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45"/>
  </p:notesMasterIdLst>
  <p:sldIdLst>
    <p:sldId id="266" r:id="rId2"/>
    <p:sldId id="364" r:id="rId3"/>
    <p:sldId id="267" r:id="rId4"/>
    <p:sldId id="312" r:id="rId5"/>
    <p:sldId id="313" r:id="rId6"/>
    <p:sldId id="362" r:id="rId7"/>
    <p:sldId id="314" r:id="rId8"/>
    <p:sldId id="273" r:id="rId9"/>
    <p:sldId id="363" r:id="rId10"/>
    <p:sldId id="277" r:id="rId11"/>
    <p:sldId id="338" r:id="rId12"/>
    <p:sldId id="330" r:id="rId13"/>
    <p:sldId id="270" r:id="rId14"/>
    <p:sldId id="323" r:id="rId15"/>
    <p:sldId id="333" r:id="rId16"/>
    <p:sldId id="325" r:id="rId17"/>
    <p:sldId id="326" r:id="rId18"/>
    <p:sldId id="336" r:id="rId19"/>
    <p:sldId id="339" r:id="rId20"/>
    <p:sldId id="340" r:id="rId21"/>
    <p:sldId id="337" r:id="rId22"/>
    <p:sldId id="272" r:id="rId23"/>
    <p:sldId id="282" r:id="rId24"/>
    <p:sldId id="284" r:id="rId25"/>
    <p:sldId id="342" r:id="rId26"/>
    <p:sldId id="356" r:id="rId27"/>
    <p:sldId id="357" r:id="rId28"/>
    <p:sldId id="285" r:id="rId29"/>
    <p:sldId id="286" r:id="rId30"/>
    <p:sldId id="287" r:id="rId31"/>
    <p:sldId id="344" r:id="rId32"/>
    <p:sldId id="289" r:id="rId33"/>
    <p:sldId id="290" r:id="rId34"/>
    <p:sldId id="291" r:id="rId35"/>
    <p:sldId id="292" r:id="rId36"/>
    <p:sldId id="347" r:id="rId37"/>
    <p:sldId id="348" r:id="rId38"/>
    <p:sldId id="355" r:id="rId39"/>
    <p:sldId id="361" r:id="rId40"/>
    <p:sldId id="295" r:id="rId41"/>
    <p:sldId id="359" r:id="rId42"/>
    <p:sldId id="358" r:id="rId43"/>
    <p:sldId id="360" r:id="rId44"/>
  </p:sldIdLst>
  <p:sldSz cx="24384000" cy="13716000"/>
  <p:notesSz cx="6858000" cy="9144000"/>
  <p:embeddedFontLst>
    <p:embeddedFont>
      <p:font typeface="Cambria Math" panose="02040503050406030204" pitchFamily="18" charset="0"/>
      <p:regular r:id="rId46"/>
    </p:embeddedFont>
    <p:embeddedFont>
      <p:font typeface="Century Gothic" panose="020B0502020202020204" pitchFamily="34" charset="0"/>
      <p:regular r:id="rId47"/>
      <p:bold r:id="rId48"/>
      <p:italic r:id="rId49"/>
      <p:boldItalic r:id="rId50"/>
    </p:embeddedFont>
    <p:embeddedFont>
      <p:font typeface="Consolas" panose="020B0609020204030204" pitchFamily="49" charset="0"/>
      <p:regular r:id="rId51"/>
      <p:bold r:id="rId52"/>
      <p:italic r:id="rId53"/>
      <p:boldItalic r:id="rId54"/>
    </p:embeddedFont>
    <p:embeddedFont>
      <p:font typeface="Helvetica Neue" panose="020B0604020202020204" charset="0"/>
      <p:regular r:id="rId55"/>
      <p:bold r:id="rId56"/>
      <p:italic r:id="rId57"/>
      <p:boldItalic r:id="rId58"/>
    </p:embeddedFont>
    <p:embeddedFont>
      <p:font typeface="Source Sans Pro" panose="020B0503030403020204" pitchFamily="34" charset="0"/>
      <p:regular r:id="rId59"/>
      <p:bold r:id="rId60"/>
      <p:italic r:id="rId61"/>
      <p:boldItalic r:id="rId62"/>
    </p:embeddedFont>
    <p:embeddedFont>
      <p:font typeface="Wingdings 3" panose="05040102010807070707" pitchFamily="18" charset="2"/>
      <p:regular r:id="rId6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623" autoAdjust="0"/>
  </p:normalViewPr>
  <p:slideViewPr>
    <p:cSldViewPr snapToGrid="0">
      <p:cViewPr varScale="1">
        <p:scale>
          <a:sx n="27" d="100"/>
          <a:sy n="27" d="100"/>
        </p:scale>
        <p:origin x="108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826dcd689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826dcd6899_0_6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will also mention DENSE layer on this slide</a:t>
            </a:r>
          </a:p>
        </p:txBody>
      </p:sp>
    </p:spTree>
    <p:extLst>
      <p:ext uri="{BB962C8B-B14F-4D97-AF65-F5344CB8AC3E}">
        <p14:creationId xmlns:p14="http://schemas.microsoft.com/office/powerpoint/2010/main" val="451406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13655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b="0" dirty="0">
                <a:solidFill>
                  <a:srgbClr val="3B3B3B"/>
                </a:solidFill>
                <a:effectLst/>
                <a:latin typeface="Source Sans Pro" panose="020B0503030403020204" pitchFamily="34" charset="0"/>
              </a:rPr>
              <a:t>neural networks can learn non-linear relationships so you can opt to skip adding polynomial features</a:t>
            </a: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b="0" dirty="0">
                <a:solidFill>
                  <a:srgbClr val="3B3B3B"/>
                </a:solidFill>
                <a:effectLst/>
                <a:latin typeface="Source Sans Pro" panose="020B0503030403020204" pitchFamily="34" charset="0"/>
              </a:rPr>
              <a:t>Each layer produces some high level features</a:t>
            </a: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endParaRPr lang="en-US" b="0" dirty="0">
              <a:solidFill>
                <a:srgbClr val="3B3B3B"/>
              </a:solidFill>
              <a:effectLst/>
              <a:latin typeface="Source Sans Pro" panose="020B0503030403020204" pitchFamily="34" charset="0"/>
            </a:endParaRP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endParaRPr lang="en-US" b="0" dirty="0">
              <a:solidFill>
                <a:srgbClr val="3B3B3B"/>
              </a:solidFill>
              <a:effectLst/>
              <a:latin typeface="Source Sans Pro" panose="020B0503030403020204" pitchFamily="34" charset="0"/>
            </a:endParaRP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b="0" dirty="0">
                <a:solidFill>
                  <a:srgbClr val="3B3B3B"/>
                </a:solidFill>
                <a:effectLst/>
                <a:latin typeface="Source Sans Pro" panose="020B0503030403020204" pitchFamily="34" charset="0"/>
              </a:rPr>
              <a:t>Although this is based on a more sophisticated network, it does show that each layer combine feature into recognition of faces, how each layer add to more sophistication</a:t>
            </a: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endParaRPr lang="en-US" b="0" dirty="0">
              <a:solidFill>
                <a:srgbClr val="3B3B3B"/>
              </a:solidFill>
              <a:effectLst/>
              <a:latin typeface="Source Sans Pro" panose="020B0503030403020204" pitchFamily="34" charset="0"/>
            </a:endParaRP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b="0" dirty="0">
                <a:solidFill>
                  <a:srgbClr val="3B3B3B"/>
                </a:solidFill>
                <a:effectLst/>
                <a:latin typeface="Source Sans Pro" panose="020B0503030403020204" pitchFamily="34" charset="0"/>
              </a:rPr>
              <a:t>For example, layer 1 seems to combine the pixels into edges, with each perceptron in the layer producing edges of different orientations. </a:t>
            </a: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endParaRPr lang="en-US" b="0" dirty="0">
              <a:solidFill>
                <a:srgbClr val="3B3B3B"/>
              </a:solidFill>
              <a:effectLst/>
              <a:latin typeface="Source Sans Pro" panose="020B0503030403020204" pitchFamily="34" charset="0"/>
            </a:endParaRP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b="0" dirty="0">
                <a:solidFill>
                  <a:srgbClr val="3B3B3B"/>
                </a:solidFill>
                <a:effectLst/>
                <a:latin typeface="Source Sans Pro" panose="020B0503030403020204" pitchFamily="34" charset="0"/>
              </a:rPr>
              <a:t>The layer 2 receives all these edges and turns them into parts of human faces, with each perceptron producing different parts. </a:t>
            </a: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b="0" dirty="0">
                <a:solidFill>
                  <a:srgbClr val="3B3B3B"/>
                </a:solidFill>
                <a:effectLst/>
                <a:latin typeface="Source Sans Pro" panose="020B0503030403020204" pitchFamily="34" charset="0"/>
              </a:rPr>
              <a:t> </a:t>
            </a: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b="0" dirty="0">
                <a:solidFill>
                  <a:srgbClr val="3B3B3B"/>
                </a:solidFill>
                <a:effectLst/>
                <a:latin typeface="Source Sans Pro" panose="020B0503030403020204" pitchFamily="34" charset="0"/>
              </a:rPr>
              <a:t>The layer 3 then combine all these parts into human faces, and output to decide whether it is a female or male face. </a:t>
            </a:r>
          </a:p>
          <a:p>
            <a:endParaRPr lang="en-US" dirty="0">
              <a:latin typeface="Source Sans Pro" panose="020B0503030403020204" pitchFamily="34" charset="0"/>
            </a:endParaRPr>
          </a:p>
        </p:txBody>
      </p:sp>
    </p:spTree>
    <p:extLst>
      <p:ext uri="{BB962C8B-B14F-4D97-AF65-F5344CB8AC3E}">
        <p14:creationId xmlns:p14="http://schemas.microsoft.com/office/powerpoint/2010/main" val="2125171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latin typeface="Source Sans Pro" panose="020B0503030403020204" pitchFamily="34" charset="0"/>
              </a:rPr>
              <a:t>The different summation is due to different w and b.</a:t>
            </a:r>
          </a:p>
          <a:p>
            <a:endParaRPr lang="en-GB" dirty="0">
              <a:latin typeface="Source Sans Pro" panose="020B0503030403020204" pitchFamily="34" charset="0"/>
            </a:endParaRPr>
          </a:p>
          <a:p>
            <a:r>
              <a:rPr lang="en-GB" dirty="0">
                <a:latin typeface="Source Sans Pro" panose="020B0503030403020204" pitchFamily="34" charset="0"/>
              </a:rPr>
              <a:t>It is called hidden layers because their values do not exist in our datasets. </a:t>
            </a:r>
          </a:p>
          <a:p>
            <a:endParaRPr lang="en-GB" dirty="0">
              <a:latin typeface="Source Sans Pro" panose="020B0503030403020204" pitchFamily="34" charset="0"/>
            </a:endParaRPr>
          </a:p>
          <a:p>
            <a:r>
              <a:rPr lang="en-GB" dirty="0">
                <a:latin typeface="Source Sans Pro" panose="020B0503030403020204" pitchFamily="34" charset="0"/>
              </a:rPr>
              <a:t>We will talk about the caveat of number of hidden layers and units later</a:t>
            </a:r>
          </a:p>
        </p:txBody>
      </p:sp>
    </p:spTree>
    <p:extLst>
      <p:ext uri="{BB962C8B-B14F-4D97-AF65-F5344CB8AC3E}">
        <p14:creationId xmlns:p14="http://schemas.microsoft.com/office/powerpoint/2010/main" val="4268848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latin typeface="Source Sans Pro" panose="020B0503030403020204" pitchFamily="34" charset="0"/>
              </a:rPr>
              <a:t>Which </a:t>
            </a:r>
          </a:p>
          <a:p>
            <a:r>
              <a:rPr lang="en-GB" dirty="0">
                <a:latin typeface="Source Sans Pro" panose="020B0503030403020204" pitchFamily="34" charset="0"/>
              </a:rPr>
              <a:t>I will Demo for the effect of adding hidden layers, from without hidden layer and slowly increase the hidden layer and number of perceptron.</a:t>
            </a:r>
          </a:p>
          <a:p>
            <a:endParaRPr lang="en-GB" dirty="0">
              <a:latin typeface="Source Sans Pro" panose="020B0503030403020204" pitchFamily="34" charset="0"/>
            </a:endParaRPr>
          </a:p>
          <a:p>
            <a:r>
              <a:rPr lang="en-GB" dirty="0">
                <a:latin typeface="Source Sans Pro" panose="020B0503030403020204" pitchFamily="34" charset="0"/>
              </a:rPr>
              <a:t>Try one layer than increase number of neurons until it does not impact, then add one more layer. But don’t do one neuron in the first layer (it means one output and it is like a bottleneck</a:t>
            </a:r>
          </a:p>
          <a:p>
            <a:r>
              <a:rPr lang="en-GB" dirty="0">
                <a:latin typeface="Source Sans Pro" panose="020B0503030403020204" pitchFamily="34" charset="0"/>
              </a:rPr>
              <a:t>Also use it to show that if activation function is linear… then it won’t account for non-linear patterns</a:t>
            </a:r>
          </a:p>
          <a:p>
            <a:endParaRPr lang="en-GB" dirty="0">
              <a:latin typeface="Source Sans Pro" panose="020B0503030403020204" pitchFamily="34" charset="0"/>
            </a:endParaRPr>
          </a:p>
          <a:p>
            <a:r>
              <a:rPr lang="en-GB" dirty="0">
                <a:latin typeface="Source Sans Pro" panose="020B0503030403020204" pitchFamily="34" charset="0"/>
              </a:rPr>
              <a:t>The right one can be achieved with one hidden layer with 4 neurons</a:t>
            </a:r>
          </a:p>
          <a:p>
            <a:endParaRPr lang="en-GB" dirty="0">
              <a:latin typeface="Source Sans Pro" panose="020B0503030403020204" pitchFamily="34" charset="0"/>
            </a:endParaRPr>
          </a:p>
          <a:p>
            <a:r>
              <a:rPr lang="en-GB" dirty="0">
                <a:latin typeface="Source Sans Pro" panose="020B0503030403020204" pitchFamily="34" charset="0"/>
              </a:rPr>
              <a:t>Demo reference</a:t>
            </a:r>
          </a:p>
          <a:p>
            <a:r>
              <a:rPr lang="en-GB" dirty="0">
                <a:latin typeface="Source Sans Pro" panose="020B0503030403020204" pitchFamily="34" charset="0"/>
              </a:rPr>
              <a:t>https://cs50.harvard.edu/ai/2023/weeks/5/</a:t>
            </a:r>
          </a:p>
          <a:p>
            <a:endParaRPr lang="en-GB" dirty="0">
              <a:latin typeface="Source Sans Pro" panose="020B0503030403020204" pitchFamily="34" charset="0"/>
            </a:endParaRPr>
          </a:p>
        </p:txBody>
      </p:sp>
    </p:spTree>
    <p:extLst>
      <p:ext uri="{BB962C8B-B14F-4D97-AF65-F5344CB8AC3E}">
        <p14:creationId xmlns:p14="http://schemas.microsoft.com/office/powerpoint/2010/main" val="1041954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sz="1800" b="0" i="0" u="none" strike="noStrike" baseline="0" dirty="0">
                <a:latin typeface="Source Sans Pro" panose="020B0503030403020204" pitchFamily="34" charset="0"/>
              </a:rPr>
              <a:t>The </a:t>
            </a:r>
            <a:r>
              <a:rPr lang="en-GB" sz="1800" b="0" i="0" u="none" strike="noStrike" baseline="0" dirty="0" err="1">
                <a:latin typeface="Source Sans Pro" panose="020B0503030403020204" pitchFamily="34" charset="0"/>
              </a:rPr>
              <a:t>relu</a:t>
            </a:r>
            <a:r>
              <a:rPr lang="en-GB" sz="1800" b="0" i="0" u="none" strike="noStrike" baseline="0" dirty="0">
                <a:latin typeface="Source Sans Pro" panose="020B0503030403020204" pitchFamily="34" charset="0"/>
              </a:rPr>
              <a:t> cuts off values below zero, while tanh</a:t>
            </a:r>
          </a:p>
          <a:p>
            <a:pPr algn="l"/>
            <a:r>
              <a:rPr lang="en-GB" sz="1800" b="0" i="0" u="none" strike="noStrike" baseline="0" dirty="0">
                <a:latin typeface="Source Sans Pro" panose="020B0503030403020204" pitchFamily="34" charset="0"/>
              </a:rPr>
              <a:t>saturates to –1 for low input values and +1 for high input values.</a:t>
            </a:r>
            <a:endParaRPr lang="en-GB" dirty="0">
              <a:latin typeface="Source Sans Pro" panose="020B0503030403020204" pitchFamily="34" charset="0"/>
            </a:endParaRPr>
          </a:p>
        </p:txBody>
      </p:sp>
    </p:spTree>
    <p:extLst>
      <p:ext uri="{BB962C8B-B14F-4D97-AF65-F5344CB8AC3E}">
        <p14:creationId xmlns:p14="http://schemas.microsoft.com/office/powerpoint/2010/main" val="1384744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latin typeface="Source Sans Pro" panose="020B0503030403020204" pitchFamily="34" charset="0"/>
              </a:rPr>
              <a:t>Explain sigmoid function output between 0 and 1. for probability &gt;0.5, it is class one, else another class. </a:t>
            </a:r>
          </a:p>
          <a:p>
            <a:endParaRPr lang="en-GB" dirty="0">
              <a:latin typeface="Source Sans Pro" panose="020B0503030403020204" pitchFamily="34" charset="0"/>
            </a:endParaRPr>
          </a:p>
        </p:txBody>
      </p:sp>
    </p:spTree>
    <p:extLst>
      <p:ext uri="{BB962C8B-B14F-4D97-AF65-F5344CB8AC3E}">
        <p14:creationId xmlns:p14="http://schemas.microsoft.com/office/powerpoint/2010/main" val="2924646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a:t>
            </a:r>
            <a:r>
              <a:rPr lang="en-GB" dirty="0" err="1"/>
              <a:t>softmax</a:t>
            </a:r>
            <a:r>
              <a:rPr lang="en-GB" dirty="0"/>
              <a:t> spans multiple output</a:t>
            </a:r>
          </a:p>
        </p:txBody>
      </p:sp>
    </p:spTree>
    <p:extLst>
      <p:ext uri="{BB962C8B-B14F-4D97-AF65-F5344CB8AC3E}">
        <p14:creationId xmlns:p14="http://schemas.microsoft.com/office/powerpoint/2010/main" val="2744666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probability of each category is independent of each other</a:t>
            </a:r>
          </a:p>
        </p:txBody>
      </p:sp>
    </p:spTree>
    <p:extLst>
      <p:ext uri="{BB962C8B-B14F-4D97-AF65-F5344CB8AC3E}">
        <p14:creationId xmlns:p14="http://schemas.microsoft.com/office/powerpoint/2010/main" val="2163107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GB" b="0" dirty="0">
                <a:solidFill>
                  <a:srgbClr val="000000"/>
                </a:solidFill>
                <a:effectLst/>
                <a:latin typeface="Consolas" panose="020B0609020204030204" pitchFamily="49" charset="0"/>
              </a:rPr>
              <a:t>Loss function measures how accurate the model is during training. You want to minimize this function to "steer" the model in the right direction. Loss function is average across cost of all cases. </a:t>
            </a: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endParaRPr lang="en-GB" b="0" dirty="0">
              <a:solidFill>
                <a:srgbClr val="000000"/>
              </a:solidFill>
              <a:effectLst/>
              <a:latin typeface="Consolas" panose="020B0609020204030204" pitchFamily="49" charset="0"/>
            </a:endParaRP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GB" b="0" dirty="0">
                <a:solidFill>
                  <a:srgbClr val="000000"/>
                </a:solidFill>
                <a:effectLst/>
                <a:latin typeface="Consolas" panose="020B0609020204030204" pitchFamily="49" charset="0"/>
              </a:rPr>
              <a:t>Students do not need to know the loss function equation. </a:t>
            </a:r>
          </a:p>
          <a:p>
            <a:endParaRPr lang="en-GB" dirty="0"/>
          </a:p>
          <a:p>
            <a:r>
              <a:rPr lang="en-GB" dirty="0"/>
              <a:t>1 Epochs mean one round that the algorithms go through all the training case</a:t>
            </a:r>
          </a:p>
        </p:txBody>
      </p:sp>
    </p:spTree>
    <p:extLst>
      <p:ext uri="{BB962C8B-B14F-4D97-AF65-F5344CB8AC3E}">
        <p14:creationId xmlns:p14="http://schemas.microsoft.com/office/powerpoint/2010/main" val="3665701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88cf0ef80b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b="0" i="0" dirty="0">
                <a:solidFill>
                  <a:srgbClr val="212529"/>
                </a:solidFill>
                <a:latin typeface="Source Sans Pro" panose="020B0503030403020204" pitchFamily="34" charset="0"/>
                <a:ea typeface="PT Sans"/>
                <a:cs typeface="PT Sans"/>
                <a:sym typeface="PT Sans"/>
              </a:rPr>
              <a:t>Neural network is mimicking what we understood about human neuron. ANN in research papers</a:t>
            </a:r>
          </a:p>
          <a:p>
            <a:pPr marL="0" lvl="0" indent="0" algn="l" rtl="0">
              <a:lnSpc>
                <a:spcPct val="117999"/>
              </a:lnSpc>
              <a:spcBef>
                <a:spcPts val="0"/>
              </a:spcBef>
              <a:spcAft>
                <a:spcPts val="0"/>
              </a:spcAft>
              <a:buSzPts val="1400"/>
              <a:buNone/>
            </a:pPr>
            <a:endParaRPr lang="en-US" b="0" i="0" dirty="0">
              <a:solidFill>
                <a:srgbClr val="212529"/>
              </a:solidFill>
              <a:latin typeface="Source Sans Pro" panose="020B0503030403020204" pitchFamily="34" charset="0"/>
              <a:ea typeface="PT Sans"/>
              <a:cs typeface="PT Sans"/>
              <a:sym typeface="PT Sans"/>
            </a:endParaRPr>
          </a:p>
          <a:p>
            <a:pPr marL="0" lvl="0" indent="0" algn="l" rtl="0">
              <a:lnSpc>
                <a:spcPct val="117999"/>
              </a:lnSpc>
              <a:spcBef>
                <a:spcPts val="0"/>
              </a:spcBef>
              <a:spcAft>
                <a:spcPts val="0"/>
              </a:spcAft>
              <a:buSzPts val="1400"/>
              <a:buNone/>
            </a:pPr>
            <a:r>
              <a:rPr lang="en-US" b="0" i="0" dirty="0">
                <a:solidFill>
                  <a:srgbClr val="212529"/>
                </a:solidFill>
                <a:latin typeface="Source Sans Pro" panose="020B0503030403020204" pitchFamily="34" charset="0"/>
                <a:ea typeface="PT Sans"/>
                <a:cs typeface="PT Sans"/>
                <a:sym typeface="PT Sans"/>
              </a:rPr>
              <a:t>So one neuron may gather all the stimulus/activation (parallel to X, summing up the features), then inside the neuron, some chemical reactions happen (activation functions which we do something on the summation) then output an activation, which in turn feeds into the next neuron</a:t>
            </a:r>
          </a:p>
          <a:p>
            <a:pPr marL="0" lvl="0" indent="0" algn="l" rtl="0">
              <a:spcBef>
                <a:spcPts val="0"/>
              </a:spcBef>
              <a:spcAft>
                <a:spcPts val="0"/>
              </a:spcAft>
              <a:buNone/>
            </a:pPr>
            <a:endParaRPr lang="en-US" b="0" i="0" dirty="0">
              <a:solidFill>
                <a:srgbClr val="212529"/>
              </a:solidFill>
              <a:effectLst/>
              <a:latin typeface="Source Sans Pro" panose="020B0503030403020204" pitchFamily="34" charset="0"/>
            </a:endParaRPr>
          </a:p>
          <a:p>
            <a:pPr marL="0" lvl="0" indent="0" algn="l" rtl="0">
              <a:spcBef>
                <a:spcPts val="0"/>
              </a:spcBef>
              <a:spcAft>
                <a:spcPts val="0"/>
              </a:spcAft>
              <a:buNone/>
            </a:pPr>
            <a:r>
              <a:rPr lang="en-US" b="0" i="0" dirty="0">
                <a:solidFill>
                  <a:srgbClr val="212529"/>
                </a:solidFill>
                <a:effectLst/>
                <a:latin typeface="Source Sans Pro" panose="020B0503030403020204" pitchFamily="34" charset="0"/>
              </a:rPr>
              <a:t>Artificial neural networks model </a:t>
            </a:r>
            <a:r>
              <a:rPr lang="en-US" b="1" i="0" dirty="0">
                <a:solidFill>
                  <a:srgbClr val="212529"/>
                </a:solidFill>
                <a:effectLst/>
                <a:latin typeface="Source Sans Pro" panose="020B0503030403020204" pitchFamily="34" charset="0"/>
              </a:rPr>
              <a:t>mathematical</a:t>
            </a:r>
            <a:r>
              <a:rPr lang="en-US" b="0" i="0" dirty="0">
                <a:solidFill>
                  <a:srgbClr val="212529"/>
                </a:solidFill>
                <a:effectLst/>
                <a:latin typeface="Source Sans Pro" panose="020B0503030403020204" pitchFamily="34" charset="0"/>
              </a:rPr>
              <a:t> functions that map inputs to outputs based on the structure and parameters of the network.</a:t>
            </a:r>
          </a:p>
          <a:p>
            <a:pPr marL="0" lvl="0" indent="0" algn="l" rtl="0">
              <a:spcBef>
                <a:spcPts val="0"/>
              </a:spcBef>
              <a:spcAft>
                <a:spcPts val="0"/>
              </a:spcAft>
              <a:buNone/>
            </a:pPr>
            <a:endParaRPr lang="en-US" b="0" i="0" dirty="0">
              <a:solidFill>
                <a:srgbClr val="212529"/>
              </a:solidFill>
              <a:effectLst/>
              <a:latin typeface="Source Sans Pro" panose="020B0503030403020204" pitchFamily="34" charset="0"/>
            </a:endParaRPr>
          </a:p>
          <a:p>
            <a:pPr marL="0" lvl="0" indent="0" algn="l" rtl="0">
              <a:spcBef>
                <a:spcPts val="0"/>
              </a:spcBef>
              <a:spcAft>
                <a:spcPts val="0"/>
              </a:spcAft>
              <a:buNone/>
            </a:pPr>
            <a:r>
              <a:rPr lang="en-US" b="0" i="0" dirty="0">
                <a:solidFill>
                  <a:srgbClr val="212529"/>
                </a:solidFill>
                <a:effectLst/>
                <a:latin typeface="Source Sans Pro" panose="020B0503030403020204" pitchFamily="34" charset="0"/>
              </a:rPr>
              <a:t>I will go into details of architecture latter</a:t>
            </a:r>
          </a:p>
          <a:p>
            <a:pPr marL="0" lvl="0" indent="0" algn="l" rtl="0">
              <a:spcBef>
                <a:spcPts val="0"/>
              </a:spcBef>
              <a:spcAft>
                <a:spcPts val="0"/>
              </a:spcAft>
              <a:buNone/>
            </a:pPr>
            <a:endParaRPr lang="en-US" b="0" i="0" dirty="0">
              <a:solidFill>
                <a:srgbClr val="212529"/>
              </a:solidFill>
              <a:effectLst/>
              <a:latin typeface="Source Sans Pro" panose="020B0503030403020204" pitchFamily="34" charset="0"/>
            </a:endParaRPr>
          </a:p>
          <a:p>
            <a:pPr marL="0" lvl="0" indent="0" algn="l" rtl="0">
              <a:spcBef>
                <a:spcPts val="0"/>
              </a:spcBef>
              <a:spcAft>
                <a:spcPts val="0"/>
              </a:spcAft>
              <a:buNone/>
            </a:pPr>
            <a:r>
              <a:rPr lang="en-US" b="0" i="0" dirty="0">
                <a:solidFill>
                  <a:srgbClr val="212529"/>
                </a:solidFill>
                <a:effectLst/>
                <a:latin typeface="Source Sans Pro" panose="020B0503030403020204" pitchFamily="34" charset="0"/>
              </a:rPr>
              <a:t>You can see the network part is like the logistic/linear regression, just that it is more complicated and may take on multiple equation.</a:t>
            </a:r>
            <a:endParaRPr dirty="0">
              <a:latin typeface="Source Sans Pro" panose="020B0503030403020204" pitchFamily="34" charset="0"/>
            </a:endParaRPr>
          </a:p>
        </p:txBody>
      </p:sp>
      <p:sp>
        <p:nvSpPr>
          <p:cNvPr id="168" name="Google Shape;168;g288cf0ef80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79462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24292E"/>
                </a:solidFill>
                <a:effectLst/>
                <a:latin typeface="+mn-lt"/>
              </a:rPr>
              <a:t>learning rate, often noted �</a:t>
            </a:r>
            <a:r>
              <a:rPr lang="en-GB" b="0" i="1" dirty="0">
                <a:solidFill>
                  <a:srgbClr val="24292E"/>
                </a:solidFill>
                <a:effectLst/>
                <a:latin typeface="+mn-lt"/>
              </a:rPr>
              <a:t>α</a:t>
            </a:r>
            <a:r>
              <a:rPr lang="en-GB" b="0" i="0" dirty="0">
                <a:solidFill>
                  <a:srgbClr val="24292E"/>
                </a:solidFill>
                <a:effectLst/>
                <a:latin typeface="+mn-lt"/>
              </a:rPr>
              <a:t> or sometimes �</a:t>
            </a:r>
            <a:r>
              <a:rPr lang="en-GB" b="0" i="1" dirty="0">
                <a:solidFill>
                  <a:srgbClr val="24292E"/>
                </a:solidFill>
                <a:effectLst/>
                <a:latin typeface="+mn-lt"/>
              </a:rPr>
              <a:t>η</a:t>
            </a:r>
            <a:r>
              <a:rPr lang="en-GB" b="0" i="0" dirty="0">
                <a:solidFill>
                  <a:srgbClr val="24292E"/>
                </a:solidFill>
                <a:effectLst/>
                <a:latin typeface="+mn-lt"/>
              </a:rPr>
              <a:t>, indicates at which pace the weights get updated. </a:t>
            </a: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GB" b="0" dirty="0">
                <a:solidFill>
                  <a:srgbClr val="000000"/>
                </a:solidFill>
                <a:effectLst/>
                <a:latin typeface="Consolas" panose="020B0609020204030204" pitchFamily="49" charset="0"/>
              </a:rPr>
              <a:t>Optimizer is how the model is updated based on the data it sees and its loss function.</a:t>
            </a:r>
          </a:p>
          <a:p>
            <a:endParaRPr lang="en-US" dirty="0">
              <a:latin typeface="+mn-lt"/>
            </a:endParaRPr>
          </a:p>
        </p:txBody>
      </p:sp>
    </p:spTree>
    <p:extLst>
      <p:ext uri="{BB962C8B-B14F-4D97-AF65-F5344CB8AC3E}">
        <p14:creationId xmlns:p14="http://schemas.microsoft.com/office/powerpoint/2010/main" val="1064049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Source Sans Pro" panose="020B0503030403020204" pitchFamily="34" charset="0"/>
              </a:rPr>
              <a:t>In this course, we use tensor, but feel free to explore other framework like </a:t>
            </a:r>
            <a:r>
              <a:rPr lang="en-US" dirty="0" err="1">
                <a:latin typeface="Source Sans Pro" panose="020B0503030403020204" pitchFamily="34" charset="0"/>
              </a:rPr>
              <a:t>pytorch</a:t>
            </a:r>
            <a:endParaRPr lang="en-US" dirty="0">
              <a:latin typeface="Source Sans Pro" panose="020B0503030403020204" pitchFamily="34" charset="0"/>
            </a:endParaRPr>
          </a:p>
          <a:p>
            <a:r>
              <a:rPr lang="en-US" dirty="0">
                <a:latin typeface="Source Sans Pro" panose="020B0503030403020204" pitchFamily="34" charset="0"/>
              </a:rPr>
              <a:t>Give students time to install? Or can we ask students to install beforehand?</a:t>
            </a:r>
          </a:p>
        </p:txBody>
      </p:sp>
    </p:spTree>
    <p:extLst>
      <p:ext uri="{BB962C8B-B14F-4D97-AF65-F5344CB8AC3E}">
        <p14:creationId xmlns:p14="http://schemas.microsoft.com/office/powerpoint/2010/main" val="3595768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386460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Change </a:t>
            </a:r>
          </a:p>
        </p:txBody>
      </p:sp>
    </p:spTree>
    <p:extLst>
      <p:ext uri="{BB962C8B-B14F-4D97-AF65-F5344CB8AC3E}">
        <p14:creationId xmlns:p14="http://schemas.microsoft.com/office/powerpoint/2010/main" val="2802229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1422845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212529"/>
                </a:solidFill>
                <a:effectLst/>
                <a:latin typeface="Source Sans Pro" panose="020B0503030403020204" pitchFamily="34" charset="0"/>
              </a:rPr>
              <a:t>The standard score of a sample x is calculated as:</a:t>
            </a:r>
          </a:p>
          <a:p>
            <a:r>
              <a:rPr lang="en-GB" dirty="0">
                <a:effectLst/>
                <a:latin typeface="Source Sans Pro" panose="020B0503030403020204" pitchFamily="34" charset="0"/>
              </a:rPr>
              <a:t>z = (x - u) / s</a:t>
            </a:r>
          </a:p>
          <a:p>
            <a:endParaRPr lang="en-GB" dirty="0">
              <a:latin typeface="Source Sans Pro" panose="020B0503030403020204" pitchFamily="34" charset="0"/>
            </a:endParaRPr>
          </a:p>
        </p:txBody>
      </p:sp>
    </p:spTree>
    <p:extLst>
      <p:ext uri="{BB962C8B-B14F-4D97-AF65-F5344CB8AC3E}">
        <p14:creationId xmlns:p14="http://schemas.microsoft.com/office/powerpoint/2010/main" val="1522589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Source Sans Pro"/>
              <a:buNone/>
            </a:pPr>
            <a:r>
              <a:rPr lang="en-GB" sz="2400" dirty="0">
                <a:latin typeface="+mn-lt"/>
              </a:rPr>
              <a:t>Each </a:t>
            </a:r>
            <a:r>
              <a:rPr lang="en-GB" sz="2400" b="1" dirty="0">
                <a:latin typeface="+mn-lt"/>
              </a:rPr>
              <a:t>Dense</a:t>
            </a:r>
            <a:r>
              <a:rPr lang="en-GB" sz="2400" dirty="0">
                <a:latin typeface="+mn-lt"/>
              </a:rPr>
              <a:t> line corresponds to one </a:t>
            </a:r>
            <a:r>
              <a:rPr lang="en-GB" sz="2400" b="1" dirty="0">
                <a:latin typeface="+mn-lt"/>
              </a:rPr>
              <a:t>layer</a:t>
            </a:r>
            <a:r>
              <a:rPr lang="en-GB" sz="2400" dirty="0">
                <a:latin typeface="+mn-lt"/>
              </a:rPr>
              <a:t>, in which we specify number of units/perceptron, activation function. In this example, there are 2 hidden layers and one output layer. </a:t>
            </a:r>
          </a:p>
          <a:p>
            <a:pPr marL="0" indent="0">
              <a:buFont typeface="Source Sans Pro"/>
              <a:buNone/>
            </a:pPr>
            <a:r>
              <a:rPr lang="en-GB" sz="2400" b="1" dirty="0">
                <a:latin typeface="+mn-lt"/>
              </a:rPr>
              <a:t>Activation function </a:t>
            </a:r>
            <a:r>
              <a:rPr lang="en-GB" sz="2400" dirty="0">
                <a:latin typeface="+mn-lt"/>
              </a:rPr>
              <a:t>for the </a:t>
            </a:r>
            <a:r>
              <a:rPr lang="en-GB" sz="2400" b="1" dirty="0">
                <a:latin typeface="+mn-lt"/>
              </a:rPr>
              <a:t>hidden layer </a:t>
            </a:r>
            <a:r>
              <a:rPr lang="en-GB" sz="2400" dirty="0">
                <a:latin typeface="+mn-lt"/>
              </a:rPr>
              <a:t>(the first two here) typically are </a:t>
            </a:r>
            <a:r>
              <a:rPr lang="en-GB" sz="2400" b="1" dirty="0">
                <a:latin typeface="+mn-lt"/>
              </a:rPr>
              <a:t>non-linear</a:t>
            </a:r>
            <a:r>
              <a:rPr lang="en-GB" sz="2400" dirty="0">
                <a:latin typeface="+mn-lt"/>
              </a:rPr>
              <a:t>, while the </a:t>
            </a:r>
            <a:r>
              <a:rPr lang="en-GB" sz="2400" b="1" dirty="0">
                <a:latin typeface="+mn-lt"/>
              </a:rPr>
              <a:t>output layer </a:t>
            </a:r>
            <a:r>
              <a:rPr lang="en-GB" sz="2400" dirty="0">
                <a:latin typeface="+mn-lt"/>
              </a:rPr>
              <a:t>(the last one here) depends on whether the problem is (binary) </a:t>
            </a:r>
            <a:r>
              <a:rPr lang="en-GB" sz="2400" b="1" dirty="0">
                <a:latin typeface="+mn-lt"/>
              </a:rPr>
              <a:t>classification/regression</a:t>
            </a:r>
            <a:r>
              <a:rPr lang="en-GB" sz="2400" dirty="0">
                <a:latin typeface="+mn-lt"/>
              </a:rPr>
              <a:t>.</a:t>
            </a:r>
          </a:p>
          <a:p>
            <a:pPr marL="0" indent="0">
              <a:buFont typeface="Source Sans Pro"/>
              <a:buNone/>
            </a:pPr>
            <a:endParaRPr lang="en-GB" sz="2400" dirty="0">
              <a:latin typeface="+mn-lt"/>
            </a:endParaRPr>
          </a:p>
          <a:p>
            <a:pPr marL="0" indent="0">
              <a:buFont typeface="Source Sans Pro"/>
              <a:buNone/>
            </a:pPr>
            <a:endParaRPr lang="en-GB" sz="2400" dirty="0">
              <a:latin typeface="+mn-lt"/>
            </a:endParaRPr>
          </a:p>
          <a:p>
            <a:pPr marL="0" indent="0">
              <a:buFont typeface="Source Sans Pro"/>
              <a:buNone/>
            </a:pPr>
            <a:r>
              <a:rPr lang="en-GB" sz="2400" dirty="0">
                <a:latin typeface="+mn-lt"/>
              </a:rPr>
              <a:t>Input layer specification is optional</a:t>
            </a:r>
          </a:p>
          <a:p>
            <a:endParaRPr lang="en-GB" dirty="0"/>
          </a:p>
        </p:txBody>
      </p:sp>
    </p:spTree>
    <p:extLst>
      <p:ext uri="{BB962C8B-B14F-4D97-AF65-F5344CB8AC3E}">
        <p14:creationId xmlns:p14="http://schemas.microsoft.com/office/powerpoint/2010/main" val="3966362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latin typeface="Source Sans Pro" panose="020B0503030403020204" pitchFamily="34" charset="0"/>
              </a:rPr>
              <a:t>Adam = Adaptive Moment estimation, dynamically change the learning rate behind the scene.</a:t>
            </a:r>
          </a:p>
          <a:p>
            <a:endParaRPr lang="en-GB" dirty="0">
              <a:latin typeface="Source Sans Pro" panose="020B0503030403020204" pitchFamily="34" charset="0"/>
            </a:endParaRPr>
          </a:p>
        </p:txBody>
      </p:sp>
    </p:spTree>
    <p:extLst>
      <p:ext uri="{BB962C8B-B14F-4D97-AF65-F5344CB8AC3E}">
        <p14:creationId xmlns:p14="http://schemas.microsoft.com/office/powerpoint/2010/main" val="759906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latin typeface="+mn-lt"/>
              </a:rPr>
              <a:t>Not necessarily 0.5, on assumption that equal split, although our data shows a 0.62 ratio</a:t>
            </a:r>
          </a:p>
          <a:p>
            <a:endParaRPr lang="en-GB" dirty="0">
              <a:latin typeface="+mn-lt"/>
            </a:endParaRPr>
          </a:p>
          <a:p>
            <a:r>
              <a:rPr lang="en-GB" b="1" i="0" dirty="0">
                <a:solidFill>
                  <a:srgbClr val="202124"/>
                </a:solidFill>
                <a:effectLst/>
                <a:latin typeface="+mn-lt"/>
              </a:rPr>
              <a:t>classification threshold</a:t>
            </a:r>
            <a:r>
              <a:rPr lang="en-GB" b="0" i="0" dirty="0">
                <a:solidFill>
                  <a:srgbClr val="202124"/>
                </a:solidFill>
                <a:effectLst/>
                <a:latin typeface="+mn-lt"/>
              </a:rPr>
              <a:t> (also called the </a:t>
            </a:r>
            <a:r>
              <a:rPr lang="en-GB" b="1" i="0" dirty="0">
                <a:solidFill>
                  <a:srgbClr val="202124"/>
                </a:solidFill>
                <a:effectLst/>
                <a:latin typeface="+mn-lt"/>
              </a:rPr>
              <a:t>decision threshold</a:t>
            </a:r>
            <a:r>
              <a:rPr lang="en-GB" b="0" i="0" dirty="0">
                <a:solidFill>
                  <a:srgbClr val="202124"/>
                </a:solidFill>
                <a:effectLst/>
                <a:latin typeface="+mn-lt"/>
              </a:rPr>
              <a:t>).</a:t>
            </a:r>
            <a:endParaRPr lang="en-GB" dirty="0">
              <a:latin typeface="+mn-lt"/>
            </a:endParaRPr>
          </a:p>
          <a:p>
            <a:endParaRPr lang="en-GB" dirty="0">
              <a:latin typeface="+mn-lt"/>
            </a:endParaRPr>
          </a:p>
        </p:txBody>
      </p:sp>
    </p:spTree>
    <p:extLst>
      <p:ext uri="{BB962C8B-B14F-4D97-AF65-F5344CB8AC3E}">
        <p14:creationId xmlns:p14="http://schemas.microsoft.com/office/powerpoint/2010/main" val="3239996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latin typeface="Source Sans Pro" panose="020B0503030403020204" pitchFamily="34" charset="0"/>
              </a:rPr>
              <a:t>We won’t go into the deep learning in this course, but we will have offer in the future. </a:t>
            </a:r>
          </a:p>
        </p:txBody>
      </p:sp>
    </p:spTree>
    <p:extLst>
      <p:ext uri="{BB962C8B-B14F-4D97-AF65-F5344CB8AC3E}">
        <p14:creationId xmlns:p14="http://schemas.microsoft.com/office/powerpoint/2010/main" val="1246498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Remind students the </a:t>
            </a:r>
            <a:r>
              <a:rPr lang="en-GB" dirty="0" err="1"/>
              <a:t>sklearn</a:t>
            </a:r>
            <a:r>
              <a:rPr lang="en-GB" dirty="0"/>
              <a:t> confusion matrix go by the lowest first and why the data code 0 for the malignant case</a:t>
            </a:r>
          </a:p>
        </p:txBody>
      </p:sp>
    </p:spTree>
    <p:extLst>
      <p:ext uri="{BB962C8B-B14F-4D97-AF65-F5344CB8AC3E}">
        <p14:creationId xmlns:p14="http://schemas.microsoft.com/office/powerpoint/2010/main" val="830762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F1 </a:t>
            </a:r>
            <a:r>
              <a:rPr lang="en-US" altLang="zh-CN" dirty="0"/>
              <a:t>is like an </a:t>
            </a:r>
            <a:r>
              <a:rPr lang="en-GB" dirty="0"/>
              <a:t>average score that take into account all these measures</a:t>
            </a:r>
          </a:p>
          <a:p>
            <a:r>
              <a:rPr lang="en-GB" dirty="0"/>
              <a:t>Ask the students to try </a:t>
            </a:r>
          </a:p>
        </p:txBody>
      </p:sp>
    </p:spTree>
    <p:extLst>
      <p:ext uri="{BB962C8B-B14F-4D97-AF65-F5344CB8AC3E}">
        <p14:creationId xmlns:p14="http://schemas.microsoft.com/office/powerpoint/2010/main" val="2772135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Let the learners know sometimes it won’t be that high score</a:t>
            </a:r>
          </a:p>
        </p:txBody>
      </p:sp>
    </p:spTree>
    <p:extLst>
      <p:ext uri="{BB962C8B-B14F-4D97-AF65-F5344CB8AC3E}">
        <p14:creationId xmlns:p14="http://schemas.microsoft.com/office/powerpoint/2010/main" val="934374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dirty="0">
                <a:solidFill>
                  <a:srgbClr val="000000"/>
                </a:solidFill>
                <a:effectLst/>
                <a:latin typeface="+mn-lt"/>
              </a:rPr>
              <a:t>Recall from lecture, more stable and accurate results can be obtained if the </a:t>
            </a:r>
            <a:r>
              <a:rPr lang="en-GB" b="0" dirty="0" err="1">
                <a:solidFill>
                  <a:srgbClr val="000000"/>
                </a:solidFill>
                <a:effectLst/>
                <a:latin typeface="+mn-lt"/>
              </a:rPr>
              <a:t>softmax</a:t>
            </a:r>
            <a:r>
              <a:rPr lang="en-GB" b="0" dirty="0">
                <a:solidFill>
                  <a:srgbClr val="000000"/>
                </a:solidFill>
                <a:effectLst/>
                <a:latin typeface="+mn-lt"/>
              </a:rPr>
              <a:t> and loss are combined during training.   This is enabled by the 'preferred' organization shown here.</a:t>
            </a:r>
          </a:p>
          <a:p>
            <a:endParaRPr lang="en-GB" b="0" dirty="0">
              <a:solidFill>
                <a:srgbClr val="000000"/>
              </a:solidFill>
              <a:effectLst/>
              <a:latin typeface="+mn-lt"/>
            </a:endParaRP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GB" b="0" dirty="0">
                <a:solidFill>
                  <a:srgbClr val="000000"/>
                </a:solidFill>
                <a:effectLst/>
                <a:latin typeface="+mn-lt"/>
              </a:rPr>
              <a:t>In the preferred organization the final layer has a linear activation. For historical reasons, the outputs in this form are referred to as </a:t>
            </a:r>
            <a:r>
              <a:rPr lang="en-GB" b="0" i="1" dirty="0">
                <a:solidFill>
                  <a:srgbClr val="000000"/>
                </a:solidFill>
                <a:effectLst/>
                <a:latin typeface="+mn-lt"/>
              </a:rPr>
              <a:t>*logits*</a:t>
            </a:r>
            <a:r>
              <a:rPr lang="en-GB" b="0" dirty="0">
                <a:solidFill>
                  <a:srgbClr val="000000"/>
                </a:solidFill>
                <a:effectLst/>
                <a:latin typeface="+mn-lt"/>
              </a:rPr>
              <a:t>. The loss function has an additional argument: </a:t>
            </a:r>
            <a:r>
              <a:rPr lang="en-GB" b="0" dirty="0">
                <a:solidFill>
                  <a:srgbClr val="800000"/>
                </a:solidFill>
                <a:effectLst/>
                <a:latin typeface="+mn-lt"/>
              </a:rPr>
              <a:t>`</a:t>
            </a:r>
            <a:r>
              <a:rPr lang="en-GB" b="0" dirty="0" err="1">
                <a:solidFill>
                  <a:srgbClr val="800000"/>
                </a:solidFill>
                <a:effectLst/>
                <a:latin typeface="+mn-lt"/>
              </a:rPr>
              <a:t>from_logits</a:t>
            </a:r>
            <a:r>
              <a:rPr lang="en-GB" b="0" dirty="0">
                <a:solidFill>
                  <a:srgbClr val="800000"/>
                </a:solidFill>
                <a:effectLst/>
                <a:latin typeface="+mn-lt"/>
              </a:rPr>
              <a:t> = True`</a:t>
            </a:r>
            <a:r>
              <a:rPr lang="en-GB" b="0" dirty="0">
                <a:solidFill>
                  <a:srgbClr val="000000"/>
                </a:solidFill>
                <a:effectLst/>
                <a:latin typeface="+mn-lt"/>
              </a:rPr>
              <a:t>. This informs the loss function that the </a:t>
            </a:r>
            <a:r>
              <a:rPr lang="en-GB" b="0" dirty="0" err="1">
                <a:solidFill>
                  <a:srgbClr val="000000"/>
                </a:solidFill>
                <a:effectLst/>
                <a:latin typeface="+mn-lt"/>
              </a:rPr>
              <a:t>softmax</a:t>
            </a:r>
            <a:r>
              <a:rPr lang="en-GB" b="0" dirty="0">
                <a:solidFill>
                  <a:srgbClr val="000000"/>
                </a:solidFill>
                <a:effectLst/>
                <a:latin typeface="+mn-lt"/>
              </a:rPr>
              <a:t> operation should be included in the loss calculation. This allows for an optimized implementation.</a:t>
            </a:r>
          </a:p>
          <a:p>
            <a:endParaRPr lang="en-GB" dirty="0">
              <a:latin typeface="+mn-lt"/>
            </a:endParaRPr>
          </a:p>
        </p:txBody>
      </p:sp>
    </p:spTree>
    <p:extLst>
      <p:ext uri="{BB962C8B-B14F-4D97-AF65-F5344CB8AC3E}">
        <p14:creationId xmlns:p14="http://schemas.microsoft.com/office/powerpoint/2010/main" val="40034324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err="1">
                <a:latin typeface="+mn-lt"/>
              </a:rPr>
              <a:t>Explanability</a:t>
            </a:r>
            <a:r>
              <a:rPr lang="en-GB" dirty="0">
                <a:latin typeface="+mn-lt"/>
              </a:rPr>
              <a:t>, although we can breakdown the network to see the output of each neuron if we want to</a:t>
            </a:r>
          </a:p>
          <a:p>
            <a:pPr algn="l"/>
            <a:r>
              <a:rPr lang="en-GB" sz="1800" b="0" i="0" u="none" strike="noStrike" baseline="0" dirty="0">
                <a:latin typeface="+mn-lt"/>
              </a:rPr>
              <a:t>Typically we expect deep learning to be an attractive choice when the</a:t>
            </a:r>
          </a:p>
          <a:p>
            <a:pPr algn="l"/>
            <a:r>
              <a:rPr lang="en-GB" sz="1800" b="0" i="0" u="none" strike="noStrike" baseline="0" dirty="0">
                <a:latin typeface="+mn-lt"/>
              </a:rPr>
              <a:t>sample size of the training set is extremely large, and when interpretability</a:t>
            </a:r>
          </a:p>
          <a:p>
            <a:pPr algn="l"/>
            <a:r>
              <a:rPr lang="en-GB" sz="1800" b="0" i="0" u="none" strike="noStrike" baseline="0" dirty="0">
                <a:latin typeface="+mn-lt"/>
              </a:rPr>
              <a:t>of the model is not a high priority.</a:t>
            </a:r>
            <a:endParaRPr lang="en-GB" dirty="0">
              <a:latin typeface="+mn-lt"/>
            </a:endParaRPr>
          </a:p>
        </p:txBody>
      </p:sp>
    </p:spTree>
    <p:extLst>
      <p:ext uri="{BB962C8B-B14F-4D97-AF65-F5344CB8AC3E}">
        <p14:creationId xmlns:p14="http://schemas.microsoft.com/office/powerpoint/2010/main" val="3216917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latin typeface="Source Sans Pro" panose="020B0503030403020204" pitchFamily="34" charset="0"/>
              </a:rPr>
              <a:t>Theoretically, multiple neurons (transformation) and layers are allowed to fit the data, and more complex model increases the accuracy.  We will get a better idea as we go through the structure of the neural network. </a:t>
            </a:r>
          </a:p>
        </p:txBody>
      </p:sp>
    </p:spTree>
    <p:extLst>
      <p:ext uri="{BB962C8B-B14F-4D97-AF65-F5344CB8AC3E}">
        <p14:creationId xmlns:p14="http://schemas.microsoft.com/office/powerpoint/2010/main" val="112146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b="0" i="0" dirty="0">
                <a:solidFill>
                  <a:srgbClr val="212529"/>
                </a:solidFill>
                <a:latin typeface="Source Sans Pro" panose="020B0503030403020204" pitchFamily="34" charset="0"/>
                <a:ea typeface="PT Sans"/>
                <a:cs typeface="PT Sans"/>
                <a:sym typeface="PT Sans"/>
              </a:rPr>
              <a:t>A neuron consists of 2 parts – Summation &amp; activation</a:t>
            </a: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b="0" i="0" dirty="0">
                <a:solidFill>
                  <a:srgbClr val="212529"/>
                </a:solidFill>
                <a:latin typeface="Source Sans Pro" panose="020B0503030403020204" pitchFamily="34" charset="0"/>
                <a:ea typeface="PT Sans"/>
                <a:cs typeface="PT Sans"/>
                <a:sym typeface="PT Sans"/>
              </a:rPr>
              <a:t>So one neuron may gather all the stimulus/activation (parallel to X, summing up the features), then inside the neuron, some chemical reactions happen (activation functions which we do something on the summation) then output an activation, which in turn feeds into the next neuron</a:t>
            </a: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endParaRPr lang="en-US" b="0" i="0" dirty="0">
              <a:solidFill>
                <a:srgbClr val="212529"/>
              </a:solidFill>
              <a:latin typeface="Source Sans Pro" panose="020B0503030403020204" pitchFamily="34" charset="0"/>
              <a:ea typeface="PT Sans"/>
              <a:cs typeface="PT Sans"/>
              <a:sym typeface="PT Sans"/>
            </a:endParaRPr>
          </a:p>
          <a:p>
            <a:pPr algn="l"/>
            <a:r>
              <a:rPr lang="en-GB" sz="1800" b="0" i="0" u="none" strike="noStrike" baseline="0" dirty="0">
                <a:latin typeface="Source Sans Pro" panose="020B0503030403020204" pitchFamily="34" charset="0"/>
              </a:rPr>
              <a:t>The name </a:t>
            </a:r>
            <a:r>
              <a:rPr lang="en-GB" sz="1800" b="0" i="1" u="none" strike="noStrike" baseline="0" dirty="0">
                <a:latin typeface="Source Sans Pro" panose="020B0503030403020204" pitchFamily="34" charset="0"/>
              </a:rPr>
              <a:t>neural network </a:t>
            </a:r>
            <a:r>
              <a:rPr lang="en-GB" sz="1800" b="0" i="0" u="none" strike="noStrike" baseline="0" dirty="0">
                <a:latin typeface="Source Sans Pro" panose="020B0503030403020204" pitchFamily="34" charset="0"/>
              </a:rPr>
              <a:t>originally derived from thinking of these hidden</a:t>
            </a:r>
          </a:p>
          <a:p>
            <a:pPr algn="l"/>
            <a:r>
              <a:rPr lang="en-GB" sz="1800" b="0" i="0" u="none" strike="noStrike" baseline="0" dirty="0">
                <a:latin typeface="Source Sans Pro" panose="020B0503030403020204" pitchFamily="34" charset="0"/>
              </a:rPr>
              <a:t>units as analogous to neurons in the brain — values of the activations</a:t>
            </a:r>
          </a:p>
          <a:p>
            <a:pPr algn="l"/>
            <a:r>
              <a:rPr lang="en-GB" sz="1800" b="0" i="0" u="none" strike="noStrike" baseline="0" dirty="0">
                <a:latin typeface="Source Sans Pro" panose="020B0503030403020204" pitchFamily="34" charset="0"/>
              </a:rPr>
              <a:t>Ak = </a:t>
            </a:r>
            <a:r>
              <a:rPr lang="en-GB" sz="1800" b="0" i="0" u="none" strike="noStrike" baseline="0" dirty="0" err="1">
                <a:latin typeface="Source Sans Pro" panose="020B0503030403020204" pitchFamily="34" charset="0"/>
              </a:rPr>
              <a:t>hk</a:t>
            </a:r>
            <a:r>
              <a:rPr lang="en-GB" sz="1800" b="0" i="0" u="none" strike="noStrike" baseline="0" dirty="0">
                <a:latin typeface="Source Sans Pro" panose="020B0503030403020204" pitchFamily="34" charset="0"/>
              </a:rPr>
              <a:t>(X) close to one are </a:t>
            </a:r>
            <a:r>
              <a:rPr lang="en-GB" sz="1800" b="0" i="1" u="none" strike="noStrike" baseline="0" dirty="0">
                <a:latin typeface="Source Sans Pro" panose="020B0503030403020204" pitchFamily="34" charset="0"/>
              </a:rPr>
              <a:t>firing</a:t>
            </a:r>
            <a:r>
              <a:rPr lang="en-GB" sz="1800" b="0" i="0" u="none" strike="noStrike" baseline="0" dirty="0">
                <a:latin typeface="Source Sans Pro" panose="020B0503030403020204" pitchFamily="34" charset="0"/>
              </a:rPr>
              <a:t>, while those close to zero are </a:t>
            </a:r>
            <a:r>
              <a:rPr lang="en-GB" sz="1800" b="0" i="1" u="none" strike="noStrike" baseline="0" dirty="0">
                <a:latin typeface="Source Sans Pro" panose="020B0503030403020204" pitchFamily="34" charset="0"/>
              </a:rPr>
              <a:t>silent</a:t>
            </a:r>
          </a:p>
          <a:p>
            <a:pPr algn="l"/>
            <a:r>
              <a:rPr lang="en-GB" sz="1800" b="0" i="0" u="none" strike="noStrike" baseline="0" dirty="0">
                <a:latin typeface="Source Sans Pro" panose="020B0503030403020204" pitchFamily="34" charset="0"/>
              </a:rPr>
              <a:t>(using the sigmoid activation function).</a:t>
            </a:r>
            <a:endParaRPr lang="en-US" b="0" i="0" dirty="0">
              <a:solidFill>
                <a:srgbClr val="212529"/>
              </a:solidFill>
              <a:latin typeface="Source Sans Pro" panose="020B0503030403020204" pitchFamily="34" charset="0"/>
              <a:ea typeface="PT Sans"/>
              <a:cs typeface="PT Sans"/>
              <a:sym typeface="PT Sans"/>
            </a:endParaRPr>
          </a:p>
          <a:p>
            <a:endParaRPr lang="en-GB" dirty="0">
              <a:latin typeface="Source Sans Pro" panose="020B0503030403020204" pitchFamily="34" charset="0"/>
            </a:endParaRPr>
          </a:p>
        </p:txBody>
      </p:sp>
    </p:spTree>
    <p:extLst>
      <p:ext uri="{BB962C8B-B14F-4D97-AF65-F5344CB8AC3E}">
        <p14:creationId xmlns:p14="http://schemas.microsoft.com/office/powerpoint/2010/main" val="3465442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latin typeface="Source Sans Pro" panose="020B0503030403020204" pitchFamily="34" charset="0"/>
              </a:rPr>
              <a:t>But some people call it single layer</a:t>
            </a:r>
          </a:p>
        </p:txBody>
      </p:sp>
    </p:spTree>
    <p:extLst>
      <p:ext uri="{BB962C8B-B14F-4D97-AF65-F5344CB8AC3E}">
        <p14:creationId xmlns:p14="http://schemas.microsoft.com/office/powerpoint/2010/main" val="281102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Perceptron is the building block of neural network and consisted of a linear and non linear components. </a:t>
            </a:r>
          </a:p>
        </p:txBody>
      </p:sp>
    </p:spTree>
    <p:extLst>
      <p:ext uri="{BB962C8B-B14F-4D97-AF65-F5344CB8AC3E}">
        <p14:creationId xmlns:p14="http://schemas.microsoft.com/office/powerpoint/2010/main" val="3641672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GB" dirty="0">
                <a:latin typeface="Source Sans Pro" panose="020B0503030403020204" pitchFamily="34" charset="0"/>
              </a:rPr>
              <a:t>The value of hidden layer and output layer is computed in the machine learning rather than already existed in your data. </a:t>
            </a:r>
          </a:p>
          <a:p>
            <a:endParaRPr lang="en-GB" dirty="0"/>
          </a:p>
        </p:txBody>
      </p:sp>
    </p:spTree>
    <p:extLst>
      <p:ext uri="{BB962C8B-B14F-4D97-AF65-F5344CB8AC3E}">
        <p14:creationId xmlns:p14="http://schemas.microsoft.com/office/powerpoint/2010/main" val="4182753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Source Sans Pro" panose="020B0503030403020204" pitchFamily="34" charset="0"/>
              </a:rPr>
              <a:t>I put the activation notation inside the node just to avoid the messiness. </a:t>
            </a:r>
          </a:p>
        </p:txBody>
      </p:sp>
    </p:spTree>
    <p:extLst>
      <p:ext uri="{BB962C8B-B14F-4D97-AF65-F5344CB8AC3E}">
        <p14:creationId xmlns:p14="http://schemas.microsoft.com/office/powerpoint/2010/main" val="2058164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68424" y="1371599"/>
            <a:ext cx="16002000" cy="5943602"/>
          </a:xfrm>
        </p:spPr>
        <p:txBody>
          <a:bodyPr anchor="b">
            <a:normAutofit/>
          </a:bodyPr>
          <a:lstStyle>
            <a:lvl1pPr algn="l">
              <a:defRPr sz="9600">
                <a:effectLst/>
              </a:defRPr>
            </a:lvl1pPr>
          </a:lstStyle>
          <a:p>
            <a:r>
              <a:rPr lang="en-US"/>
              <a:t>Click to edit Master title style</a:t>
            </a:r>
            <a:endParaRPr lang="en-US" dirty="0"/>
          </a:p>
        </p:txBody>
      </p:sp>
      <p:sp>
        <p:nvSpPr>
          <p:cNvPr id="3" name="Subtitle 2"/>
          <p:cNvSpPr>
            <a:spLocks noGrp="1"/>
          </p:cNvSpPr>
          <p:nvPr>
            <p:ph type="subTitle" idx="1"/>
          </p:nvPr>
        </p:nvSpPr>
        <p:spPr>
          <a:xfrm>
            <a:off x="1368424" y="7687735"/>
            <a:ext cx="12801600" cy="3894666"/>
          </a:xfrm>
        </p:spPr>
        <p:txBody>
          <a:bodyPr anchor="t">
            <a:normAutofit/>
          </a:bodyPr>
          <a:lstStyle>
            <a:lvl1pPr marL="0" indent="0" algn="l">
              <a:buNone/>
              <a:defRPr sz="4200">
                <a:solidFill>
                  <a:schemeClr val="bg2">
                    <a:lumMod val="7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6" name="Straight Connector 15"/>
          <p:cNvCxnSpPr/>
          <p:nvPr/>
        </p:nvCxnSpPr>
        <p:spPr>
          <a:xfrm flipH="1">
            <a:off x="16456024" y="16934"/>
            <a:ext cx="7620000" cy="762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12216341" y="183091"/>
            <a:ext cx="12161310" cy="1216131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14471650" y="457200"/>
            <a:ext cx="9906000" cy="9906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14671675" y="64557"/>
            <a:ext cx="9705978" cy="9705978"/>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15690853" y="1219203"/>
            <a:ext cx="8686798" cy="8686798"/>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127231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1371600" y="1066800"/>
            <a:ext cx="21637624" cy="62484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US"/>
              <a:t>Click icon to add picture</a:t>
            </a:r>
            <a:endParaRPr lang="en-US" dirty="0"/>
          </a:p>
        </p:txBody>
      </p:sp>
      <p:sp>
        <p:nvSpPr>
          <p:cNvPr id="16" name="Text Placeholder 9"/>
          <p:cNvSpPr>
            <a:spLocks noGrp="1"/>
          </p:cNvSpPr>
          <p:nvPr>
            <p:ph type="body" sz="quarter" idx="14"/>
          </p:nvPr>
        </p:nvSpPr>
        <p:spPr>
          <a:xfrm>
            <a:off x="1828804" y="7687734"/>
            <a:ext cx="16608420" cy="914400"/>
          </a:xfrm>
        </p:spPr>
        <p:txBody>
          <a:bodyPr anchor="t">
            <a:normAutofit/>
          </a:bodyPr>
          <a:lstStyle>
            <a:lvl1pPr marL="0" indent="0">
              <a:buFontTx/>
              <a:buNone/>
              <a:defRPr sz="3200"/>
            </a:lvl1pPr>
            <a:lvl2pPr marL="914400" indent="0">
              <a:buFontTx/>
              <a:buNone/>
              <a:defRPr/>
            </a:lvl2pPr>
            <a:lvl3pPr marL="1828800" indent="0">
              <a:buFontTx/>
              <a:buNone/>
              <a:defRPr/>
            </a:lvl3pPr>
            <a:lvl4pPr marL="2743200" indent="0">
              <a:buFontTx/>
              <a:buNone/>
              <a:defRPr/>
            </a:lvl4pPr>
            <a:lvl5pPr marL="36576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7686829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68426" y="1371600"/>
            <a:ext cx="20116800" cy="5486400"/>
          </a:xfrm>
        </p:spPr>
        <p:txBody>
          <a:bodyPr anchor="ctr">
            <a:normAutofit/>
          </a:bodyPr>
          <a:lstStyle>
            <a:lvl1pPr algn="l">
              <a:defRPr sz="6400" b="0" cap="all"/>
            </a:lvl1pPr>
          </a:lstStyle>
          <a:p>
            <a:r>
              <a:rPr lang="en-US"/>
              <a:t>Click to edit Master title style</a:t>
            </a:r>
            <a:endParaRPr lang="en-US" dirty="0"/>
          </a:p>
        </p:txBody>
      </p:sp>
      <p:sp>
        <p:nvSpPr>
          <p:cNvPr id="3" name="Text Placeholder 2"/>
          <p:cNvSpPr>
            <a:spLocks noGrp="1"/>
          </p:cNvSpPr>
          <p:nvPr>
            <p:ph type="body" idx="1"/>
          </p:nvPr>
        </p:nvSpPr>
        <p:spPr>
          <a:xfrm>
            <a:off x="1368424" y="8229600"/>
            <a:ext cx="17071976" cy="3759200"/>
          </a:xfrm>
        </p:spPr>
        <p:txBody>
          <a:bodyPr anchor="ctr">
            <a:normAutofit/>
          </a:bodyPr>
          <a:lstStyle>
            <a:lvl1pPr marL="0" indent="0" algn="l">
              <a:buNone/>
              <a:defRPr sz="4000">
                <a:solidFill>
                  <a:schemeClr val="bg2">
                    <a:lumMod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229988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2823" y="1371600"/>
            <a:ext cx="18288002" cy="5486400"/>
          </a:xfrm>
        </p:spPr>
        <p:txBody>
          <a:bodyPr anchor="ctr">
            <a:normAutofit/>
          </a:bodyPr>
          <a:lstStyle>
            <a:lvl1pPr algn="l">
              <a:defRPr sz="6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892424" y="6858000"/>
            <a:ext cx="17068800" cy="762000"/>
          </a:xfrm>
        </p:spPr>
        <p:txBody>
          <a:bodyPr anchor="ctr"/>
          <a:lstStyle>
            <a:lvl1pPr marL="0" indent="0">
              <a:buFontTx/>
              <a:buNone/>
              <a:defRPr/>
            </a:lvl1pPr>
            <a:lvl2pPr marL="914400" indent="0">
              <a:buFontTx/>
              <a:buNone/>
              <a:defRPr/>
            </a:lvl2pPr>
            <a:lvl3pPr marL="1828800" indent="0">
              <a:buFontTx/>
              <a:buNone/>
              <a:defRPr/>
            </a:lvl3pPr>
            <a:lvl4pPr marL="2743200" indent="0">
              <a:buFontTx/>
              <a:buNone/>
              <a:defRPr/>
            </a:lvl4pPr>
            <a:lvl5pPr marL="3657600" indent="0">
              <a:buFontTx/>
              <a:buNone/>
              <a:defRPr/>
            </a:lvl5pPr>
          </a:lstStyle>
          <a:p>
            <a:pPr lvl="0"/>
            <a:r>
              <a:rPr lang="en-US"/>
              <a:t>Click to edit Master text styles</a:t>
            </a:r>
          </a:p>
        </p:txBody>
      </p:sp>
      <p:sp>
        <p:nvSpPr>
          <p:cNvPr id="3" name="Text Placeholder 2"/>
          <p:cNvSpPr>
            <a:spLocks noGrp="1"/>
          </p:cNvSpPr>
          <p:nvPr>
            <p:ph type="body" idx="1"/>
          </p:nvPr>
        </p:nvSpPr>
        <p:spPr>
          <a:xfrm>
            <a:off x="1368426" y="8602135"/>
            <a:ext cx="17068800" cy="3369730"/>
          </a:xfrm>
        </p:spPr>
        <p:txBody>
          <a:bodyPr anchor="ctr">
            <a:normAutofit/>
          </a:bodyPr>
          <a:lstStyle>
            <a:lvl1pPr marL="0" indent="0" algn="l">
              <a:buNone/>
              <a:defRPr sz="4000">
                <a:solidFill>
                  <a:schemeClr val="bg2">
                    <a:lumMod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4" name="TextBox 13"/>
          <p:cNvSpPr txBox="1"/>
          <p:nvPr/>
        </p:nvSpPr>
        <p:spPr>
          <a:xfrm>
            <a:off x="1063624" y="1624444"/>
            <a:ext cx="1219200" cy="1169552"/>
          </a:xfrm>
          <a:prstGeom prst="rect">
            <a:avLst/>
          </a:prstGeom>
        </p:spPr>
        <p:txBody>
          <a:bodyPr vert="horz" lIns="182880" tIns="91440" rIns="182880" bIns="91440" rtlCol="0" anchor="ctr">
            <a:noAutofit/>
          </a:bodyPr>
          <a:lstStyle/>
          <a:p>
            <a:pPr lvl="0"/>
            <a:r>
              <a:rPr lang="en-US" sz="16000" dirty="0">
                <a:solidFill>
                  <a:schemeClr val="tx1"/>
                </a:solidFill>
                <a:effectLst/>
              </a:rPr>
              <a:t>“</a:t>
            </a:r>
          </a:p>
        </p:txBody>
      </p:sp>
      <p:sp>
        <p:nvSpPr>
          <p:cNvPr id="15" name="TextBox 14"/>
          <p:cNvSpPr txBox="1"/>
          <p:nvPr/>
        </p:nvSpPr>
        <p:spPr>
          <a:xfrm>
            <a:off x="20570824" y="5537202"/>
            <a:ext cx="1219200" cy="1169552"/>
          </a:xfrm>
          <a:prstGeom prst="rect">
            <a:avLst/>
          </a:prstGeom>
        </p:spPr>
        <p:txBody>
          <a:bodyPr vert="horz" lIns="182880" tIns="91440" rIns="182880" bIns="91440" rtlCol="0" anchor="ctr">
            <a:noAutofit/>
          </a:bodyPr>
          <a:lstStyle/>
          <a:p>
            <a:pPr lvl="0" algn="r"/>
            <a:r>
              <a:rPr lang="en-US" sz="16000" dirty="0">
                <a:solidFill>
                  <a:schemeClr val="tx1"/>
                </a:solidFill>
                <a:effectLst/>
              </a:rPr>
              <a:t>”</a:t>
            </a:r>
          </a:p>
        </p:txBody>
      </p:sp>
    </p:spTree>
    <p:extLst>
      <p:ext uri="{BB962C8B-B14F-4D97-AF65-F5344CB8AC3E}">
        <p14:creationId xmlns:p14="http://schemas.microsoft.com/office/powerpoint/2010/main" val="219720812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68424" y="6858000"/>
            <a:ext cx="17068800" cy="3394800"/>
          </a:xfrm>
        </p:spPr>
        <p:txBody>
          <a:bodyPr anchor="b">
            <a:normAutofit/>
          </a:bodyPr>
          <a:lstStyle>
            <a:lvl1pPr algn="l">
              <a:defRPr sz="6400" b="0" cap="all"/>
            </a:lvl1pPr>
          </a:lstStyle>
          <a:p>
            <a:r>
              <a:rPr lang="en-US"/>
              <a:t>Click to edit Master title style</a:t>
            </a:r>
            <a:endParaRPr lang="en-US" dirty="0"/>
          </a:p>
        </p:txBody>
      </p:sp>
      <p:sp>
        <p:nvSpPr>
          <p:cNvPr id="3" name="Text Placeholder 2"/>
          <p:cNvSpPr>
            <a:spLocks noGrp="1"/>
          </p:cNvSpPr>
          <p:nvPr>
            <p:ph type="body" idx="1"/>
          </p:nvPr>
        </p:nvSpPr>
        <p:spPr>
          <a:xfrm>
            <a:off x="1368422" y="10265962"/>
            <a:ext cx="17071980" cy="1720800"/>
          </a:xfrm>
        </p:spPr>
        <p:txBody>
          <a:bodyPr anchor="t">
            <a:normAutofit/>
          </a:bodyPr>
          <a:lstStyle>
            <a:lvl1pPr marL="0" indent="0" algn="l">
              <a:buNone/>
              <a:defRPr sz="4000">
                <a:solidFill>
                  <a:schemeClr val="bg2">
                    <a:lumMod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6690570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2282826" y="1371600"/>
            <a:ext cx="18288000" cy="5486400"/>
          </a:xfrm>
        </p:spPr>
        <p:txBody>
          <a:bodyPr anchor="ctr">
            <a:normAutofit/>
          </a:bodyPr>
          <a:lstStyle>
            <a:lvl1pPr algn="l">
              <a:defRPr sz="6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368425" y="7857068"/>
            <a:ext cx="17068802" cy="2099732"/>
          </a:xfrm>
        </p:spPr>
        <p:txBody>
          <a:bodyPr vert="horz" lIns="91440" tIns="45720" rIns="91440" bIns="45720" rtlCol="0" anchor="b">
            <a:normAutofit/>
          </a:bodyPr>
          <a:lstStyle>
            <a:lvl1pPr>
              <a:buNone/>
              <a:defRPr lang="en-US" sz="4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368423" y="9956800"/>
            <a:ext cx="17068802" cy="2032000"/>
          </a:xfrm>
        </p:spPr>
        <p:txBody>
          <a:bodyPr anchor="t">
            <a:normAutofit/>
          </a:bodyPr>
          <a:lstStyle>
            <a:lvl1pPr marL="0" indent="0" algn="l">
              <a:buNone/>
              <a:defRPr sz="3600">
                <a:solidFill>
                  <a:schemeClr val="bg2">
                    <a:lumMod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1" name="TextBox 10"/>
          <p:cNvSpPr txBox="1"/>
          <p:nvPr/>
        </p:nvSpPr>
        <p:spPr>
          <a:xfrm>
            <a:off x="1063624" y="1624444"/>
            <a:ext cx="1219200" cy="1169552"/>
          </a:xfrm>
          <a:prstGeom prst="rect">
            <a:avLst/>
          </a:prstGeom>
        </p:spPr>
        <p:txBody>
          <a:bodyPr vert="horz" lIns="182880" tIns="91440" rIns="182880" bIns="91440" rtlCol="0" anchor="ctr">
            <a:noAutofit/>
          </a:bodyPr>
          <a:lstStyle/>
          <a:p>
            <a:pPr lvl="0"/>
            <a:r>
              <a:rPr lang="en-US" sz="16000" dirty="0">
                <a:solidFill>
                  <a:schemeClr val="tx1"/>
                </a:solidFill>
                <a:effectLst/>
              </a:rPr>
              <a:t>“</a:t>
            </a:r>
          </a:p>
        </p:txBody>
      </p:sp>
      <p:sp>
        <p:nvSpPr>
          <p:cNvPr id="12" name="TextBox 11"/>
          <p:cNvSpPr txBox="1"/>
          <p:nvPr/>
        </p:nvSpPr>
        <p:spPr>
          <a:xfrm>
            <a:off x="20570824" y="5537202"/>
            <a:ext cx="1219200" cy="1169552"/>
          </a:xfrm>
          <a:prstGeom prst="rect">
            <a:avLst/>
          </a:prstGeom>
        </p:spPr>
        <p:txBody>
          <a:bodyPr vert="horz" lIns="182880" tIns="91440" rIns="182880" bIns="91440" rtlCol="0" anchor="ctr">
            <a:noAutofit/>
          </a:bodyPr>
          <a:lstStyle/>
          <a:p>
            <a:pPr lvl="0" algn="r"/>
            <a:r>
              <a:rPr lang="en-US" sz="16000" dirty="0">
                <a:solidFill>
                  <a:schemeClr val="tx1"/>
                </a:solidFill>
                <a:effectLst/>
              </a:rPr>
              <a:t>”</a:t>
            </a:r>
          </a:p>
        </p:txBody>
      </p:sp>
    </p:spTree>
    <p:extLst>
      <p:ext uri="{BB962C8B-B14F-4D97-AF65-F5344CB8AC3E}">
        <p14:creationId xmlns:p14="http://schemas.microsoft.com/office/powerpoint/2010/main" val="270987297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368426" y="1371600"/>
            <a:ext cx="20116800" cy="54864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368424" y="7857068"/>
            <a:ext cx="17068800" cy="1676400"/>
          </a:xfrm>
        </p:spPr>
        <p:txBody>
          <a:bodyPr vert="horz" lIns="91440" tIns="45720" rIns="91440" bIns="45720" rtlCol="0" anchor="b">
            <a:normAutofit/>
          </a:bodyPr>
          <a:lstStyle>
            <a:lvl1pPr>
              <a:buNone/>
              <a:defRPr lang="en-US" sz="4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368423" y="9533465"/>
            <a:ext cx="17068802" cy="2455334"/>
          </a:xfrm>
        </p:spPr>
        <p:txBody>
          <a:bodyPr anchor="t">
            <a:normAutofit/>
          </a:bodyPr>
          <a:lstStyle>
            <a:lvl1pPr marL="0" indent="0" algn="l">
              <a:buNone/>
              <a:defRPr sz="3600">
                <a:solidFill>
                  <a:schemeClr val="bg2">
                    <a:lumMod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7298068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7393861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370424" y="1371600"/>
            <a:ext cx="4114800" cy="9144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1371600"/>
            <a:ext cx="15646400" cy="106172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4359401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831200" y="3948467"/>
            <a:ext cx="22721700" cy="5093700"/>
          </a:xfrm>
          <a:prstGeom prst="rect">
            <a:avLst/>
          </a:prstGeom>
        </p:spPr>
        <p:txBody>
          <a:bodyPr spcFirstLastPara="1" wrap="square" lIns="243800" tIns="243800" rIns="243800" bIns="243800" anchor="ctr" anchorCtr="0">
            <a:normAutofit/>
          </a:bodyPr>
          <a:lstStyle>
            <a:lvl1pPr lvl="0" algn="ctr">
              <a:spcBef>
                <a:spcPts val="0"/>
              </a:spcBef>
              <a:spcAft>
                <a:spcPts val="0"/>
              </a:spcAft>
              <a:buSzPts val="16000"/>
              <a:buNone/>
              <a:defRPr sz="1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endParaRPr/>
          </a:p>
        </p:txBody>
      </p:sp>
      <p:sp>
        <p:nvSpPr>
          <p:cNvPr id="17" name="Google Shape;17;p3"/>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rmAutofit/>
          </a:bodyPr>
          <a:lstStyle>
            <a:lvl1pPr lvl="0">
              <a:buNone/>
              <a:defRPr>
                <a:solidFill>
                  <a:schemeClr val="dk1"/>
                </a:solidFill>
                <a:latin typeface="Source Sans Pro"/>
                <a:ea typeface="Source Sans Pro"/>
                <a:cs typeface="Source Sans Pro"/>
                <a:sym typeface="Source Sans Pro"/>
              </a:defRPr>
            </a:lvl1pPr>
            <a:lvl2pPr lvl="1">
              <a:buNone/>
              <a:defRPr>
                <a:solidFill>
                  <a:schemeClr val="dk1"/>
                </a:solidFill>
                <a:latin typeface="Source Sans Pro"/>
                <a:ea typeface="Source Sans Pro"/>
                <a:cs typeface="Source Sans Pro"/>
                <a:sym typeface="Source Sans Pro"/>
              </a:defRPr>
            </a:lvl2pPr>
            <a:lvl3pPr lvl="2">
              <a:buNone/>
              <a:defRPr>
                <a:solidFill>
                  <a:schemeClr val="dk1"/>
                </a:solidFill>
                <a:latin typeface="Source Sans Pro"/>
                <a:ea typeface="Source Sans Pro"/>
                <a:cs typeface="Source Sans Pro"/>
                <a:sym typeface="Source Sans Pro"/>
              </a:defRPr>
            </a:lvl3pPr>
            <a:lvl4pPr lvl="3">
              <a:buNone/>
              <a:defRPr>
                <a:solidFill>
                  <a:schemeClr val="dk1"/>
                </a:solidFill>
                <a:latin typeface="Source Sans Pro"/>
                <a:ea typeface="Source Sans Pro"/>
                <a:cs typeface="Source Sans Pro"/>
                <a:sym typeface="Source Sans Pro"/>
              </a:defRPr>
            </a:lvl4pPr>
            <a:lvl5pPr lvl="4">
              <a:buNone/>
              <a:defRPr>
                <a:solidFill>
                  <a:schemeClr val="dk1"/>
                </a:solidFill>
                <a:latin typeface="Source Sans Pro"/>
                <a:ea typeface="Source Sans Pro"/>
                <a:cs typeface="Source Sans Pro"/>
                <a:sym typeface="Source Sans Pro"/>
              </a:defRPr>
            </a:lvl5pPr>
            <a:lvl6pPr lvl="5">
              <a:buNone/>
              <a:defRPr>
                <a:solidFill>
                  <a:schemeClr val="dk1"/>
                </a:solidFill>
                <a:latin typeface="Source Sans Pro"/>
                <a:ea typeface="Source Sans Pro"/>
                <a:cs typeface="Source Sans Pro"/>
                <a:sym typeface="Source Sans Pro"/>
              </a:defRPr>
            </a:lvl6pPr>
            <a:lvl7pPr lvl="6">
              <a:buNone/>
              <a:defRPr>
                <a:solidFill>
                  <a:schemeClr val="dk1"/>
                </a:solidFill>
                <a:latin typeface="Source Sans Pro"/>
                <a:ea typeface="Source Sans Pro"/>
                <a:cs typeface="Source Sans Pro"/>
                <a:sym typeface="Source Sans Pro"/>
              </a:defRPr>
            </a:lvl7pPr>
            <a:lvl8pPr lvl="7">
              <a:buNone/>
              <a:defRPr>
                <a:solidFill>
                  <a:schemeClr val="dk1"/>
                </a:solidFill>
                <a:latin typeface="Source Sans Pro"/>
                <a:ea typeface="Source Sans Pro"/>
                <a:cs typeface="Source Sans Pro"/>
                <a:sym typeface="Source Sans Pro"/>
              </a:defRPr>
            </a:lvl8pPr>
            <a:lvl9pPr lvl="8">
              <a:buNone/>
              <a:defRPr>
                <a:solidFill>
                  <a:schemeClr val="dk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8031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8"/>
        <p:cNvGrpSpPr/>
        <p:nvPr/>
      </p:nvGrpSpPr>
      <p:grpSpPr>
        <a:xfrm>
          <a:off x="0" y="0"/>
          <a:ext cx="0" cy="0"/>
          <a:chOff x="0" y="0"/>
          <a:chExt cx="0" cy="0"/>
        </a:xfrm>
      </p:grpSpPr>
      <p:sp>
        <p:nvSpPr>
          <p:cNvPr id="19" name="Google Shape;19;p4"/>
          <p:cNvSpPr/>
          <p:nvPr/>
        </p:nvSpPr>
        <p:spPr>
          <a:xfrm>
            <a:off x="0" y="0"/>
            <a:ext cx="24384000" cy="2744100"/>
          </a:xfrm>
          <a:prstGeom prst="rect">
            <a:avLst/>
          </a:prstGeom>
          <a:solidFill>
            <a:schemeClr val="dk2"/>
          </a:solidFill>
          <a:ln w="9525" cap="flat" cmpd="sng">
            <a:solidFill>
              <a:srgbClr val="F3F3F3"/>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dirty="0"/>
          </a:p>
        </p:txBody>
      </p:sp>
      <p:sp>
        <p:nvSpPr>
          <p:cNvPr id="20" name="Google Shape;20;p4"/>
          <p:cNvSpPr txBox="1">
            <a:spLocks noGrp="1"/>
          </p:cNvSpPr>
          <p:nvPr>
            <p:ph type="title"/>
          </p:nvPr>
        </p:nvSpPr>
        <p:spPr>
          <a:xfrm>
            <a:off x="831200" y="469600"/>
            <a:ext cx="21761700" cy="1804800"/>
          </a:xfrm>
          <a:prstGeom prst="rect">
            <a:avLst/>
          </a:prstGeom>
        </p:spPr>
        <p:txBody>
          <a:bodyPr spcFirstLastPara="1" wrap="square" lIns="243800" tIns="243800" rIns="243800" bIns="243800" anchor="t" anchorCtr="0">
            <a:normAutofit/>
          </a:bodyPr>
          <a:lstStyle>
            <a:lvl1pPr lvl="0">
              <a:spcBef>
                <a:spcPts val="0"/>
              </a:spcBef>
              <a:spcAft>
                <a:spcPts val="0"/>
              </a:spcAft>
              <a:buSzPts val="7500"/>
              <a:buNone/>
              <a:defRPr b="1"/>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a:endParaRPr dirty="0"/>
          </a:p>
        </p:txBody>
      </p:sp>
      <p:sp>
        <p:nvSpPr>
          <p:cNvPr id="22" name="Google Shape;22;p4"/>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rmAutofit/>
          </a:bodyPr>
          <a:lstStyle>
            <a:lvl1pPr lvl="0">
              <a:buNone/>
              <a:defRPr>
                <a:solidFill>
                  <a:schemeClr val="dk1"/>
                </a:solidFill>
                <a:latin typeface="Source Sans Pro"/>
                <a:ea typeface="Source Sans Pro"/>
                <a:cs typeface="Source Sans Pro"/>
                <a:sym typeface="Source Sans Pro"/>
              </a:defRPr>
            </a:lvl1pPr>
            <a:lvl2pPr lvl="1">
              <a:buNone/>
              <a:defRPr>
                <a:solidFill>
                  <a:schemeClr val="dk1"/>
                </a:solidFill>
                <a:latin typeface="Source Sans Pro"/>
                <a:ea typeface="Source Sans Pro"/>
                <a:cs typeface="Source Sans Pro"/>
                <a:sym typeface="Source Sans Pro"/>
              </a:defRPr>
            </a:lvl2pPr>
            <a:lvl3pPr lvl="2">
              <a:buNone/>
              <a:defRPr>
                <a:solidFill>
                  <a:schemeClr val="dk1"/>
                </a:solidFill>
                <a:latin typeface="Source Sans Pro"/>
                <a:ea typeface="Source Sans Pro"/>
                <a:cs typeface="Source Sans Pro"/>
                <a:sym typeface="Source Sans Pro"/>
              </a:defRPr>
            </a:lvl3pPr>
            <a:lvl4pPr lvl="3">
              <a:buNone/>
              <a:defRPr>
                <a:solidFill>
                  <a:schemeClr val="dk1"/>
                </a:solidFill>
                <a:latin typeface="Source Sans Pro"/>
                <a:ea typeface="Source Sans Pro"/>
                <a:cs typeface="Source Sans Pro"/>
                <a:sym typeface="Source Sans Pro"/>
              </a:defRPr>
            </a:lvl4pPr>
            <a:lvl5pPr lvl="4">
              <a:buNone/>
              <a:defRPr>
                <a:solidFill>
                  <a:schemeClr val="dk1"/>
                </a:solidFill>
                <a:latin typeface="Source Sans Pro"/>
                <a:ea typeface="Source Sans Pro"/>
                <a:cs typeface="Source Sans Pro"/>
                <a:sym typeface="Source Sans Pro"/>
              </a:defRPr>
            </a:lvl5pPr>
            <a:lvl6pPr lvl="5">
              <a:buNone/>
              <a:defRPr>
                <a:solidFill>
                  <a:schemeClr val="dk1"/>
                </a:solidFill>
                <a:latin typeface="Source Sans Pro"/>
                <a:ea typeface="Source Sans Pro"/>
                <a:cs typeface="Source Sans Pro"/>
                <a:sym typeface="Source Sans Pro"/>
              </a:defRPr>
            </a:lvl6pPr>
            <a:lvl7pPr lvl="6">
              <a:buNone/>
              <a:defRPr>
                <a:solidFill>
                  <a:schemeClr val="dk1"/>
                </a:solidFill>
                <a:latin typeface="Source Sans Pro"/>
                <a:ea typeface="Source Sans Pro"/>
                <a:cs typeface="Source Sans Pro"/>
                <a:sym typeface="Source Sans Pro"/>
              </a:defRPr>
            </a:lvl7pPr>
            <a:lvl8pPr lvl="7">
              <a:buNone/>
              <a:defRPr>
                <a:solidFill>
                  <a:schemeClr val="dk1"/>
                </a:solidFill>
                <a:latin typeface="Source Sans Pro"/>
                <a:ea typeface="Source Sans Pro"/>
                <a:cs typeface="Source Sans Pro"/>
                <a:sym typeface="Source Sans Pro"/>
              </a:defRPr>
            </a:lvl8pPr>
            <a:lvl9pPr lvl="8">
              <a:buNone/>
              <a:defRPr>
                <a:solidFill>
                  <a:schemeClr val="dk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 name="Content Placeholder 4">
            <a:extLst>
              <a:ext uri="{FF2B5EF4-FFF2-40B4-BE49-F238E27FC236}">
                <a16:creationId xmlns:a16="http://schemas.microsoft.com/office/drawing/2014/main" id="{D23F6BBE-91F4-475B-D3D7-47AB4EB4A0E7}"/>
              </a:ext>
            </a:extLst>
          </p:cNvPr>
          <p:cNvSpPr>
            <a:spLocks noGrp="1"/>
          </p:cNvSpPr>
          <p:nvPr>
            <p:ph sz="quarter" idx="13"/>
          </p:nvPr>
        </p:nvSpPr>
        <p:spPr>
          <a:xfrm>
            <a:off x="831850" y="3260725"/>
            <a:ext cx="21761050" cy="9174163"/>
          </a:xfrm>
        </p:spPr>
        <p:txBody>
          <a:bodyPr/>
          <a:lstStyle>
            <a:lvl1pPr marL="457200" indent="-457200">
              <a:buSzPct val="36000"/>
              <a:buFont typeface="Arial" panose="020B0604020202020204" pitchFamily="34" charset="0"/>
              <a:buChar char="•"/>
              <a:defRPr sz="3600"/>
            </a:lvl1pPr>
            <a:lvl2pPr>
              <a:buSzPct val="36000"/>
              <a:defRPr sz="3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991577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1712857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68423" y="4013200"/>
            <a:ext cx="17068802" cy="4563200"/>
          </a:xfrm>
        </p:spPr>
        <p:txBody>
          <a:bodyPr anchor="b">
            <a:normAutofit/>
          </a:bodyPr>
          <a:lstStyle>
            <a:lvl1pPr algn="l">
              <a:defRPr sz="7200" b="0" cap="all"/>
            </a:lvl1pPr>
          </a:lstStyle>
          <a:p>
            <a:r>
              <a:rPr lang="en-US"/>
              <a:t>Click to edit Master title style</a:t>
            </a:r>
            <a:endParaRPr lang="en-US" dirty="0"/>
          </a:p>
        </p:txBody>
      </p:sp>
      <p:sp>
        <p:nvSpPr>
          <p:cNvPr id="3" name="Text Placeholder 2"/>
          <p:cNvSpPr>
            <a:spLocks noGrp="1"/>
          </p:cNvSpPr>
          <p:nvPr>
            <p:ph type="body" idx="1"/>
          </p:nvPr>
        </p:nvSpPr>
        <p:spPr>
          <a:xfrm>
            <a:off x="1368426" y="8991600"/>
            <a:ext cx="17068800" cy="2997200"/>
          </a:xfrm>
        </p:spPr>
        <p:txBody>
          <a:bodyPr anchor="t">
            <a:normAutofit/>
          </a:bodyPr>
          <a:lstStyle>
            <a:lvl1pPr marL="0" indent="0" algn="l">
              <a:buNone/>
              <a:defRPr sz="3600">
                <a:solidFill>
                  <a:schemeClr val="bg2">
                    <a:lumMod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0061062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68423" y="1371601"/>
            <a:ext cx="9875310" cy="72305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616267" y="1371602"/>
            <a:ext cx="9868958" cy="723053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5767524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944161" y="1371600"/>
            <a:ext cx="9299574" cy="1152524"/>
          </a:xfrm>
        </p:spPr>
        <p:txBody>
          <a:bodyPr anchor="b">
            <a:noAutofit/>
          </a:bodyPr>
          <a:lstStyle>
            <a:lvl1pPr marL="0" indent="0">
              <a:buNone/>
              <a:defRPr sz="5600" b="0">
                <a:solidFill>
                  <a:schemeClr val="tx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368423" y="2541058"/>
            <a:ext cx="9875310" cy="606107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158132" y="1371600"/>
            <a:ext cx="9330268" cy="1152524"/>
          </a:xfrm>
        </p:spPr>
        <p:txBody>
          <a:bodyPr anchor="b">
            <a:noAutofit/>
          </a:bodyPr>
          <a:lstStyle>
            <a:lvl1pPr marL="0" indent="0">
              <a:buNone/>
              <a:defRPr sz="5600" b="0">
                <a:solidFill>
                  <a:schemeClr val="tx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1613090" y="2524124"/>
            <a:ext cx="9858376" cy="606107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5838392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3916601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4324843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170024" y="1371600"/>
            <a:ext cx="7315200" cy="2743200"/>
          </a:xfrm>
        </p:spPr>
        <p:txBody>
          <a:bodyPr anchor="b">
            <a:normAutofit/>
          </a:bodyPr>
          <a:lstStyle>
            <a:lvl1pPr algn="l">
              <a:defRPr sz="4800" b="0"/>
            </a:lvl1pPr>
          </a:lstStyle>
          <a:p>
            <a:r>
              <a:rPr lang="en-US"/>
              <a:t>Click to edit Master title style</a:t>
            </a:r>
            <a:endParaRPr lang="en-US" dirty="0"/>
          </a:p>
        </p:txBody>
      </p:sp>
      <p:sp>
        <p:nvSpPr>
          <p:cNvPr id="3" name="Content Placeholder 2"/>
          <p:cNvSpPr>
            <a:spLocks noGrp="1"/>
          </p:cNvSpPr>
          <p:nvPr>
            <p:ph idx="1"/>
          </p:nvPr>
        </p:nvSpPr>
        <p:spPr>
          <a:xfrm>
            <a:off x="1368425" y="1371600"/>
            <a:ext cx="11887202" cy="106172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170024" y="4419599"/>
            <a:ext cx="7315200" cy="4182534"/>
          </a:xfrm>
        </p:spPr>
        <p:txBody>
          <a:bodyPr anchor="t">
            <a:normAutofit/>
          </a:bodyPr>
          <a:lstStyle>
            <a:lvl1pPr marL="0" indent="0">
              <a:buNone/>
              <a:defRPr sz="32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2675246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5624" y="2895600"/>
            <a:ext cx="12039600" cy="2286000"/>
          </a:xfrm>
        </p:spPr>
        <p:txBody>
          <a:bodyPr anchor="b">
            <a:normAutofit/>
          </a:bodyPr>
          <a:lstStyle>
            <a:lvl1pPr algn="l">
              <a:defRPr sz="56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1978024" y="1828800"/>
            <a:ext cx="6561948" cy="9144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9445624" y="5554133"/>
            <a:ext cx="12042776" cy="4097866"/>
          </a:xfrm>
        </p:spPr>
        <p:txBody>
          <a:bodyPr anchor="t">
            <a:normAutofit/>
          </a:bodyPr>
          <a:lstStyle>
            <a:lvl1pPr marL="0" indent="0">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295520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p:cNvGrpSpPr/>
          <p:nvPr/>
        </p:nvGrpSpPr>
        <p:grpSpPr>
          <a:xfrm>
            <a:off x="18413938" y="5926667"/>
            <a:ext cx="5963716" cy="6417734"/>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1368424" y="8974665"/>
            <a:ext cx="17068800" cy="3014134"/>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68424" y="1371601"/>
            <a:ext cx="17068800" cy="723053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9808824" y="12344401"/>
            <a:ext cx="3200400" cy="730250"/>
          </a:xfrm>
          <a:prstGeom prst="rect">
            <a:avLst/>
          </a:prstGeom>
        </p:spPr>
        <p:txBody>
          <a:bodyPr vert="horz" lIns="91440" tIns="45720" rIns="91440" bIns="45720" rtlCol="0" anchor="t"/>
          <a:lstStyle>
            <a:lvl1pPr algn="r">
              <a:defRPr sz="2000" b="0" i="0">
                <a:solidFill>
                  <a:schemeClr val="bg2">
                    <a:lumMod val="50000"/>
                  </a:schemeClr>
                </a:solidFill>
                <a:effectLst/>
                <a:latin typeface="+mn-lt"/>
              </a:defRPr>
            </a:lvl1pPr>
          </a:lstStyle>
          <a:p>
            <a:fld id="{B61BEF0D-F0BB-DE4B-95CE-6DB70DBA9567}" type="datetimeFigureOut">
              <a:rPr lang="en-US" smtClean="0"/>
              <a:pPr/>
              <a:t>1/21/2024</a:t>
            </a:fld>
            <a:endParaRPr lang="en-US" dirty="0"/>
          </a:p>
        </p:txBody>
      </p:sp>
      <p:sp>
        <p:nvSpPr>
          <p:cNvPr id="5" name="Footer Placeholder 4"/>
          <p:cNvSpPr>
            <a:spLocks noGrp="1"/>
          </p:cNvSpPr>
          <p:nvPr>
            <p:ph type="ftr" sz="quarter" idx="3"/>
          </p:nvPr>
        </p:nvSpPr>
        <p:spPr>
          <a:xfrm>
            <a:off x="1368424" y="12344401"/>
            <a:ext cx="15087600" cy="730250"/>
          </a:xfrm>
          <a:prstGeom prst="rect">
            <a:avLst/>
          </a:prstGeom>
        </p:spPr>
        <p:txBody>
          <a:bodyPr vert="horz" lIns="91440" tIns="45720" rIns="91440" bIns="45720" rtlCol="0" anchor="t"/>
          <a:lstStyle>
            <a:lvl1pPr algn="l">
              <a:defRPr sz="2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20726401" y="11156951"/>
            <a:ext cx="2284490" cy="1339850"/>
          </a:xfrm>
          <a:prstGeom prst="rect">
            <a:avLst/>
          </a:prstGeom>
        </p:spPr>
        <p:txBody>
          <a:bodyPr vert="horz" lIns="91440" tIns="45720" rIns="91440" bIns="45720" rtlCol="0" anchor="b"/>
          <a:lstStyle>
            <a:lvl1pPr algn="r">
              <a:defRPr sz="6400" b="0" i="0">
                <a:solidFill>
                  <a:schemeClr val="bg2">
                    <a:lumMod val="50000"/>
                  </a:schemeClr>
                </a:solidFill>
                <a:effectLst/>
                <a:latin typeface="+mn-lt"/>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54407811"/>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Lst>
  <p:hf sldNum="0" hdr="0" ftr="0" dt="0"/>
  <p:txStyles>
    <p:titleStyle>
      <a:lvl1pPr algn="l" defTabSz="914400" rtl="0" eaLnBrk="1" latinLnBrk="0" hangingPunct="1">
        <a:spcBef>
          <a:spcPct val="0"/>
        </a:spcBef>
        <a:buNone/>
        <a:defRPr sz="7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71500" indent="-571500" algn="l" defTabSz="914400" rtl="0" eaLnBrk="1" latinLnBrk="0" hangingPunct="1">
        <a:spcBef>
          <a:spcPct val="20000"/>
        </a:spcBef>
        <a:spcAft>
          <a:spcPts val="1200"/>
        </a:spcAft>
        <a:buClr>
          <a:schemeClr val="tx1"/>
        </a:buClr>
        <a:buSzPct val="80000"/>
        <a:buFont typeface="Wingdings 3" panose="05040102010807070707" pitchFamily="18" charset="2"/>
        <a:buChar char=""/>
        <a:defRPr sz="4000" kern="1200" cap="none">
          <a:solidFill>
            <a:schemeClr val="bg2">
              <a:lumMod val="75000"/>
            </a:schemeClr>
          </a:solidFill>
          <a:effectLst/>
          <a:latin typeface="+mn-lt"/>
          <a:ea typeface="+mn-ea"/>
          <a:cs typeface="+mn-cs"/>
        </a:defRPr>
      </a:lvl1pPr>
      <a:lvl2pPr marL="1485900" indent="-571500" algn="l" defTabSz="914400" rtl="0" eaLnBrk="1" latinLnBrk="0" hangingPunct="1">
        <a:spcBef>
          <a:spcPct val="20000"/>
        </a:spcBef>
        <a:spcAft>
          <a:spcPts val="1200"/>
        </a:spcAft>
        <a:buClr>
          <a:schemeClr val="tx1"/>
        </a:buClr>
        <a:buSzPct val="80000"/>
        <a:buFont typeface="Wingdings 3" panose="05040102010807070707" pitchFamily="18" charset="2"/>
        <a:buChar char=""/>
        <a:defRPr sz="3600" kern="1200" cap="none">
          <a:solidFill>
            <a:schemeClr val="bg2">
              <a:lumMod val="75000"/>
            </a:schemeClr>
          </a:solidFill>
          <a:effectLst/>
          <a:latin typeface="+mn-lt"/>
          <a:ea typeface="+mn-ea"/>
          <a:cs typeface="+mn-cs"/>
        </a:defRPr>
      </a:lvl2pPr>
      <a:lvl3pPr marL="2400300" indent="-571500" algn="l" defTabSz="914400" rtl="0" eaLnBrk="1" latinLnBrk="0" hangingPunct="1">
        <a:spcBef>
          <a:spcPct val="20000"/>
        </a:spcBef>
        <a:spcAft>
          <a:spcPts val="1200"/>
        </a:spcAft>
        <a:buClr>
          <a:schemeClr val="tx1"/>
        </a:buClr>
        <a:buSzPct val="80000"/>
        <a:buFont typeface="Wingdings 3" panose="05040102010807070707" pitchFamily="18" charset="2"/>
        <a:buChar char=""/>
        <a:defRPr sz="3200" kern="1200" cap="none">
          <a:solidFill>
            <a:schemeClr val="bg2">
              <a:lumMod val="75000"/>
            </a:schemeClr>
          </a:solidFill>
          <a:effectLst/>
          <a:latin typeface="+mn-lt"/>
          <a:ea typeface="+mn-ea"/>
          <a:cs typeface="+mn-cs"/>
        </a:defRPr>
      </a:lvl3pPr>
      <a:lvl4pPr marL="3086100" indent="-342900" algn="l" defTabSz="914400" rtl="0" eaLnBrk="1" latinLnBrk="0" hangingPunct="1">
        <a:spcBef>
          <a:spcPct val="20000"/>
        </a:spcBef>
        <a:spcAft>
          <a:spcPts val="1200"/>
        </a:spcAft>
        <a:buClr>
          <a:schemeClr val="tx1"/>
        </a:buClr>
        <a:buSzPct val="80000"/>
        <a:buFont typeface="Wingdings 3" panose="05040102010807070707" pitchFamily="18" charset="2"/>
        <a:buChar char=""/>
        <a:defRPr sz="2800" kern="1200" cap="none">
          <a:solidFill>
            <a:schemeClr val="bg2">
              <a:lumMod val="75000"/>
            </a:schemeClr>
          </a:solidFill>
          <a:effectLst/>
          <a:latin typeface="+mn-lt"/>
          <a:ea typeface="+mn-ea"/>
          <a:cs typeface="+mn-cs"/>
        </a:defRPr>
      </a:lvl4pPr>
      <a:lvl5pPr marL="4000500" indent="-342900" algn="l" defTabSz="914400" rtl="0" eaLnBrk="1" latinLnBrk="0" hangingPunct="1">
        <a:spcBef>
          <a:spcPct val="20000"/>
        </a:spcBef>
        <a:spcAft>
          <a:spcPts val="1200"/>
        </a:spcAft>
        <a:buClr>
          <a:schemeClr val="tx1"/>
        </a:buClr>
        <a:buSzPct val="80000"/>
        <a:buFont typeface="Wingdings 3" panose="05040102010807070707" pitchFamily="18" charset="2"/>
        <a:buChar char=""/>
        <a:defRPr sz="2800" kern="1200" cap="none">
          <a:solidFill>
            <a:schemeClr val="bg2">
              <a:lumMod val="75000"/>
            </a:schemeClr>
          </a:solidFill>
          <a:effectLst/>
          <a:latin typeface="+mn-lt"/>
          <a:ea typeface="+mn-ea"/>
          <a:cs typeface="+mn-cs"/>
        </a:defRPr>
      </a:lvl5pPr>
      <a:lvl6pPr marL="5029200" indent="-457200" algn="l" defTabSz="914400" rtl="0" eaLnBrk="1" latinLnBrk="0" hangingPunct="1">
        <a:spcBef>
          <a:spcPct val="20000"/>
        </a:spcBef>
        <a:spcAft>
          <a:spcPts val="1200"/>
        </a:spcAft>
        <a:buClr>
          <a:schemeClr val="tx1"/>
        </a:buClr>
        <a:buSzPct val="80000"/>
        <a:buFont typeface="Wingdings 3" panose="05040102010807070707" pitchFamily="18" charset="2"/>
        <a:buChar char=""/>
        <a:defRPr sz="2800" kern="1200" cap="none">
          <a:solidFill>
            <a:schemeClr val="bg2">
              <a:lumMod val="75000"/>
            </a:schemeClr>
          </a:solidFill>
          <a:effectLst/>
          <a:latin typeface="+mn-lt"/>
          <a:ea typeface="+mn-ea"/>
          <a:cs typeface="+mn-cs"/>
        </a:defRPr>
      </a:lvl6pPr>
      <a:lvl7pPr marL="5943600" indent="-457200" algn="l" defTabSz="914400" rtl="0" eaLnBrk="1" latinLnBrk="0" hangingPunct="1">
        <a:spcBef>
          <a:spcPct val="20000"/>
        </a:spcBef>
        <a:spcAft>
          <a:spcPts val="1200"/>
        </a:spcAft>
        <a:buClr>
          <a:schemeClr val="tx1"/>
        </a:buClr>
        <a:buSzPct val="80000"/>
        <a:buFont typeface="Wingdings 3" panose="05040102010807070707" pitchFamily="18" charset="2"/>
        <a:buChar char=""/>
        <a:defRPr sz="2800" kern="1200" cap="none">
          <a:solidFill>
            <a:schemeClr val="bg2">
              <a:lumMod val="75000"/>
            </a:schemeClr>
          </a:solidFill>
          <a:effectLst/>
          <a:latin typeface="+mn-lt"/>
          <a:ea typeface="+mn-ea"/>
          <a:cs typeface="+mn-cs"/>
        </a:defRPr>
      </a:lvl7pPr>
      <a:lvl8pPr marL="6858000" indent="-457200" algn="l" defTabSz="914400" rtl="0" eaLnBrk="1" latinLnBrk="0" hangingPunct="1">
        <a:spcBef>
          <a:spcPct val="20000"/>
        </a:spcBef>
        <a:spcAft>
          <a:spcPts val="1200"/>
        </a:spcAft>
        <a:buClr>
          <a:schemeClr val="tx1"/>
        </a:buClr>
        <a:buSzPct val="80000"/>
        <a:buFont typeface="Wingdings 3" panose="05040102010807070707" pitchFamily="18" charset="2"/>
        <a:buChar char=""/>
        <a:defRPr sz="2800" kern="1200" cap="none">
          <a:solidFill>
            <a:schemeClr val="bg2">
              <a:lumMod val="75000"/>
            </a:schemeClr>
          </a:solidFill>
          <a:effectLst/>
          <a:latin typeface="+mn-lt"/>
          <a:ea typeface="+mn-ea"/>
          <a:cs typeface="+mn-cs"/>
        </a:defRPr>
      </a:lvl8pPr>
      <a:lvl9pPr marL="7772400" indent="-457200" algn="l" defTabSz="914400" rtl="0" eaLnBrk="1" latinLnBrk="0" hangingPunct="1">
        <a:spcBef>
          <a:spcPct val="20000"/>
        </a:spcBef>
        <a:spcAft>
          <a:spcPts val="1200"/>
        </a:spcAft>
        <a:buClr>
          <a:schemeClr val="tx1"/>
        </a:buClr>
        <a:buSzPct val="80000"/>
        <a:buFont typeface="Wingdings 3" panose="05040102010807070707" pitchFamily="18" charset="2"/>
        <a:buChar char=""/>
        <a:defRPr sz="2800" kern="1200" cap="none">
          <a:solidFill>
            <a:schemeClr val="bg2">
              <a:lumMod val="75000"/>
            </a:schemeClr>
          </a:solidFill>
          <a:effectLst/>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32.png"/><Relationship Id="rId3" Type="http://schemas.openxmlformats.org/officeDocument/2006/relationships/image" Target="../media/image220.png"/><Relationship Id="rId7" Type="http://schemas.openxmlformats.org/officeDocument/2006/relationships/image" Target="../media/image260.png"/><Relationship Id="rId12" Type="http://schemas.openxmlformats.org/officeDocument/2006/relationships/image" Target="../media/image310.png"/><Relationship Id="rId2" Type="http://schemas.openxmlformats.org/officeDocument/2006/relationships/notesSlide" Target="../notesSlides/notesSlide9.xml"/><Relationship Id="rId16" Type="http://schemas.openxmlformats.org/officeDocument/2006/relationships/image" Target="../media/image270.png"/><Relationship Id="rId1" Type="http://schemas.openxmlformats.org/officeDocument/2006/relationships/slideLayout" Target="../slideLayouts/slideLayout19.xml"/><Relationship Id="rId6" Type="http://schemas.openxmlformats.org/officeDocument/2006/relationships/image" Target="../media/image230.png"/><Relationship Id="rId11" Type="http://schemas.openxmlformats.org/officeDocument/2006/relationships/image" Target="../media/image300.png"/><Relationship Id="rId5" Type="http://schemas.openxmlformats.org/officeDocument/2006/relationships/image" Target="../media/image210.png"/><Relationship Id="rId15" Type="http://schemas.openxmlformats.org/officeDocument/2006/relationships/image" Target="../media/image250.png"/><Relationship Id="rId10" Type="http://schemas.openxmlformats.org/officeDocument/2006/relationships/image" Target="../media/image290.png"/><Relationship Id="rId4" Type="http://schemas.openxmlformats.org/officeDocument/2006/relationships/image" Target="../media/image200.png"/><Relationship Id="rId9" Type="http://schemas.openxmlformats.org/officeDocument/2006/relationships/image" Target="../media/image280.pn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2.png"/><Relationship Id="rId3" Type="http://schemas.openxmlformats.org/officeDocument/2006/relationships/image" Target="../media/image220.png"/><Relationship Id="rId21" Type="http://schemas.openxmlformats.org/officeDocument/2006/relationships/image" Target="../media/image43.png"/><Relationship Id="rId7" Type="http://schemas.openxmlformats.org/officeDocument/2006/relationships/image" Target="../media/image260.png"/><Relationship Id="rId12" Type="http://schemas.openxmlformats.org/officeDocument/2006/relationships/image" Target="../media/image310.png"/><Relationship Id="rId2" Type="http://schemas.openxmlformats.org/officeDocument/2006/relationships/notesSlide" Target="../notesSlides/notesSlide10.xml"/><Relationship Id="rId20" Type="http://schemas.openxmlformats.org/officeDocument/2006/relationships/image" Target="../media/image42.png"/><Relationship Id="rId1" Type="http://schemas.openxmlformats.org/officeDocument/2006/relationships/slideLayout" Target="../slideLayouts/slideLayout19.xml"/><Relationship Id="rId6" Type="http://schemas.openxmlformats.org/officeDocument/2006/relationships/image" Target="../media/image35.png"/><Relationship Id="rId11" Type="http://schemas.openxmlformats.org/officeDocument/2006/relationships/image" Target="../media/image300.png"/><Relationship Id="rId5" Type="http://schemas.openxmlformats.org/officeDocument/2006/relationships/image" Target="../media/image34.png"/><Relationship Id="rId23" Type="http://schemas.openxmlformats.org/officeDocument/2006/relationships/image" Target="../media/image45.png"/><Relationship Id="rId10" Type="http://schemas.openxmlformats.org/officeDocument/2006/relationships/image" Target="../media/image290.png"/><Relationship Id="rId19" Type="http://schemas.openxmlformats.org/officeDocument/2006/relationships/image" Target="../media/image37.png"/><Relationship Id="rId4" Type="http://schemas.openxmlformats.org/officeDocument/2006/relationships/image" Target="../media/image200.png"/><Relationship Id="rId9" Type="http://schemas.openxmlformats.org/officeDocument/2006/relationships/image" Target="../media/image280.png"/><Relationship Id="rId14" Type="http://schemas.openxmlformats.org/officeDocument/2006/relationships/image" Target="../media/image33.png"/><Relationship Id="rId22"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49.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playground.tensorflow.org/" TargetMode="External"/><Relationship Id="rId7" Type="http://schemas.openxmlformats.org/officeDocument/2006/relationships/image" Target="../media/image540.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530.png"/><Relationship Id="rId5" Type="http://schemas.openxmlformats.org/officeDocument/2006/relationships/image" Target="../media/image51.png"/><Relationship Id="rId10" Type="http://schemas.openxmlformats.org/officeDocument/2006/relationships/image" Target="../media/image52.png"/><Relationship Id="rId4" Type="http://schemas.openxmlformats.org/officeDocument/2006/relationships/image" Target="../media/image50.pn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www.tensorflow.org/api_docs/python/tf/keras/activations" TargetMode="External"/><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54.png"/><Relationship Id="rId11" Type="http://schemas.openxmlformats.org/officeDocument/2006/relationships/image" Target="../media/image61.png"/><Relationship Id="rId5" Type="http://schemas.openxmlformats.org/officeDocument/2006/relationships/image" Target="../media/image8.png"/><Relationship Id="rId10" Type="http://schemas.openxmlformats.org/officeDocument/2006/relationships/image" Target="../media/image60.png"/><Relationship Id="rId4" Type="http://schemas.openxmlformats.org/officeDocument/2006/relationships/image" Target="../media/image53.pn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41.png"/><Relationship Id="rId5" Type="http://schemas.openxmlformats.org/officeDocument/2006/relationships/image" Target="../media/image49.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65.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65.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hyperlink" Target="https://www.tensorflow.org/api_docs/python/tf/keras/loss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hyperlink" Target="https://www.tensorflow.org/api_docs/python/tf/keras/losses"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ibm.com/products/spss-statistics/neural-networks" TargetMode="External"/><Relationship Id="rId3" Type="http://schemas.openxmlformats.org/officeDocument/2006/relationships/hyperlink" Target="https://www.tensorflow.org/" TargetMode="External"/><Relationship Id="rId7" Type="http://schemas.openxmlformats.org/officeDocument/2006/relationships/hyperlink" Target="https://scikit-learn.org/stable/modules/neural_networks_supervised.html" TargetMode="External"/><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hyperlink" Target="https://pytorch.org/" TargetMode="External"/><Relationship Id="rId5" Type="http://schemas.openxmlformats.org/officeDocument/2006/relationships/hyperlink" Target="https://colab.research.google.com/" TargetMode="External"/><Relationship Id="rId4" Type="http://schemas.openxmlformats.org/officeDocument/2006/relationships/hyperlink" Target="https://www.tensorflow.org/instal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hyperlink" Target="https://www.kaggle.com/datasets/vmalyi/run-or-walk"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9.xml"/><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76.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3.png"/><Relationship Id="rId5" Type="http://schemas.openxmlformats.org/officeDocument/2006/relationships/hyperlink" Target="https://web.archive.org/web/20070713113018/http:/www.nia.nih.gov/Alzheimers/Publications/UnravelingTheMystery/Part1/NeuronsAndTheirJobs.htm" TargetMode="External"/><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3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9.png"/><Relationship Id="rId1" Type="http://schemas.openxmlformats.org/officeDocument/2006/relationships/slideLayout" Target="../slideLayouts/slideLayout19.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32.xml.rels><?xml version="1.0" encoding="UTF-8" standalone="yes"?>
<Relationships xmlns="http://schemas.openxmlformats.org/package/2006/relationships"><Relationship Id="rId3" Type="http://schemas.openxmlformats.org/officeDocument/2006/relationships/hyperlink" Target="https://keras.io/api/optimizers/adam/" TargetMode="External"/><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image" Target="../media/image98.png"/><Relationship Id="rId4" Type="http://schemas.openxmlformats.org/officeDocument/2006/relationships/image" Target="../media/image97.png"/></Relationships>
</file>

<file path=ppt/slides/_rels/slide3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image" Target="../media/image83.png"/><Relationship Id="rId5" Type="http://schemas.openxmlformats.org/officeDocument/2006/relationships/image" Target="../media/image101.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19.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notesSlide" Target="../notesSlides/notesSlide31.xml"/><Relationship Id="rId1" Type="http://schemas.openxmlformats.org/officeDocument/2006/relationships/slideLayout" Target="../slideLayouts/slideLayout19.xml"/><Relationship Id="rId5" Type="http://schemas.openxmlformats.org/officeDocument/2006/relationships/image" Target="../media/image112.png"/><Relationship Id="rId4" Type="http://schemas.openxmlformats.org/officeDocument/2006/relationships/image" Target="../media/image111.png"/></Relationships>
</file>

<file path=ppt/slides/_rels/slide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9.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svg"/><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Layout" Target="../slideLayouts/slideLayout19.xml"/><Relationship Id="rId5" Type="http://schemas.openxmlformats.org/officeDocument/2006/relationships/image" Target="../media/image123.png"/><Relationship Id="rId4" Type="http://schemas.openxmlformats.org/officeDocument/2006/relationships/image" Target="../media/image122.png"/></Relationships>
</file>

<file path=ppt/slides/_rels/slide4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9.xml"/><Relationship Id="rId4" Type="http://schemas.openxmlformats.org/officeDocument/2006/relationships/image" Target="../media/image126.png"/></Relationships>
</file>

<file path=ppt/slides/_rels/slide43.xml.rels><?xml version="1.0" encoding="UTF-8" standalone="yes"?>
<Relationships xmlns="http://schemas.openxmlformats.org/package/2006/relationships"><Relationship Id="rId3" Type="http://schemas.openxmlformats.org/officeDocument/2006/relationships/hyperlink" Target="https://www.tensorflow.org/tutorials/keras/overfit_and_underfit" TargetMode="External"/><Relationship Id="rId2" Type="http://schemas.openxmlformats.org/officeDocument/2006/relationships/image" Target="../media/image127.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prstGeom prst="rect">
            <a:avLst/>
          </a:prstGeom>
        </p:spPr>
        <p:txBody>
          <a:bodyPr spcFirstLastPara="1" wrap="square" lIns="243800" tIns="243800" rIns="243800" bIns="243800" anchor="ctr" anchorCtr="0">
            <a:normAutofit fontScale="90000"/>
          </a:bodyPr>
          <a:lstStyle/>
          <a:p>
            <a:pPr marL="0" lvl="0" indent="0" algn="ctr" rtl="0">
              <a:spcBef>
                <a:spcPts val="0"/>
              </a:spcBef>
              <a:spcAft>
                <a:spcPts val="0"/>
              </a:spcAft>
              <a:buNone/>
            </a:pPr>
            <a:r>
              <a:rPr lang="en-US" dirty="0">
                <a:solidFill>
                  <a:schemeClr val="bg2"/>
                </a:solidFill>
              </a:rPr>
              <a:t>Artificial Neural Networks</a:t>
            </a:r>
            <a:endParaRPr dirty="0">
              <a:solidFill>
                <a:schemeClr val="bg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3E4D-EED7-CDAB-911D-4AE4C3DFB0CB}"/>
              </a:ext>
            </a:extLst>
          </p:cNvPr>
          <p:cNvSpPr>
            <a:spLocks noGrp="1"/>
          </p:cNvSpPr>
          <p:nvPr>
            <p:ph type="title"/>
          </p:nvPr>
        </p:nvSpPr>
        <p:spPr/>
        <p:txBody>
          <a:bodyPr/>
          <a:lstStyle/>
          <a:p>
            <a:r>
              <a:rPr lang="en-GB" dirty="0">
                <a:latin typeface="+mn-lt"/>
              </a:rPr>
              <a:t>Perceptron within neural network</a:t>
            </a:r>
            <a:endParaRPr lang="en-US" dirty="0">
              <a:latin typeface="+mn-lt"/>
            </a:endParaRPr>
          </a:p>
        </p:txBody>
      </p:sp>
      <p:sp>
        <p:nvSpPr>
          <p:cNvPr id="3" name="Oval 2">
            <a:extLst>
              <a:ext uri="{FF2B5EF4-FFF2-40B4-BE49-F238E27FC236}">
                <a16:creationId xmlns:a16="http://schemas.microsoft.com/office/drawing/2014/main" id="{341CE89D-A3A4-3765-2FFA-254EF33D9D69}"/>
              </a:ext>
            </a:extLst>
          </p:cNvPr>
          <p:cNvSpPr/>
          <p:nvPr/>
        </p:nvSpPr>
        <p:spPr>
          <a:xfrm>
            <a:off x="6251945" y="9859982"/>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highlight>
                <a:srgbClr val="FFFF00"/>
              </a:highlight>
            </a:endParaRPr>
          </a:p>
        </p:txBody>
      </p:sp>
      <p:sp>
        <p:nvSpPr>
          <p:cNvPr id="8" name="Oval 7">
            <a:extLst>
              <a:ext uri="{FF2B5EF4-FFF2-40B4-BE49-F238E27FC236}">
                <a16:creationId xmlns:a16="http://schemas.microsoft.com/office/drawing/2014/main" id="{6E582199-E466-E0AA-6F3F-8401BD32D04D}"/>
              </a:ext>
            </a:extLst>
          </p:cNvPr>
          <p:cNvSpPr/>
          <p:nvPr/>
        </p:nvSpPr>
        <p:spPr>
          <a:xfrm>
            <a:off x="6286597" y="4504503"/>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4E41623-6EC1-53BA-16E7-EA51C79F4F5B}"/>
              </a:ext>
            </a:extLst>
          </p:cNvPr>
          <p:cNvSpPr/>
          <p:nvPr/>
        </p:nvSpPr>
        <p:spPr>
          <a:xfrm>
            <a:off x="6286597" y="7171194"/>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EA8AF4C-C4F6-B348-83C4-08F922AF68F4}"/>
              </a:ext>
            </a:extLst>
          </p:cNvPr>
          <p:cNvSpPr txBox="1"/>
          <p:nvPr/>
        </p:nvSpPr>
        <p:spPr>
          <a:xfrm>
            <a:off x="653293" y="2951217"/>
            <a:ext cx="4025034" cy="707886"/>
          </a:xfrm>
          <a:prstGeom prst="rect">
            <a:avLst/>
          </a:prstGeom>
          <a:noFill/>
        </p:spPr>
        <p:txBody>
          <a:bodyPr wrap="square" rtlCol="0">
            <a:spAutoFit/>
          </a:bodyPr>
          <a:lstStyle/>
          <a:p>
            <a:r>
              <a:rPr lang="en-US" sz="4000" b="1" dirty="0">
                <a:solidFill>
                  <a:schemeClr val="bg1"/>
                </a:solidFill>
                <a:latin typeface="+mn-lt"/>
              </a:rPr>
              <a:t>Input layer</a:t>
            </a:r>
          </a:p>
        </p:txBody>
      </p:sp>
      <p:sp>
        <p:nvSpPr>
          <p:cNvPr id="28" name="Oval 27">
            <a:extLst>
              <a:ext uri="{FF2B5EF4-FFF2-40B4-BE49-F238E27FC236}">
                <a16:creationId xmlns:a16="http://schemas.microsoft.com/office/drawing/2014/main" id="{C8F5FF44-2C15-5BB6-B03D-2D584197B5D7}"/>
              </a:ext>
            </a:extLst>
          </p:cNvPr>
          <p:cNvSpPr/>
          <p:nvPr/>
        </p:nvSpPr>
        <p:spPr>
          <a:xfrm>
            <a:off x="17732181" y="7185396"/>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C82F4452-580B-DCF1-86DE-D4706F75B6E5}"/>
              </a:ext>
            </a:extLst>
          </p:cNvPr>
          <p:cNvCxnSpPr>
            <a:cxnSpLocks/>
            <a:endCxn id="9" idx="1"/>
          </p:cNvCxnSpPr>
          <p:nvPr/>
        </p:nvCxnSpPr>
        <p:spPr>
          <a:xfrm>
            <a:off x="2492873" y="4942392"/>
            <a:ext cx="4067774" cy="24938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50BDCF58-E412-53E7-9D57-FF1FA22B77CD}"/>
              </a:ext>
            </a:extLst>
          </p:cNvPr>
          <p:cNvSpPr txBox="1"/>
          <p:nvPr/>
        </p:nvSpPr>
        <p:spPr>
          <a:xfrm>
            <a:off x="17590994" y="2892808"/>
            <a:ext cx="4025034" cy="707886"/>
          </a:xfrm>
          <a:prstGeom prst="rect">
            <a:avLst/>
          </a:prstGeom>
          <a:noFill/>
        </p:spPr>
        <p:txBody>
          <a:bodyPr wrap="square" rtlCol="0">
            <a:spAutoFit/>
          </a:bodyPr>
          <a:lstStyle/>
          <a:p>
            <a:r>
              <a:rPr lang="en-US" sz="4000" b="1" dirty="0">
                <a:solidFill>
                  <a:schemeClr val="bg1"/>
                </a:solidFill>
                <a:latin typeface="+mn-lt"/>
              </a:rPr>
              <a:t>Output Layer</a:t>
            </a:r>
          </a:p>
        </p:txBody>
      </p:sp>
      <p:sp>
        <p:nvSpPr>
          <p:cNvPr id="34" name="TextBox 33">
            <a:extLst>
              <a:ext uri="{FF2B5EF4-FFF2-40B4-BE49-F238E27FC236}">
                <a16:creationId xmlns:a16="http://schemas.microsoft.com/office/drawing/2014/main" id="{7CFF8D34-B33B-5E6F-F834-CB5A7E04BB6E}"/>
              </a:ext>
            </a:extLst>
          </p:cNvPr>
          <p:cNvSpPr txBox="1"/>
          <p:nvPr/>
        </p:nvSpPr>
        <p:spPr>
          <a:xfrm>
            <a:off x="6110758" y="2843453"/>
            <a:ext cx="4025034" cy="707886"/>
          </a:xfrm>
          <a:prstGeom prst="rect">
            <a:avLst/>
          </a:prstGeom>
          <a:noFill/>
        </p:spPr>
        <p:txBody>
          <a:bodyPr wrap="square" rtlCol="0">
            <a:spAutoFit/>
          </a:bodyPr>
          <a:lstStyle/>
          <a:p>
            <a:r>
              <a:rPr lang="en-US" sz="4000" b="1" dirty="0">
                <a:solidFill>
                  <a:schemeClr val="bg1"/>
                </a:solidFill>
                <a:latin typeface="+mn-lt"/>
              </a:rPr>
              <a:t>Layer 1</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9CB5840-E795-CB2B-F050-61FBCED9E5D7}"/>
                  </a:ext>
                </a:extLst>
              </p:cNvPr>
              <p:cNvSpPr txBox="1"/>
              <p:nvPr/>
            </p:nvSpPr>
            <p:spPr>
              <a:xfrm>
                <a:off x="5725603" y="7727673"/>
                <a:ext cx="3094075" cy="589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𝑎</m:t>
                          </m:r>
                        </m:e>
                        <m:sub>
                          <m:r>
                            <a:rPr lang="en-US" sz="3600" b="0" i="1" smtClean="0">
                              <a:latin typeface="Cambria Math" panose="02040503050406030204" pitchFamily="18" charset="0"/>
                            </a:rPr>
                            <m:t>2</m:t>
                          </m:r>
                        </m:sub>
                        <m:sup>
                          <m:r>
                            <a:rPr lang="en-US" sz="3600" b="0" i="1" smtClean="0">
                              <a:latin typeface="Cambria Math" panose="02040503050406030204" pitchFamily="18" charset="0"/>
                            </a:rPr>
                            <m:t>1</m:t>
                          </m:r>
                        </m:sup>
                      </m:sSubSup>
                    </m:oMath>
                  </m:oMathPara>
                </a14:m>
                <a:endParaRPr lang="en-US" sz="3600" dirty="0">
                  <a:latin typeface="+mn-lt"/>
                </a:endParaRPr>
              </a:p>
            </p:txBody>
          </p:sp>
        </mc:Choice>
        <mc:Fallback xmlns="">
          <p:sp>
            <p:nvSpPr>
              <p:cNvPr id="40" name="TextBox 39">
                <a:extLst>
                  <a:ext uri="{FF2B5EF4-FFF2-40B4-BE49-F238E27FC236}">
                    <a16:creationId xmlns:a16="http://schemas.microsoft.com/office/drawing/2014/main" id="{39CB5840-E795-CB2B-F050-61FBCED9E5D7}"/>
                  </a:ext>
                </a:extLst>
              </p:cNvPr>
              <p:cNvSpPr txBox="1">
                <a:spLocks noRot="1" noChangeAspect="1" noMove="1" noResize="1" noEditPoints="1" noAdjustHandles="1" noChangeArrowheads="1" noChangeShapeType="1" noTextEdit="1"/>
              </p:cNvSpPr>
              <p:nvPr/>
            </p:nvSpPr>
            <p:spPr>
              <a:xfrm>
                <a:off x="5725603" y="7727673"/>
                <a:ext cx="3094075" cy="589777"/>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42BDE12-035F-22EB-A1A2-EEF9FCA6F7BD}"/>
                  </a:ext>
                </a:extLst>
              </p:cNvPr>
              <p:cNvSpPr txBox="1"/>
              <p:nvPr/>
            </p:nvSpPr>
            <p:spPr>
              <a:xfrm>
                <a:off x="219427" y="4669500"/>
                <a:ext cx="3094075" cy="62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US" sz="3600" b="0" i="1" smtClean="0">
                              <a:solidFill>
                                <a:schemeClr val="bg1"/>
                              </a:solidFill>
                              <a:latin typeface="Cambria Math" panose="02040503050406030204" pitchFamily="18" charset="0"/>
                            </a:rPr>
                            <m:t>1</m:t>
                          </m:r>
                        </m:sub>
                        <m:sup/>
                      </m:sSubSup>
                    </m:oMath>
                  </m:oMathPara>
                </a14:m>
                <a:endParaRPr lang="en-US" sz="3600" dirty="0">
                  <a:solidFill>
                    <a:schemeClr val="bg1"/>
                  </a:solidFill>
                  <a:latin typeface="+mn-lt"/>
                </a:endParaRPr>
              </a:p>
            </p:txBody>
          </p:sp>
        </mc:Choice>
        <mc:Fallback xmlns="">
          <p:sp>
            <p:nvSpPr>
              <p:cNvPr id="41" name="TextBox 40">
                <a:extLst>
                  <a:ext uri="{FF2B5EF4-FFF2-40B4-BE49-F238E27FC236}">
                    <a16:creationId xmlns:a16="http://schemas.microsoft.com/office/drawing/2014/main" id="{842BDE12-035F-22EB-A1A2-EEF9FCA6F7BD}"/>
                  </a:ext>
                </a:extLst>
              </p:cNvPr>
              <p:cNvSpPr txBox="1">
                <a:spLocks noRot="1" noChangeAspect="1" noMove="1" noResize="1" noEditPoints="1" noAdjustHandles="1" noChangeArrowheads="1" noChangeShapeType="1" noTextEdit="1"/>
              </p:cNvSpPr>
              <p:nvPr/>
            </p:nvSpPr>
            <p:spPr>
              <a:xfrm>
                <a:off x="219427" y="4669500"/>
                <a:ext cx="3094075" cy="624658"/>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FB59B5F-C1B2-469D-76C9-85AAE3D37F62}"/>
                  </a:ext>
                </a:extLst>
              </p:cNvPr>
              <p:cNvSpPr txBox="1"/>
              <p:nvPr/>
            </p:nvSpPr>
            <p:spPr>
              <a:xfrm>
                <a:off x="380291" y="9361770"/>
                <a:ext cx="3094075" cy="6272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US" sz="3600" b="0" i="1" smtClean="0">
                              <a:solidFill>
                                <a:schemeClr val="bg1"/>
                              </a:solidFill>
                              <a:latin typeface="Cambria Math" panose="02040503050406030204" pitchFamily="18" charset="0"/>
                            </a:rPr>
                            <m:t>3</m:t>
                          </m:r>
                        </m:sub>
                        <m:sup/>
                      </m:sSubSup>
                    </m:oMath>
                  </m:oMathPara>
                </a14:m>
                <a:endParaRPr lang="en-US" sz="3600" dirty="0">
                  <a:solidFill>
                    <a:schemeClr val="bg1"/>
                  </a:solidFill>
                  <a:latin typeface="+mn-lt"/>
                </a:endParaRPr>
              </a:p>
            </p:txBody>
          </p:sp>
        </mc:Choice>
        <mc:Fallback xmlns="">
          <p:sp>
            <p:nvSpPr>
              <p:cNvPr id="42" name="TextBox 41">
                <a:extLst>
                  <a:ext uri="{FF2B5EF4-FFF2-40B4-BE49-F238E27FC236}">
                    <a16:creationId xmlns:a16="http://schemas.microsoft.com/office/drawing/2014/main" id="{DFB59B5F-C1B2-469D-76C9-85AAE3D37F62}"/>
                  </a:ext>
                </a:extLst>
              </p:cNvPr>
              <p:cNvSpPr txBox="1">
                <a:spLocks noRot="1" noChangeAspect="1" noMove="1" noResize="1" noEditPoints="1" noAdjustHandles="1" noChangeArrowheads="1" noChangeShapeType="1" noTextEdit="1"/>
              </p:cNvSpPr>
              <p:nvPr/>
            </p:nvSpPr>
            <p:spPr>
              <a:xfrm>
                <a:off x="380291" y="9361770"/>
                <a:ext cx="3094075" cy="627288"/>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E110CBD-6F6D-6329-7469-8F1D3DD6988F}"/>
                  </a:ext>
                </a:extLst>
              </p:cNvPr>
              <p:cNvSpPr txBox="1"/>
              <p:nvPr/>
            </p:nvSpPr>
            <p:spPr>
              <a:xfrm>
                <a:off x="380291" y="12113695"/>
                <a:ext cx="3094075" cy="6231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US" sz="3600" b="0" i="1" smtClean="0">
                              <a:solidFill>
                                <a:schemeClr val="bg1"/>
                              </a:solidFill>
                              <a:latin typeface="Cambria Math" panose="02040503050406030204" pitchFamily="18" charset="0"/>
                            </a:rPr>
                            <m:t>4</m:t>
                          </m:r>
                        </m:sub>
                        <m:sup/>
                      </m:sSubSup>
                    </m:oMath>
                  </m:oMathPara>
                </a14:m>
                <a:endParaRPr lang="en-US" sz="3600" dirty="0">
                  <a:solidFill>
                    <a:schemeClr val="bg1"/>
                  </a:solidFill>
                  <a:latin typeface="+mn-lt"/>
                </a:endParaRPr>
              </a:p>
            </p:txBody>
          </p:sp>
        </mc:Choice>
        <mc:Fallback xmlns="">
          <p:sp>
            <p:nvSpPr>
              <p:cNvPr id="43" name="TextBox 42">
                <a:extLst>
                  <a:ext uri="{FF2B5EF4-FFF2-40B4-BE49-F238E27FC236}">
                    <a16:creationId xmlns:a16="http://schemas.microsoft.com/office/drawing/2014/main" id="{2E110CBD-6F6D-6329-7469-8F1D3DD6988F}"/>
                  </a:ext>
                </a:extLst>
              </p:cNvPr>
              <p:cNvSpPr txBox="1">
                <a:spLocks noRot="1" noChangeAspect="1" noMove="1" noResize="1" noEditPoints="1" noAdjustHandles="1" noChangeArrowheads="1" noChangeShapeType="1" noTextEdit="1"/>
              </p:cNvSpPr>
              <p:nvPr/>
            </p:nvSpPr>
            <p:spPr>
              <a:xfrm>
                <a:off x="380291" y="12113695"/>
                <a:ext cx="3094075" cy="623184"/>
              </a:xfrm>
              <a:prstGeom prst="rect">
                <a:avLst/>
              </a:prstGeom>
              <a:blipFill>
                <a:blip r:embed="rId6"/>
                <a:stretch>
                  <a:fillRect/>
                </a:stretch>
              </a:blipFill>
            </p:spPr>
            <p:txBody>
              <a:bodyPr/>
              <a:lstStyle/>
              <a:p>
                <a:r>
                  <a:rPr lang="en-GB">
                    <a:noFill/>
                  </a:rPr>
                  <a:t> </a:t>
                </a:r>
              </a:p>
            </p:txBody>
          </p:sp>
        </mc:Fallback>
      </mc:AlternateContent>
      <p:cxnSp>
        <p:nvCxnSpPr>
          <p:cNvPr id="44" name="Straight Arrow Connector 43">
            <a:extLst>
              <a:ext uri="{FF2B5EF4-FFF2-40B4-BE49-F238E27FC236}">
                <a16:creationId xmlns:a16="http://schemas.microsoft.com/office/drawing/2014/main" id="{D0BED5FD-B265-DC9A-7B2A-4A650C5473D2}"/>
              </a:ext>
            </a:extLst>
          </p:cNvPr>
          <p:cNvCxnSpPr>
            <a:cxnSpLocks/>
          </p:cNvCxnSpPr>
          <p:nvPr/>
        </p:nvCxnSpPr>
        <p:spPr>
          <a:xfrm>
            <a:off x="2733602" y="4820944"/>
            <a:ext cx="3616217" cy="325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BC34CC6D-EC45-50F6-78E6-BC1400F53508}"/>
              </a:ext>
            </a:extLst>
          </p:cNvPr>
          <p:cNvCxnSpPr>
            <a:cxnSpLocks/>
          </p:cNvCxnSpPr>
          <p:nvPr/>
        </p:nvCxnSpPr>
        <p:spPr>
          <a:xfrm>
            <a:off x="2635728" y="9713085"/>
            <a:ext cx="3509682" cy="12598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2F51F0EA-43AD-7058-EDC1-BDECA939D807}"/>
              </a:ext>
            </a:extLst>
          </p:cNvPr>
          <p:cNvCxnSpPr>
            <a:cxnSpLocks/>
          </p:cNvCxnSpPr>
          <p:nvPr/>
        </p:nvCxnSpPr>
        <p:spPr>
          <a:xfrm flipV="1">
            <a:off x="2462450" y="5376341"/>
            <a:ext cx="3667845" cy="40395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2B49EBD4-A47B-C475-1314-14618C99A28A}"/>
              </a:ext>
            </a:extLst>
          </p:cNvPr>
          <p:cNvCxnSpPr>
            <a:cxnSpLocks/>
          </p:cNvCxnSpPr>
          <p:nvPr/>
        </p:nvCxnSpPr>
        <p:spPr>
          <a:xfrm>
            <a:off x="2665810" y="5510618"/>
            <a:ext cx="3620787" cy="45399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FDA85AA4-C6A6-77E5-AEE3-8EE8FC4582A6}"/>
              </a:ext>
            </a:extLst>
          </p:cNvPr>
          <p:cNvCxnSpPr>
            <a:cxnSpLocks/>
          </p:cNvCxnSpPr>
          <p:nvPr/>
        </p:nvCxnSpPr>
        <p:spPr>
          <a:xfrm flipV="1">
            <a:off x="2654505" y="5137106"/>
            <a:ext cx="3490905" cy="21908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325342B8-BB07-3A1E-0EFD-46748C475361}"/>
              </a:ext>
            </a:extLst>
          </p:cNvPr>
          <p:cNvCxnSpPr>
            <a:cxnSpLocks/>
          </p:cNvCxnSpPr>
          <p:nvPr/>
        </p:nvCxnSpPr>
        <p:spPr>
          <a:xfrm flipV="1">
            <a:off x="2702130" y="11382476"/>
            <a:ext cx="3736867" cy="12084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956648AB-5C03-0CB4-F56E-C25022504937}"/>
              </a:ext>
            </a:extLst>
          </p:cNvPr>
          <p:cNvCxnSpPr>
            <a:cxnSpLocks/>
            <a:endCxn id="8" idx="2"/>
          </p:cNvCxnSpPr>
          <p:nvPr/>
        </p:nvCxnSpPr>
        <p:spPr>
          <a:xfrm flipV="1">
            <a:off x="2524623" y="5409304"/>
            <a:ext cx="3761974" cy="67906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899DC98B-87A3-963E-5CF7-8B762C773888}"/>
              </a:ext>
            </a:extLst>
          </p:cNvPr>
          <p:cNvCxnSpPr>
            <a:cxnSpLocks/>
            <a:endCxn id="9" idx="3"/>
          </p:cNvCxnSpPr>
          <p:nvPr/>
        </p:nvCxnSpPr>
        <p:spPr>
          <a:xfrm flipV="1">
            <a:off x="2677023" y="8715785"/>
            <a:ext cx="3883624" cy="36365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Arrow Connector 63">
            <a:extLst>
              <a:ext uri="{FF2B5EF4-FFF2-40B4-BE49-F238E27FC236}">
                <a16:creationId xmlns:a16="http://schemas.microsoft.com/office/drawing/2014/main" id="{47A4C428-F163-B34F-0E4C-B31444D38340}"/>
              </a:ext>
            </a:extLst>
          </p:cNvPr>
          <p:cNvCxnSpPr>
            <a:cxnSpLocks/>
          </p:cNvCxnSpPr>
          <p:nvPr/>
        </p:nvCxnSpPr>
        <p:spPr>
          <a:xfrm>
            <a:off x="2677023" y="7557474"/>
            <a:ext cx="3394018" cy="6259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7" name="Straight Arrow Connector 66">
            <a:extLst>
              <a:ext uri="{FF2B5EF4-FFF2-40B4-BE49-F238E27FC236}">
                <a16:creationId xmlns:a16="http://schemas.microsoft.com/office/drawing/2014/main" id="{FE1AFC63-6A57-9521-ABF7-38604CCFE35E}"/>
              </a:ext>
            </a:extLst>
          </p:cNvPr>
          <p:cNvCxnSpPr>
            <a:cxnSpLocks/>
          </p:cNvCxnSpPr>
          <p:nvPr/>
        </p:nvCxnSpPr>
        <p:spPr>
          <a:xfrm>
            <a:off x="2556373" y="7737206"/>
            <a:ext cx="3761974" cy="29131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2B1C1466-334A-3B38-9838-7B05AE3B0B47}"/>
              </a:ext>
            </a:extLst>
          </p:cNvPr>
          <p:cNvCxnSpPr>
            <a:cxnSpLocks/>
          </p:cNvCxnSpPr>
          <p:nvPr/>
        </p:nvCxnSpPr>
        <p:spPr>
          <a:xfrm flipV="1">
            <a:off x="2614850" y="8435942"/>
            <a:ext cx="3494240" cy="11323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Straight Arrow Connector 73">
            <a:extLst>
              <a:ext uri="{FF2B5EF4-FFF2-40B4-BE49-F238E27FC236}">
                <a16:creationId xmlns:a16="http://schemas.microsoft.com/office/drawing/2014/main" id="{97ED2BB6-A525-705E-7AEB-0D0C2BE42798}"/>
              </a:ext>
            </a:extLst>
          </p:cNvPr>
          <p:cNvCxnSpPr>
            <a:cxnSpLocks/>
          </p:cNvCxnSpPr>
          <p:nvPr/>
        </p:nvCxnSpPr>
        <p:spPr>
          <a:xfrm flipV="1">
            <a:off x="8299114" y="4186357"/>
            <a:ext cx="4425683" cy="12102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75">
            <a:extLst>
              <a:ext uri="{FF2B5EF4-FFF2-40B4-BE49-F238E27FC236}">
                <a16:creationId xmlns:a16="http://schemas.microsoft.com/office/drawing/2014/main" id="{95730FEC-99F1-816E-51B3-DA7DCD129AD7}"/>
              </a:ext>
            </a:extLst>
          </p:cNvPr>
          <p:cNvCxnSpPr>
            <a:cxnSpLocks/>
          </p:cNvCxnSpPr>
          <p:nvPr/>
        </p:nvCxnSpPr>
        <p:spPr>
          <a:xfrm flipV="1">
            <a:off x="8268670" y="4426168"/>
            <a:ext cx="4389363" cy="35107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Straight Arrow Connector 77">
            <a:extLst>
              <a:ext uri="{FF2B5EF4-FFF2-40B4-BE49-F238E27FC236}">
                <a16:creationId xmlns:a16="http://schemas.microsoft.com/office/drawing/2014/main" id="{54888E4A-8EC7-772F-9D00-8BDC4EAA8598}"/>
              </a:ext>
            </a:extLst>
          </p:cNvPr>
          <p:cNvCxnSpPr>
            <a:cxnSpLocks/>
          </p:cNvCxnSpPr>
          <p:nvPr/>
        </p:nvCxnSpPr>
        <p:spPr>
          <a:xfrm flipV="1">
            <a:off x="7907637" y="4783448"/>
            <a:ext cx="4686472" cy="5114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586F4F9-BAD2-980A-9472-AA4D6C25103C}"/>
                  </a:ext>
                </a:extLst>
              </p:cNvPr>
              <p:cNvSpPr txBox="1"/>
              <p:nvPr/>
            </p:nvSpPr>
            <p:spPr>
              <a:xfrm>
                <a:off x="5828125" y="4992346"/>
                <a:ext cx="3094075" cy="589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𝑎</m:t>
                          </m:r>
                        </m:e>
                        <m:sub>
                          <m:r>
                            <a:rPr lang="en-US" sz="3600" b="0" i="1" smtClean="0">
                              <a:latin typeface="Cambria Math" panose="02040503050406030204" pitchFamily="18" charset="0"/>
                            </a:rPr>
                            <m:t>1</m:t>
                          </m:r>
                        </m:sub>
                        <m:sup>
                          <m:r>
                            <a:rPr lang="en-US" sz="3600" b="0" i="1" smtClean="0">
                              <a:latin typeface="Cambria Math" panose="02040503050406030204" pitchFamily="18" charset="0"/>
                            </a:rPr>
                            <m:t>1</m:t>
                          </m:r>
                        </m:sup>
                      </m:sSubSup>
                    </m:oMath>
                  </m:oMathPara>
                </a14:m>
                <a:endParaRPr lang="en-US" sz="3600" dirty="0">
                  <a:latin typeface="+mn-lt"/>
                </a:endParaRPr>
              </a:p>
            </p:txBody>
          </p:sp>
        </mc:Choice>
        <mc:Fallback xmlns="">
          <p:sp>
            <p:nvSpPr>
              <p:cNvPr id="81" name="TextBox 80">
                <a:extLst>
                  <a:ext uri="{FF2B5EF4-FFF2-40B4-BE49-F238E27FC236}">
                    <a16:creationId xmlns:a16="http://schemas.microsoft.com/office/drawing/2014/main" id="{6586F4F9-BAD2-980A-9472-AA4D6C25103C}"/>
                  </a:ext>
                </a:extLst>
              </p:cNvPr>
              <p:cNvSpPr txBox="1">
                <a:spLocks noRot="1" noChangeAspect="1" noMove="1" noResize="1" noEditPoints="1" noAdjustHandles="1" noChangeArrowheads="1" noChangeShapeType="1" noTextEdit="1"/>
              </p:cNvSpPr>
              <p:nvPr/>
            </p:nvSpPr>
            <p:spPr>
              <a:xfrm>
                <a:off x="5828125" y="4992346"/>
                <a:ext cx="3094075" cy="58977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E4C3ED6-06A3-C377-0B6C-099ACBCB1C06}"/>
                  </a:ext>
                </a:extLst>
              </p:cNvPr>
              <p:cNvSpPr txBox="1"/>
              <p:nvPr/>
            </p:nvSpPr>
            <p:spPr>
              <a:xfrm>
                <a:off x="441664" y="7114128"/>
                <a:ext cx="3094075" cy="62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US" sz="3600" b="0" i="1" smtClean="0">
                              <a:solidFill>
                                <a:schemeClr val="bg1"/>
                              </a:solidFill>
                              <a:latin typeface="Cambria Math" panose="02040503050406030204" pitchFamily="18" charset="0"/>
                            </a:rPr>
                            <m:t>2</m:t>
                          </m:r>
                        </m:sub>
                        <m:sup/>
                      </m:sSubSup>
                    </m:oMath>
                  </m:oMathPara>
                </a14:m>
                <a:endParaRPr lang="en-US" sz="3600" dirty="0">
                  <a:solidFill>
                    <a:schemeClr val="bg1"/>
                  </a:solidFill>
                  <a:latin typeface="+mn-lt"/>
                </a:endParaRPr>
              </a:p>
            </p:txBody>
          </p:sp>
        </mc:Choice>
        <mc:Fallback xmlns="">
          <p:sp>
            <p:nvSpPr>
              <p:cNvPr id="82" name="TextBox 81">
                <a:extLst>
                  <a:ext uri="{FF2B5EF4-FFF2-40B4-BE49-F238E27FC236}">
                    <a16:creationId xmlns:a16="http://schemas.microsoft.com/office/drawing/2014/main" id="{9E4C3ED6-06A3-C377-0B6C-099ACBCB1C06}"/>
                  </a:ext>
                </a:extLst>
              </p:cNvPr>
              <p:cNvSpPr txBox="1">
                <a:spLocks noRot="1" noChangeAspect="1" noMove="1" noResize="1" noEditPoints="1" noAdjustHandles="1" noChangeArrowheads="1" noChangeShapeType="1" noTextEdit="1"/>
              </p:cNvSpPr>
              <p:nvPr/>
            </p:nvSpPr>
            <p:spPr>
              <a:xfrm>
                <a:off x="441664" y="7114128"/>
                <a:ext cx="3094075" cy="624658"/>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D7A81B8-DF06-EE0D-7C16-E1BF69F22E29}"/>
                  </a:ext>
                </a:extLst>
              </p:cNvPr>
              <p:cNvSpPr txBox="1"/>
              <p:nvPr/>
            </p:nvSpPr>
            <p:spPr>
              <a:xfrm>
                <a:off x="5706975" y="10348103"/>
                <a:ext cx="3094075" cy="5924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𝑎</m:t>
                          </m:r>
                        </m:e>
                        <m:sub>
                          <m:r>
                            <a:rPr lang="en-US" sz="3600" b="0" i="1" smtClean="0">
                              <a:latin typeface="Cambria Math" panose="02040503050406030204" pitchFamily="18" charset="0"/>
                            </a:rPr>
                            <m:t>3</m:t>
                          </m:r>
                        </m:sub>
                        <m:sup>
                          <m:r>
                            <a:rPr lang="en-US" sz="3600" b="0" i="1" smtClean="0">
                              <a:latin typeface="Cambria Math" panose="02040503050406030204" pitchFamily="18" charset="0"/>
                            </a:rPr>
                            <m:t>1</m:t>
                          </m:r>
                        </m:sup>
                      </m:sSubSup>
                    </m:oMath>
                  </m:oMathPara>
                </a14:m>
                <a:endParaRPr lang="en-US" sz="3600" dirty="0">
                  <a:latin typeface="+mn-lt"/>
                </a:endParaRPr>
              </a:p>
            </p:txBody>
          </p:sp>
        </mc:Choice>
        <mc:Fallback xmlns="">
          <p:sp>
            <p:nvSpPr>
              <p:cNvPr id="83" name="TextBox 82">
                <a:extLst>
                  <a:ext uri="{FF2B5EF4-FFF2-40B4-BE49-F238E27FC236}">
                    <a16:creationId xmlns:a16="http://schemas.microsoft.com/office/drawing/2014/main" id="{DD7A81B8-DF06-EE0D-7C16-E1BF69F22E29}"/>
                  </a:ext>
                </a:extLst>
              </p:cNvPr>
              <p:cNvSpPr txBox="1">
                <a:spLocks noRot="1" noChangeAspect="1" noMove="1" noResize="1" noEditPoints="1" noAdjustHandles="1" noChangeArrowheads="1" noChangeShapeType="1" noTextEdit="1"/>
              </p:cNvSpPr>
              <p:nvPr/>
            </p:nvSpPr>
            <p:spPr>
              <a:xfrm>
                <a:off x="5706975" y="10348103"/>
                <a:ext cx="3094075" cy="592406"/>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473D5AED-E607-B2A2-072C-AAA7E4E4E85D}"/>
                  </a:ext>
                </a:extLst>
              </p:cNvPr>
              <p:cNvSpPr/>
              <p:nvPr/>
            </p:nvSpPr>
            <p:spPr>
              <a:xfrm>
                <a:off x="12724797" y="3701017"/>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ub/>
                      </m:sSub>
                      <m:r>
                        <a:rPr lang="en-US" b="0" i="1" smtClean="0">
                          <a:latin typeface="Cambria Math" panose="02040503050406030204" pitchFamily="18" charset="0"/>
                        </a:rPr>
                        <m:t>𝑋</m:t>
                      </m:r>
                    </m:oMath>
                  </m:oMathPara>
                </a14:m>
                <a:endParaRPr lang="en-US" dirty="0"/>
              </a:p>
            </p:txBody>
          </p:sp>
        </mc:Choice>
        <mc:Fallback xmlns="">
          <p:sp>
            <p:nvSpPr>
              <p:cNvPr id="4" name="Oval 3">
                <a:extLst>
                  <a:ext uri="{FF2B5EF4-FFF2-40B4-BE49-F238E27FC236}">
                    <a16:creationId xmlns:a16="http://schemas.microsoft.com/office/drawing/2014/main" id="{473D5AED-E607-B2A2-072C-AAA7E4E4E85D}"/>
                  </a:ext>
                </a:extLst>
              </p:cNvPr>
              <p:cNvSpPr>
                <a:spLocks noRot="1" noChangeAspect="1" noMove="1" noResize="1" noEditPoints="1" noAdjustHandles="1" noChangeArrowheads="1" noChangeShapeType="1" noTextEdit="1"/>
              </p:cNvSpPr>
              <p:nvPr/>
            </p:nvSpPr>
            <p:spPr>
              <a:xfrm>
                <a:off x="12724797" y="3701017"/>
                <a:ext cx="1871330" cy="1809601"/>
              </a:xfrm>
              <a:prstGeom prst="ellipse">
                <a:avLst/>
              </a:prstGeom>
              <a:blipFill>
                <a:blip r:embed="rId10"/>
                <a:stretch>
                  <a:fillRect/>
                </a:stretch>
              </a:blipFill>
            </p:spPr>
            <p:txBody>
              <a:bodyPr/>
              <a:lstStyle/>
              <a:p>
                <a:r>
                  <a:rPr lang="en-GB">
                    <a:noFill/>
                  </a:rPr>
                  <a:t> </a:t>
                </a:r>
              </a:p>
            </p:txBody>
          </p:sp>
        </mc:Fallback>
      </mc:AlternateContent>
      <p:sp>
        <p:nvSpPr>
          <p:cNvPr id="5" name="Oval 4">
            <a:extLst>
              <a:ext uri="{FF2B5EF4-FFF2-40B4-BE49-F238E27FC236}">
                <a16:creationId xmlns:a16="http://schemas.microsoft.com/office/drawing/2014/main" id="{141E400D-1D5E-D46A-775B-A3D45D43B80E}"/>
              </a:ext>
            </a:extLst>
          </p:cNvPr>
          <p:cNvSpPr/>
          <p:nvPr/>
        </p:nvSpPr>
        <p:spPr>
          <a:xfrm>
            <a:off x="12547290" y="6163020"/>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1529493-9A94-AC5F-81D5-7784E9CDE3AD}"/>
              </a:ext>
            </a:extLst>
          </p:cNvPr>
          <p:cNvSpPr/>
          <p:nvPr/>
        </p:nvSpPr>
        <p:spPr>
          <a:xfrm>
            <a:off x="12547290" y="8625023"/>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CCB5C73-6D41-2FB6-04D8-44F7810A8CC0}"/>
              </a:ext>
            </a:extLst>
          </p:cNvPr>
          <p:cNvSpPr/>
          <p:nvPr/>
        </p:nvSpPr>
        <p:spPr>
          <a:xfrm>
            <a:off x="12547290" y="11317949"/>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2F643F6-B9EE-689F-E97A-E64FC2DAFAE6}"/>
              </a:ext>
            </a:extLst>
          </p:cNvPr>
          <p:cNvSpPr txBox="1"/>
          <p:nvPr/>
        </p:nvSpPr>
        <p:spPr>
          <a:xfrm>
            <a:off x="12547290" y="2843453"/>
            <a:ext cx="4025034" cy="707886"/>
          </a:xfrm>
          <a:prstGeom prst="rect">
            <a:avLst/>
          </a:prstGeom>
          <a:noFill/>
        </p:spPr>
        <p:txBody>
          <a:bodyPr wrap="square" rtlCol="0">
            <a:spAutoFit/>
          </a:bodyPr>
          <a:lstStyle/>
          <a:p>
            <a:r>
              <a:rPr lang="en-US" sz="4000" b="1" dirty="0">
                <a:solidFill>
                  <a:schemeClr val="bg1"/>
                </a:solidFill>
                <a:latin typeface="+mn-lt"/>
              </a:rPr>
              <a:t>Layer 2</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13285FB-15DD-6595-EC6D-83A27F08603B}"/>
                  </a:ext>
                </a:extLst>
              </p:cNvPr>
              <p:cNvSpPr txBox="1"/>
              <p:nvPr/>
            </p:nvSpPr>
            <p:spPr>
              <a:xfrm>
                <a:off x="12113424" y="4294022"/>
                <a:ext cx="3094075" cy="589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𝑎</m:t>
                          </m:r>
                        </m:e>
                        <m:sub>
                          <m:r>
                            <a:rPr lang="en-US" sz="3600" b="0" i="1" smtClean="0">
                              <a:latin typeface="Cambria Math" panose="02040503050406030204" pitchFamily="18" charset="0"/>
                            </a:rPr>
                            <m:t>1</m:t>
                          </m:r>
                        </m:sub>
                        <m:sup>
                          <m:r>
                            <a:rPr lang="en-US" sz="3600" b="0" i="1" smtClean="0">
                              <a:latin typeface="Cambria Math" panose="02040503050406030204" pitchFamily="18" charset="0"/>
                            </a:rPr>
                            <m:t>2</m:t>
                          </m:r>
                        </m:sup>
                      </m:sSubSup>
                    </m:oMath>
                  </m:oMathPara>
                </a14:m>
                <a:endParaRPr lang="en-US" sz="3600" dirty="0">
                  <a:latin typeface="+mn-lt"/>
                </a:endParaRPr>
              </a:p>
            </p:txBody>
          </p:sp>
        </mc:Choice>
        <mc:Fallback xmlns="">
          <p:sp>
            <p:nvSpPr>
              <p:cNvPr id="11" name="TextBox 10">
                <a:extLst>
                  <a:ext uri="{FF2B5EF4-FFF2-40B4-BE49-F238E27FC236}">
                    <a16:creationId xmlns:a16="http://schemas.microsoft.com/office/drawing/2014/main" id="{913285FB-15DD-6595-EC6D-83A27F08603B}"/>
                  </a:ext>
                </a:extLst>
              </p:cNvPr>
              <p:cNvSpPr txBox="1">
                <a:spLocks noRot="1" noChangeAspect="1" noMove="1" noResize="1" noEditPoints="1" noAdjustHandles="1" noChangeArrowheads="1" noChangeShapeType="1" noTextEdit="1"/>
              </p:cNvSpPr>
              <p:nvPr/>
            </p:nvSpPr>
            <p:spPr>
              <a:xfrm>
                <a:off x="12113424" y="4294022"/>
                <a:ext cx="3094075" cy="589777"/>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6A9A065-8DBD-F0D3-F0DC-1BEFC55F4A6D}"/>
                  </a:ext>
                </a:extLst>
              </p:cNvPr>
              <p:cNvSpPr txBox="1"/>
              <p:nvPr/>
            </p:nvSpPr>
            <p:spPr>
              <a:xfrm>
                <a:off x="11940579" y="6699383"/>
                <a:ext cx="3094075" cy="589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𝑎</m:t>
                          </m:r>
                        </m:e>
                        <m:sub>
                          <m:r>
                            <a:rPr lang="en-US" sz="3600" b="0" i="1" smtClean="0">
                              <a:latin typeface="Cambria Math" panose="02040503050406030204" pitchFamily="18" charset="0"/>
                            </a:rPr>
                            <m:t>2</m:t>
                          </m:r>
                        </m:sub>
                        <m:sup>
                          <m:r>
                            <a:rPr lang="en-US" sz="3600" b="0" i="1" smtClean="0">
                              <a:latin typeface="Cambria Math" panose="02040503050406030204" pitchFamily="18" charset="0"/>
                            </a:rPr>
                            <m:t>2</m:t>
                          </m:r>
                        </m:sup>
                      </m:sSubSup>
                    </m:oMath>
                  </m:oMathPara>
                </a14:m>
                <a:endParaRPr lang="en-US" sz="3600" dirty="0">
                  <a:latin typeface="+mn-lt"/>
                </a:endParaRPr>
              </a:p>
            </p:txBody>
          </p:sp>
        </mc:Choice>
        <mc:Fallback xmlns="">
          <p:sp>
            <p:nvSpPr>
              <p:cNvPr id="12" name="TextBox 11">
                <a:extLst>
                  <a:ext uri="{FF2B5EF4-FFF2-40B4-BE49-F238E27FC236}">
                    <a16:creationId xmlns:a16="http://schemas.microsoft.com/office/drawing/2014/main" id="{56A9A065-8DBD-F0D3-F0DC-1BEFC55F4A6D}"/>
                  </a:ext>
                </a:extLst>
              </p:cNvPr>
              <p:cNvSpPr txBox="1">
                <a:spLocks noRot="1" noChangeAspect="1" noMove="1" noResize="1" noEditPoints="1" noAdjustHandles="1" noChangeArrowheads="1" noChangeShapeType="1" noTextEdit="1"/>
              </p:cNvSpPr>
              <p:nvPr/>
            </p:nvSpPr>
            <p:spPr>
              <a:xfrm>
                <a:off x="11940579" y="6699383"/>
                <a:ext cx="3094075" cy="589777"/>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3140804-B0F2-E1CC-2D87-18A7FB6EED5E}"/>
                  </a:ext>
                </a:extLst>
              </p:cNvPr>
              <p:cNvSpPr txBox="1"/>
              <p:nvPr/>
            </p:nvSpPr>
            <p:spPr>
              <a:xfrm>
                <a:off x="11916857" y="9151649"/>
                <a:ext cx="3094075" cy="5924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𝑎</m:t>
                          </m:r>
                        </m:e>
                        <m:sub>
                          <m:r>
                            <a:rPr lang="en-US" sz="3600" b="0" i="1" smtClean="0">
                              <a:latin typeface="Cambria Math" panose="02040503050406030204" pitchFamily="18" charset="0"/>
                            </a:rPr>
                            <m:t>3</m:t>
                          </m:r>
                        </m:sub>
                        <m:sup>
                          <m:r>
                            <a:rPr lang="en-US" sz="3600" b="0" i="1" smtClean="0">
                              <a:latin typeface="Cambria Math" panose="02040503050406030204" pitchFamily="18" charset="0"/>
                            </a:rPr>
                            <m:t>2</m:t>
                          </m:r>
                        </m:sup>
                      </m:sSubSup>
                    </m:oMath>
                  </m:oMathPara>
                </a14:m>
                <a:endParaRPr lang="en-US" sz="3600" dirty="0">
                  <a:latin typeface="+mn-lt"/>
                </a:endParaRPr>
              </a:p>
            </p:txBody>
          </p:sp>
        </mc:Choice>
        <mc:Fallback xmlns="">
          <p:sp>
            <p:nvSpPr>
              <p:cNvPr id="14" name="TextBox 13">
                <a:extLst>
                  <a:ext uri="{FF2B5EF4-FFF2-40B4-BE49-F238E27FC236}">
                    <a16:creationId xmlns:a16="http://schemas.microsoft.com/office/drawing/2014/main" id="{83140804-B0F2-E1CC-2D87-18A7FB6EED5E}"/>
                  </a:ext>
                </a:extLst>
              </p:cNvPr>
              <p:cNvSpPr txBox="1">
                <a:spLocks noRot="1" noChangeAspect="1" noMove="1" noResize="1" noEditPoints="1" noAdjustHandles="1" noChangeArrowheads="1" noChangeShapeType="1" noTextEdit="1"/>
              </p:cNvSpPr>
              <p:nvPr/>
            </p:nvSpPr>
            <p:spPr>
              <a:xfrm>
                <a:off x="11916857" y="9151649"/>
                <a:ext cx="3094075" cy="592406"/>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DB30B19-F2C2-4CD8-1799-E609F6F36F1C}"/>
                  </a:ext>
                </a:extLst>
              </p:cNvPr>
              <p:cNvSpPr txBox="1"/>
              <p:nvPr/>
            </p:nvSpPr>
            <p:spPr>
              <a:xfrm>
                <a:off x="11916856" y="11773910"/>
                <a:ext cx="3094075" cy="5883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𝑎</m:t>
                          </m:r>
                        </m:e>
                        <m:sub>
                          <m:r>
                            <a:rPr lang="en-US" sz="3600" b="0" i="1" smtClean="0">
                              <a:latin typeface="Cambria Math" panose="02040503050406030204" pitchFamily="18" charset="0"/>
                            </a:rPr>
                            <m:t>4</m:t>
                          </m:r>
                        </m:sub>
                        <m:sup>
                          <m:r>
                            <a:rPr lang="en-US" sz="3600" b="0" i="1" smtClean="0">
                              <a:latin typeface="Cambria Math" panose="02040503050406030204" pitchFamily="18" charset="0"/>
                            </a:rPr>
                            <m:t>2</m:t>
                          </m:r>
                        </m:sup>
                      </m:sSubSup>
                    </m:oMath>
                  </m:oMathPara>
                </a14:m>
                <a:endParaRPr lang="en-US" sz="3600" dirty="0">
                  <a:latin typeface="+mn-lt"/>
                </a:endParaRPr>
              </a:p>
            </p:txBody>
          </p:sp>
        </mc:Choice>
        <mc:Fallback xmlns="">
          <p:sp>
            <p:nvSpPr>
              <p:cNvPr id="15" name="TextBox 14">
                <a:extLst>
                  <a:ext uri="{FF2B5EF4-FFF2-40B4-BE49-F238E27FC236}">
                    <a16:creationId xmlns:a16="http://schemas.microsoft.com/office/drawing/2014/main" id="{EDB30B19-F2C2-4CD8-1799-E609F6F36F1C}"/>
                  </a:ext>
                </a:extLst>
              </p:cNvPr>
              <p:cNvSpPr txBox="1">
                <a:spLocks noRot="1" noChangeAspect="1" noMove="1" noResize="1" noEditPoints="1" noAdjustHandles="1" noChangeArrowheads="1" noChangeShapeType="1" noTextEdit="1"/>
              </p:cNvSpPr>
              <p:nvPr/>
            </p:nvSpPr>
            <p:spPr>
              <a:xfrm>
                <a:off x="11916856" y="11773910"/>
                <a:ext cx="3094075" cy="588303"/>
              </a:xfrm>
              <a:prstGeom prst="rect">
                <a:avLst/>
              </a:prstGeom>
              <a:blipFill>
                <a:blip r:embed="rId14"/>
                <a:stretch>
                  <a:fillRect/>
                </a:stretch>
              </a:blipFill>
            </p:spPr>
            <p:txBody>
              <a:bodyPr/>
              <a:lstStyle/>
              <a:p>
                <a:r>
                  <a:rPr lang="en-GB">
                    <a:noFill/>
                  </a:rPr>
                  <a:t> </a:t>
                </a:r>
              </a:p>
            </p:txBody>
          </p:sp>
        </mc:Fallback>
      </mc:AlternateContent>
      <p:cxnSp>
        <p:nvCxnSpPr>
          <p:cNvPr id="17" name="Straight Arrow Connector 16">
            <a:extLst>
              <a:ext uri="{FF2B5EF4-FFF2-40B4-BE49-F238E27FC236}">
                <a16:creationId xmlns:a16="http://schemas.microsoft.com/office/drawing/2014/main" id="{87473465-5CA9-36F2-92EA-4EDB29140F82}"/>
              </a:ext>
            </a:extLst>
          </p:cNvPr>
          <p:cNvCxnSpPr>
            <a:cxnSpLocks/>
          </p:cNvCxnSpPr>
          <p:nvPr/>
        </p:nvCxnSpPr>
        <p:spPr>
          <a:xfrm>
            <a:off x="8350184" y="5612263"/>
            <a:ext cx="4055153" cy="13635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FE815EC5-D663-1DF0-529E-3DEDD730DC61}"/>
              </a:ext>
            </a:extLst>
          </p:cNvPr>
          <p:cNvCxnSpPr>
            <a:cxnSpLocks/>
          </p:cNvCxnSpPr>
          <p:nvPr/>
        </p:nvCxnSpPr>
        <p:spPr>
          <a:xfrm>
            <a:off x="8268670" y="5779035"/>
            <a:ext cx="4086363" cy="33369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BEC3AEF8-F278-88D8-2699-49A257A6498F}"/>
              </a:ext>
            </a:extLst>
          </p:cNvPr>
          <p:cNvCxnSpPr>
            <a:cxnSpLocks/>
          </p:cNvCxnSpPr>
          <p:nvPr/>
        </p:nvCxnSpPr>
        <p:spPr>
          <a:xfrm flipV="1">
            <a:off x="8350184" y="7315715"/>
            <a:ext cx="3957559" cy="8330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8867512B-A19E-FE64-1D93-6D18154BA6EC}"/>
              </a:ext>
            </a:extLst>
          </p:cNvPr>
          <p:cNvCxnSpPr>
            <a:cxnSpLocks/>
          </p:cNvCxnSpPr>
          <p:nvPr/>
        </p:nvCxnSpPr>
        <p:spPr>
          <a:xfrm>
            <a:off x="8350184" y="8424808"/>
            <a:ext cx="3942444" cy="32447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81E4A54B-DA27-2F80-30DC-CA1114BD5373}"/>
              </a:ext>
            </a:extLst>
          </p:cNvPr>
          <p:cNvCxnSpPr>
            <a:cxnSpLocks/>
          </p:cNvCxnSpPr>
          <p:nvPr/>
        </p:nvCxnSpPr>
        <p:spPr>
          <a:xfrm>
            <a:off x="8314229" y="8276820"/>
            <a:ext cx="4075028" cy="12111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632929F6-7137-E448-215A-9A274C03AB0B}"/>
              </a:ext>
            </a:extLst>
          </p:cNvPr>
          <p:cNvCxnSpPr>
            <a:cxnSpLocks/>
          </p:cNvCxnSpPr>
          <p:nvPr/>
        </p:nvCxnSpPr>
        <p:spPr>
          <a:xfrm>
            <a:off x="8222720" y="6055181"/>
            <a:ext cx="4435313" cy="54908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84527539-3A9C-F67D-6C52-4683C0E1B7A5}"/>
              </a:ext>
            </a:extLst>
          </p:cNvPr>
          <p:cNvCxnSpPr>
            <a:cxnSpLocks/>
          </p:cNvCxnSpPr>
          <p:nvPr/>
        </p:nvCxnSpPr>
        <p:spPr>
          <a:xfrm flipV="1">
            <a:off x="8060037" y="7652652"/>
            <a:ext cx="4294996" cy="23979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a:extLst>
              <a:ext uri="{FF2B5EF4-FFF2-40B4-BE49-F238E27FC236}">
                <a16:creationId xmlns:a16="http://schemas.microsoft.com/office/drawing/2014/main" id="{7E91669D-5DD0-153C-628C-516755F64E67}"/>
              </a:ext>
            </a:extLst>
          </p:cNvPr>
          <p:cNvCxnSpPr>
            <a:cxnSpLocks/>
          </p:cNvCxnSpPr>
          <p:nvPr/>
        </p:nvCxnSpPr>
        <p:spPr>
          <a:xfrm flipV="1">
            <a:off x="8212437" y="9760196"/>
            <a:ext cx="4090647" cy="4428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a:extLst>
              <a:ext uri="{FF2B5EF4-FFF2-40B4-BE49-F238E27FC236}">
                <a16:creationId xmlns:a16="http://schemas.microsoft.com/office/drawing/2014/main" id="{CCDFD865-AA19-C9B8-5345-38A7F9D9ECDE}"/>
              </a:ext>
            </a:extLst>
          </p:cNvPr>
          <p:cNvCxnSpPr>
            <a:cxnSpLocks/>
          </p:cNvCxnSpPr>
          <p:nvPr/>
        </p:nvCxnSpPr>
        <p:spPr>
          <a:xfrm>
            <a:off x="8229810" y="10454542"/>
            <a:ext cx="4146162" cy="16278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2" name="Straight Arrow Connector 71">
            <a:extLst>
              <a:ext uri="{FF2B5EF4-FFF2-40B4-BE49-F238E27FC236}">
                <a16:creationId xmlns:a16="http://schemas.microsoft.com/office/drawing/2014/main" id="{E34DF612-F11F-77FD-02EB-2D7DE1D25217}"/>
              </a:ext>
            </a:extLst>
          </p:cNvPr>
          <p:cNvCxnSpPr>
            <a:cxnSpLocks/>
          </p:cNvCxnSpPr>
          <p:nvPr/>
        </p:nvCxnSpPr>
        <p:spPr>
          <a:xfrm>
            <a:off x="14870874" y="4698526"/>
            <a:ext cx="3163126" cy="22974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4502479B-E628-ED0F-F494-4267182934E3}"/>
              </a:ext>
            </a:extLst>
          </p:cNvPr>
          <p:cNvCxnSpPr>
            <a:cxnSpLocks/>
          </p:cNvCxnSpPr>
          <p:nvPr/>
        </p:nvCxnSpPr>
        <p:spPr>
          <a:xfrm>
            <a:off x="14559807" y="7283903"/>
            <a:ext cx="2869374" cy="4407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a:extLst>
              <a:ext uri="{FF2B5EF4-FFF2-40B4-BE49-F238E27FC236}">
                <a16:creationId xmlns:a16="http://schemas.microsoft.com/office/drawing/2014/main" id="{BC7026A4-EAD3-3FDC-BA62-9293B837E2F0}"/>
              </a:ext>
            </a:extLst>
          </p:cNvPr>
          <p:cNvCxnSpPr>
            <a:cxnSpLocks/>
          </p:cNvCxnSpPr>
          <p:nvPr/>
        </p:nvCxnSpPr>
        <p:spPr>
          <a:xfrm flipV="1">
            <a:off x="14610877" y="8611594"/>
            <a:ext cx="2852528" cy="9219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 name="Straight Arrow Connector 89">
            <a:extLst>
              <a:ext uri="{FF2B5EF4-FFF2-40B4-BE49-F238E27FC236}">
                <a16:creationId xmlns:a16="http://schemas.microsoft.com/office/drawing/2014/main" id="{7E56DDE7-427A-EBBF-5EE3-511C62DBD79B}"/>
              </a:ext>
            </a:extLst>
          </p:cNvPr>
          <p:cNvCxnSpPr>
            <a:cxnSpLocks/>
          </p:cNvCxnSpPr>
          <p:nvPr/>
        </p:nvCxnSpPr>
        <p:spPr>
          <a:xfrm flipV="1">
            <a:off x="14787693" y="9151649"/>
            <a:ext cx="3086281" cy="29399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8DB3E2C2-7E11-2DDB-0F43-4E3852793222}"/>
              </a:ext>
            </a:extLst>
          </p:cNvPr>
          <p:cNvSpPr txBox="1"/>
          <p:nvPr/>
        </p:nvSpPr>
        <p:spPr>
          <a:xfrm>
            <a:off x="17717132" y="11382476"/>
            <a:ext cx="6211149" cy="1323439"/>
          </a:xfrm>
          <a:prstGeom prst="rect">
            <a:avLst/>
          </a:prstGeom>
          <a:noFill/>
        </p:spPr>
        <p:txBody>
          <a:bodyPr wrap="square" rtlCol="0">
            <a:spAutoFit/>
          </a:bodyPr>
          <a:lstStyle/>
          <a:p>
            <a:r>
              <a:rPr lang="en-GB" sz="4000" dirty="0">
                <a:solidFill>
                  <a:schemeClr val="bg1"/>
                </a:solidFill>
                <a:latin typeface="+mn-lt"/>
                <a:ea typeface="Source Serif Pro" panose="02040603050405020204" pitchFamily="18" charset="0"/>
              </a:rPr>
              <a:t>There can be more than one </a:t>
            </a:r>
            <a:r>
              <a:rPr lang="en-GB" sz="4000" b="1" dirty="0">
                <a:solidFill>
                  <a:schemeClr val="bg1"/>
                </a:solidFill>
                <a:latin typeface="+mn-lt"/>
                <a:ea typeface="Source Serif Pro" panose="02040603050405020204" pitchFamily="18" charset="0"/>
              </a:rPr>
              <a:t>hidden</a:t>
            </a:r>
            <a:r>
              <a:rPr lang="en-GB" sz="4000" dirty="0">
                <a:solidFill>
                  <a:schemeClr val="bg1"/>
                </a:solidFill>
                <a:latin typeface="+mn-lt"/>
                <a:ea typeface="Source Serif Pro" panose="02040603050405020204" pitchFamily="18" charset="0"/>
              </a:rPr>
              <a:t> layer.</a:t>
            </a:r>
            <a:endParaRPr lang="en-GB" dirty="0">
              <a:solidFill>
                <a:schemeClr val="bg1"/>
              </a:solidFill>
              <a:latin typeface="+mn-lt"/>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2ED3F05-98B5-F4DA-9A14-D70D7EC4F14D}"/>
                  </a:ext>
                </a:extLst>
              </p:cNvPr>
              <p:cNvSpPr txBox="1"/>
              <p:nvPr/>
            </p:nvSpPr>
            <p:spPr>
              <a:xfrm>
                <a:off x="20834206" y="7776402"/>
                <a:ext cx="3094075" cy="6595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GB" sz="3600" b="0" i="1" smtClean="0">
                              <a:solidFill>
                                <a:schemeClr val="bg1"/>
                              </a:solidFill>
                              <a:latin typeface="Cambria Math" panose="02040503050406030204" pitchFamily="18" charset="0"/>
                            </a:rPr>
                            <m:t>𝑦</m:t>
                          </m:r>
                        </m:e>
                        <m:sub/>
                        <m:sup/>
                      </m:sSubSup>
                    </m:oMath>
                  </m:oMathPara>
                </a14:m>
                <a:endParaRPr lang="en-US" sz="3600" dirty="0">
                  <a:solidFill>
                    <a:schemeClr val="bg1"/>
                  </a:solidFill>
                  <a:latin typeface="+mn-lt"/>
                </a:endParaRPr>
              </a:p>
            </p:txBody>
          </p:sp>
        </mc:Choice>
        <mc:Fallback xmlns="">
          <p:sp>
            <p:nvSpPr>
              <p:cNvPr id="56" name="TextBox 55">
                <a:extLst>
                  <a:ext uri="{FF2B5EF4-FFF2-40B4-BE49-F238E27FC236}">
                    <a16:creationId xmlns:a16="http://schemas.microsoft.com/office/drawing/2014/main" id="{B2ED3F05-98B5-F4DA-9A14-D70D7EC4F14D}"/>
                  </a:ext>
                </a:extLst>
              </p:cNvPr>
              <p:cNvSpPr txBox="1">
                <a:spLocks noRot="1" noChangeAspect="1" noMove="1" noResize="1" noEditPoints="1" noAdjustHandles="1" noChangeArrowheads="1" noChangeShapeType="1" noTextEdit="1"/>
              </p:cNvSpPr>
              <p:nvPr/>
            </p:nvSpPr>
            <p:spPr>
              <a:xfrm>
                <a:off x="20834206" y="7776402"/>
                <a:ext cx="3094075" cy="659540"/>
              </a:xfrm>
              <a:prstGeom prst="rect">
                <a:avLst/>
              </a:prstGeom>
              <a:blipFill>
                <a:blip r:embed="rId15"/>
                <a:stretch>
                  <a:fillRect/>
                </a:stretch>
              </a:blipFill>
            </p:spPr>
            <p:txBody>
              <a:bodyPr/>
              <a:lstStyle/>
              <a:p>
                <a:r>
                  <a:rPr lang="en-GB">
                    <a:noFill/>
                  </a:rPr>
                  <a:t> </a:t>
                </a:r>
              </a:p>
            </p:txBody>
          </p:sp>
        </mc:Fallback>
      </mc:AlternateContent>
      <p:cxnSp>
        <p:nvCxnSpPr>
          <p:cNvPr id="57" name="Straight Arrow Connector 56">
            <a:extLst>
              <a:ext uri="{FF2B5EF4-FFF2-40B4-BE49-F238E27FC236}">
                <a16:creationId xmlns:a16="http://schemas.microsoft.com/office/drawing/2014/main" id="{BDEBD0C8-F3C7-8230-C880-C3DA3697EFC9}"/>
              </a:ext>
            </a:extLst>
          </p:cNvPr>
          <p:cNvCxnSpPr>
            <a:cxnSpLocks/>
          </p:cNvCxnSpPr>
          <p:nvPr/>
        </p:nvCxnSpPr>
        <p:spPr>
          <a:xfrm>
            <a:off x="20409618" y="8157387"/>
            <a:ext cx="1223714" cy="234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08D38DB8-3E9D-88F3-46E5-4D754D4F54BB}"/>
              </a:ext>
            </a:extLst>
          </p:cNvPr>
          <p:cNvSpPr txBox="1"/>
          <p:nvPr/>
        </p:nvSpPr>
        <p:spPr>
          <a:xfrm>
            <a:off x="21131189" y="322508"/>
            <a:ext cx="4843222"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Architecture</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858F41A-5486-411A-7DA6-6A842818AB65}"/>
                  </a:ext>
                </a:extLst>
              </p:cNvPr>
              <p:cNvSpPr txBox="1"/>
              <p:nvPr/>
            </p:nvSpPr>
            <p:spPr>
              <a:xfrm>
                <a:off x="17120808" y="7776402"/>
                <a:ext cx="3094075" cy="5631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𝑎</m:t>
                          </m:r>
                        </m:e>
                        <m:sub>
                          <m:r>
                            <a:rPr lang="en-GB" sz="3600" b="0" i="1" smtClean="0">
                              <a:latin typeface="Cambria Math" panose="02040503050406030204" pitchFamily="18" charset="0"/>
                            </a:rPr>
                            <m:t>1</m:t>
                          </m:r>
                        </m:sub>
                        <m:sup>
                          <m:r>
                            <a:rPr lang="en-GB" sz="3600" b="0" i="1" smtClean="0">
                              <a:latin typeface="Cambria Math" panose="02040503050406030204" pitchFamily="18" charset="0"/>
                            </a:rPr>
                            <m:t>3</m:t>
                          </m:r>
                        </m:sup>
                      </m:sSubSup>
                    </m:oMath>
                  </m:oMathPara>
                </a14:m>
                <a:endParaRPr lang="en-US" sz="3600" dirty="0">
                  <a:latin typeface="+mn-lt"/>
                </a:endParaRPr>
              </a:p>
            </p:txBody>
          </p:sp>
        </mc:Choice>
        <mc:Fallback xmlns="">
          <p:sp>
            <p:nvSpPr>
              <p:cNvPr id="27" name="TextBox 26">
                <a:extLst>
                  <a:ext uri="{FF2B5EF4-FFF2-40B4-BE49-F238E27FC236}">
                    <a16:creationId xmlns:a16="http://schemas.microsoft.com/office/drawing/2014/main" id="{C858F41A-5486-411A-7DA6-6A842818AB65}"/>
                  </a:ext>
                </a:extLst>
              </p:cNvPr>
              <p:cNvSpPr txBox="1">
                <a:spLocks noRot="1" noChangeAspect="1" noMove="1" noResize="1" noEditPoints="1" noAdjustHandles="1" noChangeArrowheads="1" noChangeShapeType="1" noTextEdit="1"/>
              </p:cNvSpPr>
              <p:nvPr/>
            </p:nvSpPr>
            <p:spPr>
              <a:xfrm>
                <a:off x="17120808" y="7776402"/>
                <a:ext cx="3094075" cy="563167"/>
              </a:xfrm>
              <a:prstGeom prst="rect">
                <a:avLst/>
              </a:prstGeom>
              <a:blipFill>
                <a:blip r:embed="rId1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50998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3E4D-EED7-CDAB-911D-4AE4C3DFB0CB}"/>
              </a:ext>
            </a:extLst>
          </p:cNvPr>
          <p:cNvSpPr>
            <a:spLocks noGrp="1"/>
          </p:cNvSpPr>
          <p:nvPr>
            <p:ph type="title"/>
          </p:nvPr>
        </p:nvSpPr>
        <p:spPr/>
        <p:txBody>
          <a:bodyPr/>
          <a:lstStyle/>
          <a:p>
            <a:r>
              <a:rPr lang="en-GB" dirty="0">
                <a:latin typeface="+mn-lt"/>
              </a:rPr>
              <a:t>Perceptron within neural network</a:t>
            </a:r>
            <a:endParaRPr lang="en-US" dirty="0">
              <a:latin typeface="+mn-lt"/>
            </a:endParaRPr>
          </a:p>
        </p:txBody>
      </p:sp>
      <p:sp>
        <p:nvSpPr>
          <p:cNvPr id="3" name="Oval 2">
            <a:extLst>
              <a:ext uri="{FF2B5EF4-FFF2-40B4-BE49-F238E27FC236}">
                <a16:creationId xmlns:a16="http://schemas.microsoft.com/office/drawing/2014/main" id="{341CE89D-A3A4-3765-2FFA-254EF33D9D69}"/>
              </a:ext>
            </a:extLst>
          </p:cNvPr>
          <p:cNvSpPr/>
          <p:nvPr/>
        </p:nvSpPr>
        <p:spPr>
          <a:xfrm>
            <a:off x="6251945" y="9859982"/>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8" name="Oval 7">
            <a:extLst>
              <a:ext uri="{FF2B5EF4-FFF2-40B4-BE49-F238E27FC236}">
                <a16:creationId xmlns:a16="http://schemas.microsoft.com/office/drawing/2014/main" id="{6E582199-E466-E0AA-6F3F-8401BD32D04D}"/>
              </a:ext>
            </a:extLst>
          </p:cNvPr>
          <p:cNvSpPr/>
          <p:nvPr/>
        </p:nvSpPr>
        <p:spPr>
          <a:xfrm>
            <a:off x="6286597" y="4504503"/>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4E41623-6EC1-53BA-16E7-EA51C79F4F5B}"/>
              </a:ext>
            </a:extLst>
          </p:cNvPr>
          <p:cNvSpPr/>
          <p:nvPr/>
        </p:nvSpPr>
        <p:spPr>
          <a:xfrm>
            <a:off x="6286597" y="7171194"/>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8F5FF44-2C15-5BB6-B03D-2D584197B5D7}"/>
              </a:ext>
            </a:extLst>
          </p:cNvPr>
          <p:cNvSpPr/>
          <p:nvPr/>
        </p:nvSpPr>
        <p:spPr>
          <a:xfrm>
            <a:off x="18897970" y="3894851"/>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C82F4452-580B-DCF1-86DE-D4706F75B6E5}"/>
              </a:ext>
            </a:extLst>
          </p:cNvPr>
          <p:cNvCxnSpPr>
            <a:cxnSpLocks/>
            <a:endCxn id="9" idx="1"/>
          </p:cNvCxnSpPr>
          <p:nvPr/>
        </p:nvCxnSpPr>
        <p:spPr>
          <a:xfrm>
            <a:off x="2492873" y="4942392"/>
            <a:ext cx="4067774" cy="24938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50BDCF58-E412-53E7-9D57-FF1FA22B77CD}"/>
              </a:ext>
            </a:extLst>
          </p:cNvPr>
          <p:cNvSpPr txBox="1"/>
          <p:nvPr/>
        </p:nvSpPr>
        <p:spPr>
          <a:xfrm>
            <a:off x="18348417" y="2820702"/>
            <a:ext cx="4025034" cy="707886"/>
          </a:xfrm>
          <a:prstGeom prst="rect">
            <a:avLst/>
          </a:prstGeom>
          <a:noFill/>
        </p:spPr>
        <p:txBody>
          <a:bodyPr wrap="square" rtlCol="0">
            <a:spAutoFit/>
          </a:bodyPr>
          <a:lstStyle/>
          <a:p>
            <a:r>
              <a:rPr lang="en-US" sz="4000" b="1" dirty="0">
                <a:latin typeface="+mn-lt"/>
              </a:rPr>
              <a:t>Output Layer</a:t>
            </a:r>
          </a:p>
        </p:txBody>
      </p:sp>
      <p:sp>
        <p:nvSpPr>
          <p:cNvPr id="34" name="TextBox 33">
            <a:extLst>
              <a:ext uri="{FF2B5EF4-FFF2-40B4-BE49-F238E27FC236}">
                <a16:creationId xmlns:a16="http://schemas.microsoft.com/office/drawing/2014/main" id="{7CFF8D34-B33B-5E6F-F834-CB5A7E04BB6E}"/>
              </a:ext>
            </a:extLst>
          </p:cNvPr>
          <p:cNvSpPr txBox="1"/>
          <p:nvPr/>
        </p:nvSpPr>
        <p:spPr>
          <a:xfrm>
            <a:off x="6110758" y="2843453"/>
            <a:ext cx="4025034" cy="707886"/>
          </a:xfrm>
          <a:prstGeom prst="rect">
            <a:avLst/>
          </a:prstGeom>
          <a:noFill/>
        </p:spPr>
        <p:txBody>
          <a:bodyPr wrap="square" rtlCol="0">
            <a:spAutoFit/>
          </a:bodyPr>
          <a:lstStyle/>
          <a:p>
            <a:r>
              <a:rPr lang="en-US" sz="4000" b="1" dirty="0">
                <a:latin typeface="+mn-lt"/>
              </a:rPr>
              <a:t>Layer 1</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9CB5840-E795-CB2B-F050-61FBCED9E5D7}"/>
                  </a:ext>
                </a:extLst>
              </p:cNvPr>
              <p:cNvSpPr txBox="1"/>
              <p:nvPr/>
            </p:nvSpPr>
            <p:spPr>
              <a:xfrm>
                <a:off x="5725603" y="7727673"/>
                <a:ext cx="3094075" cy="589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𝑎</m:t>
                          </m:r>
                        </m:e>
                        <m:sub>
                          <m:r>
                            <a:rPr lang="en-US" sz="3600" b="0" i="1" smtClean="0">
                              <a:latin typeface="Cambria Math" panose="02040503050406030204" pitchFamily="18" charset="0"/>
                            </a:rPr>
                            <m:t>2</m:t>
                          </m:r>
                        </m:sub>
                        <m:sup>
                          <m:r>
                            <a:rPr lang="en-US" sz="3600" b="0" i="1" smtClean="0">
                              <a:latin typeface="Cambria Math" panose="02040503050406030204" pitchFamily="18" charset="0"/>
                            </a:rPr>
                            <m:t>1</m:t>
                          </m:r>
                        </m:sup>
                      </m:sSubSup>
                    </m:oMath>
                  </m:oMathPara>
                </a14:m>
                <a:endParaRPr lang="en-US" sz="3600" dirty="0">
                  <a:latin typeface="+mn-lt"/>
                </a:endParaRPr>
              </a:p>
            </p:txBody>
          </p:sp>
        </mc:Choice>
        <mc:Fallback xmlns="">
          <p:sp>
            <p:nvSpPr>
              <p:cNvPr id="40" name="TextBox 39">
                <a:extLst>
                  <a:ext uri="{FF2B5EF4-FFF2-40B4-BE49-F238E27FC236}">
                    <a16:creationId xmlns:a16="http://schemas.microsoft.com/office/drawing/2014/main" id="{39CB5840-E795-CB2B-F050-61FBCED9E5D7}"/>
                  </a:ext>
                </a:extLst>
              </p:cNvPr>
              <p:cNvSpPr txBox="1">
                <a:spLocks noRot="1" noChangeAspect="1" noMove="1" noResize="1" noEditPoints="1" noAdjustHandles="1" noChangeArrowheads="1" noChangeShapeType="1" noTextEdit="1"/>
              </p:cNvSpPr>
              <p:nvPr/>
            </p:nvSpPr>
            <p:spPr>
              <a:xfrm>
                <a:off x="5725603" y="7727673"/>
                <a:ext cx="3094075" cy="589777"/>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42BDE12-035F-22EB-A1A2-EEF9FCA6F7BD}"/>
                  </a:ext>
                </a:extLst>
              </p:cNvPr>
              <p:cNvSpPr txBox="1"/>
              <p:nvPr/>
            </p:nvSpPr>
            <p:spPr>
              <a:xfrm>
                <a:off x="219427" y="4669500"/>
                <a:ext cx="3094075" cy="62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US" sz="3600" b="0" i="1" smtClean="0">
                              <a:solidFill>
                                <a:schemeClr val="bg1"/>
                              </a:solidFill>
                              <a:latin typeface="Cambria Math" panose="02040503050406030204" pitchFamily="18" charset="0"/>
                            </a:rPr>
                            <m:t>1</m:t>
                          </m:r>
                        </m:sub>
                        <m:sup/>
                      </m:sSubSup>
                    </m:oMath>
                  </m:oMathPara>
                </a14:m>
                <a:endParaRPr lang="en-US" sz="3600" dirty="0">
                  <a:solidFill>
                    <a:schemeClr val="bg1"/>
                  </a:solidFill>
                  <a:latin typeface="+mn-lt"/>
                </a:endParaRPr>
              </a:p>
            </p:txBody>
          </p:sp>
        </mc:Choice>
        <mc:Fallback xmlns="">
          <p:sp>
            <p:nvSpPr>
              <p:cNvPr id="41" name="TextBox 40">
                <a:extLst>
                  <a:ext uri="{FF2B5EF4-FFF2-40B4-BE49-F238E27FC236}">
                    <a16:creationId xmlns:a16="http://schemas.microsoft.com/office/drawing/2014/main" id="{842BDE12-035F-22EB-A1A2-EEF9FCA6F7BD}"/>
                  </a:ext>
                </a:extLst>
              </p:cNvPr>
              <p:cNvSpPr txBox="1">
                <a:spLocks noRot="1" noChangeAspect="1" noMove="1" noResize="1" noEditPoints="1" noAdjustHandles="1" noChangeArrowheads="1" noChangeShapeType="1" noTextEdit="1"/>
              </p:cNvSpPr>
              <p:nvPr/>
            </p:nvSpPr>
            <p:spPr>
              <a:xfrm>
                <a:off x="219427" y="4669500"/>
                <a:ext cx="3094075" cy="624658"/>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FB59B5F-C1B2-469D-76C9-85AAE3D37F62}"/>
                  </a:ext>
                </a:extLst>
              </p:cNvPr>
              <p:cNvSpPr txBox="1"/>
              <p:nvPr/>
            </p:nvSpPr>
            <p:spPr>
              <a:xfrm>
                <a:off x="189637" y="9593506"/>
                <a:ext cx="3094075" cy="6272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US" sz="3600" b="0" i="1" smtClean="0">
                              <a:solidFill>
                                <a:schemeClr val="bg1"/>
                              </a:solidFill>
                              <a:latin typeface="Cambria Math" panose="02040503050406030204" pitchFamily="18" charset="0"/>
                            </a:rPr>
                            <m:t>3</m:t>
                          </m:r>
                        </m:sub>
                        <m:sup/>
                      </m:sSubSup>
                    </m:oMath>
                  </m:oMathPara>
                </a14:m>
                <a:endParaRPr lang="en-US" sz="3600" dirty="0">
                  <a:solidFill>
                    <a:schemeClr val="bg1"/>
                  </a:solidFill>
                  <a:latin typeface="+mn-lt"/>
                </a:endParaRPr>
              </a:p>
            </p:txBody>
          </p:sp>
        </mc:Choice>
        <mc:Fallback xmlns="">
          <p:sp>
            <p:nvSpPr>
              <p:cNvPr id="42" name="TextBox 41">
                <a:extLst>
                  <a:ext uri="{FF2B5EF4-FFF2-40B4-BE49-F238E27FC236}">
                    <a16:creationId xmlns:a16="http://schemas.microsoft.com/office/drawing/2014/main" id="{DFB59B5F-C1B2-469D-76C9-85AAE3D37F62}"/>
                  </a:ext>
                </a:extLst>
              </p:cNvPr>
              <p:cNvSpPr txBox="1">
                <a:spLocks noRot="1" noChangeAspect="1" noMove="1" noResize="1" noEditPoints="1" noAdjustHandles="1" noChangeArrowheads="1" noChangeShapeType="1" noTextEdit="1"/>
              </p:cNvSpPr>
              <p:nvPr/>
            </p:nvSpPr>
            <p:spPr>
              <a:xfrm>
                <a:off x="189637" y="9593506"/>
                <a:ext cx="3094075" cy="627288"/>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E110CBD-6F6D-6329-7469-8F1D3DD6988F}"/>
                  </a:ext>
                </a:extLst>
              </p:cNvPr>
              <p:cNvSpPr txBox="1"/>
              <p:nvPr/>
            </p:nvSpPr>
            <p:spPr>
              <a:xfrm>
                <a:off x="194067" y="12286432"/>
                <a:ext cx="3094075" cy="6231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US" sz="3600" b="0" i="1" smtClean="0">
                              <a:solidFill>
                                <a:schemeClr val="bg1"/>
                              </a:solidFill>
                              <a:latin typeface="Cambria Math" panose="02040503050406030204" pitchFamily="18" charset="0"/>
                            </a:rPr>
                            <m:t>4</m:t>
                          </m:r>
                        </m:sub>
                        <m:sup/>
                      </m:sSubSup>
                    </m:oMath>
                  </m:oMathPara>
                </a14:m>
                <a:endParaRPr lang="en-US" sz="3600" dirty="0">
                  <a:solidFill>
                    <a:schemeClr val="bg1"/>
                  </a:solidFill>
                  <a:latin typeface="+mn-lt"/>
                </a:endParaRPr>
              </a:p>
            </p:txBody>
          </p:sp>
        </mc:Choice>
        <mc:Fallback xmlns="">
          <p:sp>
            <p:nvSpPr>
              <p:cNvPr id="43" name="TextBox 42">
                <a:extLst>
                  <a:ext uri="{FF2B5EF4-FFF2-40B4-BE49-F238E27FC236}">
                    <a16:creationId xmlns:a16="http://schemas.microsoft.com/office/drawing/2014/main" id="{2E110CBD-6F6D-6329-7469-8F1D3DD6988F}"/>
                  </a:ext>
                </a:extLst>
              </p:cNvPr>
              <p:cNvSpPr txBox="1">
                <a:spLocks noRot="1" noChangeAspect="1" noMove="1" noResize="1" noEditPoints="1" noAdjustHandles="1" noChangeArrowheads="1" noChangeShapeType="1" noTextEdit="1"/>
              </p:cNvSpPr>
              <p:nvPr/>
            </p:nvSpPr>
            <p:spPr>
              <a:xfrm>
                <a:off x="194067" y="12286432"/>
                <a:ext cx="3094075" cy="623184"/>
              </a:xfrm>
              <a:prstGeom prst="rect">
                <a:avLst/>
              </a:prstGeom>
              <a:blipFill>
                <a:blip r:embed="rId6"/>
                <a:stretch>
                  <a:fillRect/>
                </a:stretch>
              </a:blipFill>
            </p:spPr>
            <p:txBody>
              <a:bodyPr/>
              <a:lstStyle/>
              <a:p>
                <a:r>
                  <a:rPr lang="en-GB">
                    <a:noFill/>
                  </a:rPr>
                  <a:t> </a:t>
                </a:r>
              </a:p>
            </p:txBody>
          </p:sp>
        </mc:Fallback>
      </mc:AlternateContent>
      <p:cxnSp>
        <p:nvCxnSpPr>
          <p:cNvPr id="44" name="Straight Arrow Connector 43">
            <a:extLst>
              <a:ext uri="{FF2B5EF4-FFF2-40B4-BE49-F238E27FC236}">
                <a16:creationId xmlns:a16="http://schemas.microsoft.com/office/drawing/2014/main" id="{D0BED5FD-B265-DC9A-7B2A-4A650C5473D2}"/>
              </a:ext>
            </a:extLst>
          </p:cNvPr>
          <p:cNvCxnSpPr>
            <a:cxnSpLocks/>
          </p:cNvCxnSpPr>
          <p:nvPr/>
        </p:nvCxnSpPr>
        <p:spPr>
          <a:xfrm>
            <a:off x="2733602" y="4820944"/>
            <a:ext cx="3616217" cy="325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BC34CC6D-EC45-50F6-78E6-BC1400F53508}"/>
              </a:ext>
            </a:extLst>
          </p:cNvPr>
          <p:cNvCxnSpPr>
            <a:cxnSpLocks/>
          </p:cNvCxnSpPr>
          <p:nvPr/>
        </p:nvCxnSpPr>
        <p:spPr>
          <a:xfrm>
            <a:off x="2635728" y="9713085"/>
            <a:ext cx="3509682" cy="12598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2F51F0EA-43AD-7058-EDC1-BDECA939D807}"/>
              </a:ext>
            </a:extLst>
          </p:cNvPr>
          <p:cNvCxnSpPr>
            <a:cxnSpLocks/>
          </p:cNvCxnSpPr>
          <p:nvPr/>
        </p:nvCxnSpPr>
        <p:spPr>
          <a:xfrm flipV="1">
            <a:off x="2462450" y="5376341"/>
            <a:ext cx="3667845" cy="40395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2B49EBD4-A47B-C475-1314-14618C99A28A}"/>
              </a:ext>
            </a:extLst>
          </p:cNvPr>
          <p:cNvCxnSpPr>
            <a:cxnSpLocks/>
          </p:cNvCxnSpPr>
          <p:nvPr/>
        </p:nvCxnSpPr>
        <p:spPr>
          <a:xfrm>
            <a:off x="2665810" y="5510618"/>
            <a:ext cx="3479600" cy="42495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FDA85AA4-C6A6-77E5-AEE3-8EE8FC4582A6}"/>
              </a:ext>
            </a:extLst>
          </p:cNvPr>
          <p:cNvCxnSpPr>
            <a:cxnSpLocks/>
          </p:cNvCxnSpPr>
          <p:nvPr/>
        </p:nvCxnSpPr>
        <p:spPr>
          <a:xfrm flipV="1">
            <a:off x="2654505" y="5137106"/>
            <a:ext cx="3490905" cy="21908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325342B8-BB07-3A1E-0EFD-46748C475361}"/>
              </a:ext>
            </a:extLst>
          </p:cNvPr>
          <p:cNvCxnSpPr>
            <a:cxnSpLocks/>
          </p:cNvCxnSpPr>
          <p:nvPr/>
        </p:nvCxnSpPr>
        <p:spPr>
          <a:xfrm flipV="1">
            <a:off x="2702130" y="11382476"/>
            <a:ext cx="3736867" cy="12084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956648AB-5C03-0CB4-F56E-C25022504937}"/>
              </a:ext>
            </a:extLst>
          </p:cNvPr>
          <p:cNvCxnSpPr>
            <a:cxnSpLocks/>
            <a:endCxn id="8" idx="2"/>
          </p:cNvCxnSpPr>
          <p:nvPr/>
        </p:nvCxnSpPr>
        <p:spPr>
          <a:xfrm flipV="1">
            <a:off x="2524623" y="5409304"/>
            <a:ext cx="3761974" cy="67906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899DC98B-87A3-963E-5CF7-8B762C773888}"/>
              </a:ext>
            </a:extLst>
          </p:cNvPr>
          <p:cNvCxnSpPr>
            <a:cxnSpLocks/>
            <a:endCxn id="9" idx="3"/>
          </p:cNvCxnSpPr>
          <p:nvPr/>
        </p:nvCxnSpPr>
        <p:spPr>
          <a:xfrm flipV="1">
            <a:off x="2677023" y="8715785"/>
            <a:ext cx="3883624" cy="36365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Arrow Connector 63">
            <a:extLst>
              <a:ext uri="{FF2B5EF4-FFF2-40B4-BE49-F238E27FC236}">
                <a16:creationId xmlns:a16="http://schemas.microsoft.com/office/drawing/2014/main" id="{47A4C428-F163-B34F-0E4C-B31444D38340}"/>
              </a:ext>
            </a:extLst>
          </p:cNvPr>
          <p:cNvCxnSpPr>
            <a:cxnSpLocks/>
          </p:cNvCxnSpPr>
          <p:nvPr/>
        </p:nvCxnSpPr>
        <p:spPr>
          <a:xfrm>
            <a:off x="2677023" y="7557474"/>
            <a:ext cx="3394018" cy="6259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7" name="Straight Arrow Connector 66">
            <a:extLst>
              <a:ext uri="{FF2B5EF4-FFF2-40B4-BE49-F238E27FC236}">
                <a16:creationId xmlns:a16="http://schemas.microsoft.com/office/drawing/2014/main" id="{FE1AFC63-6A57-9521-ABF7-38604CCFE35E}"/>
              </a:ext>
            </a:extLst>
          </p:cNvPr>
          <p:cNvCxnSpPr>
            <a:cxnSpLocks/>
          </p:cNvCxnSpPr>
          <p:nvPr/>
        </p:nvCxnSpPr>
        <p:spPr>
          <a:xfrm>
            <a:off x="2556373" y="7737206"/>
            <a:ext cx="3761974" cy="29131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2B1C1466-334A-3B38-9838-7B05AE3B0B47}"/>
              </a:ext>
            </a:extLst>
          </p:cNvPr>
          <p:cNvCxnSpPr>
            <a:cxnSpLocks/>
          </p:cNvCxnSpPr>
          <p:nvPr/>
        </p:nvCxnSpPr>
        <p:spPr>
          <a:xfrm flipV="1">
            <a:off x="2614850" y="8435942"/>
            <a:ext cx="3494240" cy="11323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Straight Arrow Connector 73">
            <a:extLst>
              <a:ext uri="{FF2B5EF4-FFF2-40B4-BE49-F238E27FC236}">
                <a16:creationId xmlns:a16="http://schemas.microsoft.com/office/drawing/2014/main" id="{97ED2BB6-A525-705E-7AEB-0D0C2BE42798}"/>
              </a:ext>
            </a:extLst>
          </p:cNvPr>
          <p:cNvCxnSpPr>
            <a:cxnSpLocks/>
          </p:cNvCxnSpPr>
          <p:nvPr/>
        </p:nvCxnSpPr>
        <p:spPr>
          <a:xfrm flipV="1">
            <a:off x="8299114" y="4186357"/>
            <a:ext cx="4425683" cy="12102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75">
            <a:extLst>
              <a:ext uri="{FF2B5EF4-FFF2-40B4-BE49-F238E27FC236}">
                <a16:creationId xmlns:a16="http://schemas.microsoft.com/office/drawing/2014/main" id="{95730FEC-99F1-816E-51B3-DA7DCD129AD7}"/>
              </a:ext>
            </a:extLst>
          </p:cNvPr>
          <p:cNvCxnSpPr>
            <a:cxnSpLocks/>
          </p:cNvCxnSpPr>
          <p:nvPr/>
        </p:nvCxnSpPr>
        <p:spPr>
          <a:xfrm flipV="1">
            <a:off x="8268670" y="4426168"/>
            <a:ext cx="4389363" cy="35107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Straight Arrow Connector 77">
            <a:extLst>
              <a:ext uri="{FF2B5EF4-FFF2-40B4-BE49-F238E27FC236}">
                <a16:creationId xmlns:a16="http://schemas.microsoft.com/office/drawing/2014/main" id="{54888E4A-8EC7-772F-9D00-8BDC4EAA8598}"/>
              </a:ext>
            </a:extLst>
          </p:cNvPr>
          <p:cNvCxnSpPr>
            <a:cxnSpLocks/>
          </p:cNvCxnSpPr>
          <p:nvPr/>
        </p:nvCxnSpPr>
        <p:spPr>
          <a:xfrm flipV="1">
            <a:off x="7907637" y="4783448"/>
            <a:ext cx="4686472" cy="51147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586F4F9-BAD2-980A-9472-AA4D6C25103C}"/>
                  </a:ext>
                </a:extLst>
              </p:cNvPr>
              <p:cNvSpPr txBox="1"/>
              <p:nvPr/>
            </p:nvSpPr>
            <p:spPr>
              <a:xfrm>
                <a:off x="5828125" y="4992346"/>
                <a:ext cx="3094075" cy="589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𝑎</m:t>
                          </m:r>
                        </m:e>
                        <m:sub>
                          <m:r>
                            <a:rPr lang="en-US" sz="3600" b="0" i="1" smtClean="0">
                              <a:latin typeface="Cambria Math" panose="02040503050406030204" pitchFamily="18" charset="0"/>
                            </a:rPr>
                            <m:t>1</m:t>
                          </m:r>
                        </m:sub>
                        <m:sup>
                          <m:r>
                            <a:rPr lang="en-US" sz="3600" b="0" i="1" smtClean="0">
                              <a:latin typeface="Cambria Math" panose="02040503050406030204" pitchFamily="18" charset="0"/>
                            </a:rPr>
                            <m:t>1</m:t>
                          </m:r>
                        </m:sup>
                      </m:sSubSup>
                    </m:oMath>
                  </m:oMathPara>
                </a14:m>
                <a:endParaRPr lang="en-US" sz="3600" dirty="0">
                  <a:latin typeface="+mn-lt"/>
                </a:endParaRPr>
              </a:p>
            </p:txBody>
          </p:sp>
        </mc:Choice>
        <mc:Fallback xmlns="">
          <p:sp>
            <p:nvSpPr>
              <p:cNvPr id="81" name="TextBox 80">
                <a:extLst>
                  <a:ext uri="{FF2B5EF4-FFF2-40B4-BE49-F238E27FC236}">
                    <a16:creationId xmlns:a16="http://schemas.microsoft.com/office/drawing/2014/main" id="{6586F4F9-BAD2-980A-9472-AA4D6C25103C}"/>
                  </a:ext>
                </a:extLst>
              </p:cNvPr>
              <p:cNvSpPr txBox="1">
                <a:spLocks noRot="1" noChangeAspect="1" noMove="1" noResize="1" noEditPoints="1" noAdjustHandles="1" noChangeArrowheads="1" noChangeShapeType="1" noTextEdit="1"/>
              </p:cNvSpPr>
              <p:nvPr/>
            </p:nvSpPr>
            <p:spPr>
              <a:xfrm>
                <a:off x="5828125" y="4992346"/>
                <a:ext cx="3094075" cy="58977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E4C3ED6-06A3-C377-0B6C-099ACBCB1C06}"/>
                  </a:ext>
                </a:extLst>
              </p:cNvPr>
              <p:cNvSpPr txBox="1"/>
              <p:nvPr/>
            </p:nvSpPr>
            <p:spPr>
              <a:xfrm>
                <a:off x="312798" y="7283903"/>
                <a:ext cx="3094075" cy="62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US" sz="3600" b="0" i="1" smtClean="0">
                              <a:solidFill>
                                <a:schemeClr val="bg1"/>
                              </a:solidFill>
                              <a:latin typeface="Cambria Math" panose="02040503050406030204" pitchFamily="18" charset="0"/>
                            </a:rPr>
                            <m:t>2</m:t>
                          </m:r>
                        </m:sub>
                        <m:sup/>
                      </m:sSubSup>
                    </m:oMath>
                  </m:oMathPara>
                </a14:m>
                <a:endParaRPr lang="en-US" sz="3600" dirty="0">
                  <a:solidFill>
                    <a:schemeClr val="bg1"/>
                  </a:solidFill>
                  <a:latin typeface="+mn-lt"/>
                </a:endParaRPr>
              </a:p>
            </p:txBody>
          </p:sp>
        </mc:Choice>
        <mc:Fallback xmlns="">
          <p:sp>
            <p:nvSpPr>
              <p:cNvPr id="82" name="TextBox 81">
                <a:extLst>
                  <a:ext uri="{FF2B5EF4-FFF2-40B4-BE49-F238E27FC236}">
                    <a16:creationId xmlns:a16="http://schemas.microsoft.com/office/drawing/2014/main" id="{9E4C3ED6-06A3-C377-0B6C-099ACBCB1C06}"/>
                  </a:ext>
                </a:extLst>
              </p:cNvPr>
              <p:cNvSpPr txBox="1">
                <a:spLocks noRot="1" noChangeAspect="1" noMove="1" noResize="1" noEditPoints="1" noAdjustHandles="1" noChangeArrowheads="1" noChangeShapeType="1" noTextEdit="1"/>
              </p:cNvSpPr>
              <p:nvPr/>
            </p:nvSpPr>
            <p:spPr>
              <a:xfrm>
                <a:off x="312798" y="7283903"/>
                <a:ext cx="3094075" cy="624658"/>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D7A81B8-DF06-EE0D-7C16-E1BF69F22E29}"/>
                  </a:ext>
                </a:extLst>
              </p:cNvPr>
              <p:cNvSpPr txBox="1"/>
              <p:nvPr/>
            </p:nvSpPr>
            <p:spPr>
              <a:xfrm>
                <a:off x="5706975" y="10348103"/>
                <a:ext cx="3094075" cy="5924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𝑎</m:t>
                          </m:r>
                        </m:e>
                        <m:sub>
                          <m:r>
                            <a:rPr lang="en-US" sz="3600" b="0" i="1" smtClean="0">
                              <a:latin typeface="Cambria Math" panose="02040503050406030204" pitchFamily="18" charset="0"/>
                            </a:rPr>
                            <m:t>3</m:t>
                          </m:r>
                        </m:sub>
                        <m:sup>
                          <m:r>
                            <a:rPr lang="en-US" sz="3600" b="0" i="1" smtClean="0">
                              <a:latin typeface="Cambria Math" panose="02040503050406030204" pitchFamily="18" charset="0"/>
                            </a:rPr>
                            <m:t>1</m:t>
                          </m:r>
                        </m:sup>
                      </m:sSubSup>
                    </m:oMath>
                  </m:oMathPara>
                </a14:m>
                <a:endParaRPr lang="en-US" sz="3600" dirty="0">
                  <a:latin typeface="+mn-lt"/>
                </a:endParaRPr>
              </a:p>
            </p:txBody>
          </p:sp>
        </mc:Choice>
        <mc:Fallback xmlns="">
          <p:sp>
            <p:nvSpPr>
              <p:cNvPr id="83" name="TextBox 82">
                <a:extLst>
                  <a:ext uri="{FF2B5EF4-FFF2-40B4-BE49-F238E27FC236}">
                    <a16:creationId xmlns:a16="http://schemas.microsoft.com/office/drawing/2014/main" id="{DD7A81B8-DF06-EE0D-7C16-E1BF69F22E29}"/>
                  </a:ext>
                </a:extLst>
              </p:cNvPr>
              <p:cNvSpPr txBox="1">
                <a:spLocks noRot="1" noChangeAspect="1" noMove="1" noResize="1" noEditPoints="1" noAdjustHandles="1" noChangeArrowheads="1" noChangeShapeType="1" noTextEdit="1"/>
              </p:cNvSpPr>
              <p:nvPr/>
            </p:nvSpPr>
            <p:spPr>
              <a:xfrm>
                <a:off x="5706975" y="10348103"/>
                <a:ext cx="3094075" cy="592406"/>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473D5AED-E607-B2A2-072C-AAA7E4E4E85D}"/>
                  </a:ext>
                </a:extLst>
              </p:cNvPr>
              <p:cNvSpPr/>
              <p:nvPr/>
            </p:nvSpPr>
            <p:spPr>
              <a:xfrm>
                <a:off x="12724797" y="3701017"/>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ub/>
                      </m:sSub>
                      <m:r>
                        <a:rPr lang="en-US" b="0" i="1" smtClean="0">
                          <a:latin typeface="Cambria Math" panose="02040503050406030204" pitchFamily="18" charset="0"/>
                        </a:rPr>
                        <m:t>𝑋</m:t>
                      </m:r>
                    </m:oMath>
                  </m:oMathPara>
                </a14:m>
                <a:endParaRPr lang="en-US" dirty="0"/>
              </a:p>
            </p:txBody>
          </p:sp>
        </mc:Choice>
        <mc:Fallback xmlns="">
          <p:sp>
            <p:nvSpPr>
              <p:cNvPr id="4" name="Oval 3">
                <a:extLst>
                  <a:ext uri="{FF2B5EF4-FFF2-40B4-BE49-F238E27FC236}">
                    <a16:creationId xmlns:a16="http://schemas.microsoft.com/office/drawing/2014/main" id="{473D5AED-E607-B2A2-072C-AAA7E4E4E85D}"/>
                  </a:ext>
                </a:extLst>
              </p:cNvPr>
              <p:cNvSpPr>
                <a:spLocks noRot="1" noChangeAspect="1" noMove="1" noResize="1" noEditPoints="1" noAdjustHandles="1" noChangeArrowheads="1" noChangeShapeType="1" noTextEdit="1"/>
              </p:cNvSpPr>
              <p:nvPr/>
            </p:nvSpPr>
            <p:spPr>
              <a:xfrm>
                <a:off x="12724797" y="3701017"/>
                <a:ext cx="1871330" cy="1809601"/>
              </a:xfrm>
              <a:prstGeom prst="ellipse">
                <a:avLst/>
              </a:prstGeom>
              <a:blipFill>
                <a:blip r:embed="rId10"/>
                <a:stretch>
                  <a:fillRect/>
                </a:stretch>
              </a:blipFill>
            </p:spPr>
            <p:txBody>
              <a:bodyPr/>
              <a:lstStyle/>
              <a:p>
                <a:r>
                  <a:rPr lang="en-GB">
                    <a:noFill/>
                  </a:rPr>
                  <a:t> </a:t>
                </a:r>
              </a:p>
            </p:txBody>
          </p:sp>
        </mc:Fallback>
      </mc:AlternateContent>
      <p:sp>
        <p:nvSpPr>
          <p:cNvPr id="5" name="Oval 4">
            <a:extLst>
              <a:ext uri="{FF2B5EF4-FFF2-40B4-BE49-F238E27FC236}">
                <a16:creationId xmlns:a16="http://schemas.microsoft.com/office/drawing/2014/main" id="{141E400D-1D5E-D46A-775B-A3D45D43B80E}"/>
              </a:ext>
            </a:extLst>
          </p:cNvPr>
          <p:cNvSpPr/>
          <p:nvPr/>
        </p:nvSpPr>
        <p:spPr>
          <a:xfrm>
            <a:off x="12547290" y="6163020"/>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1529493-9A94-AC5F-81D5-7784E9CDE3AD}"/>
              </a:ext>
            </a:extLst>
          </p:cNvPr>
          <p:cNvSpPr/>
          <p:nvPr/>
        </p:nvSpPr>
        <p:spPr>
          <a:xfrm>
            <a:off x="12547290" y="8625023"/>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CCB5C73-6D41-2FB6-04D8-44F7810A8CC0}"/>
              </a:ext>
            </a:extLst>
          </p:cNvPr>
          <p:cNvSpPr/>
          <p:nvPr/>
        </p:nvSpPr>
        <p:spPr>
          <a:xfrm>
            <a:off x="12547290" y="11317949"/>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2F643F6-B9EE-689F-E97A-E64FC2DAFAE6}"/>
              </a:ext>
            </a:extLst>
          </p:cNvPr>
          <p:cNvSpPr txBox="1"/>
          <p:nvPr/>
        </p:nvSpPr>
        <p:spPr>
          <a:xfrm>
            <a:off x="12547290" y="2843453"/>
            <a:ext cx="4025034" cy="707886"/>
          </a:xfrm>
          <a:prstGeom prst="rect">
            <a:avLst/>
          </a:prstGeom>
          <a:noFill/>
        </p:spPr>
        <p:txBody>
          <a:bodyPr wrap="square" rtlCol="0">
            <a:spAutoFit/>
          </a:bodyPr>
          <a:lstStyle/>
          <a:p>
            <a:r>
              <a:rPr lang="en-US" sz="4000" b="1" dirty="0">
                <a:latin typeface="+mn-lt"/>
              </a:rPr>
              <a:t>Layer 2</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13285FB-15DD-6595-EC6D-83A27F08603B}"/>
                  </a:ext>
                </a:extLst>
              </p:cNvPr>
              <p:cNvSpPr txBox="1"/>
              <p:nvPr/>
            </p:nvSpPr>
            <p:spPr>
              <a:xfrm>
                <a:off x="12113424" y="4294022"/>
                <a:ext cx="3094075" cy="589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𝑎</m:t>
                          </m:r>
                        </m:e>
                        <m:sub>
                          <m:r>
                            <a:rPr lang="en-US" sz="3600" b="0" i="1" smtClean="0">
                              <a:latin typeface="Cambria Math" panose="02040503050406030204" pitchFamily="18" charset="0"/>
                            </a:rPr>
                            <m:t>1</m:t>
                          </m:r>
                        </m:sub>
                        <m:sup>
                          <m:r>
                            <a:rPr lang="en-US" sz="3600" b="0" i="1" smtClean="0">
                              <a:latin typeface="Cambria Math" panose="02040503050406030204" pitchFamily="18" charset="0"/>
                            </a:rPr>
                            <m:t>2</m:t>
                          </m:r>
                        </m:sup>
                      </m:sSubSup>
                    </m:oMath>
                  </m:oMathPara>
                </a14:m>
                <a:endParaRPr lang="en-US" sz="3600" dirty="0">
                  <a:latin typeface="+mn-lt"/>
                </a:endParaRPr>
              </a:p>
            </p:txBody>
          </p:sp>
        </mc:Choice>
        <mc:Fallback xmlns="">
          <p:sp>
            <p:nvSpPr>
              <p:cNvPr id="11" name="TextBox 10">
                <a:extLst>
                  <a:ext uri="{FF2B5EF4-FFF2-40B4-BE49-F238E27FC236}">
                    <a16:creationId xmlns:a16="http://schemas.microsoft.com/office/drawing/2014/main" id="{913285FB-15DD-6595-EC6D-83A27F08603B}"/>
                  </a:ext>
                </a:extLst>
              </p:cNvPr>
              <p:cNvSpPr txBox="1">
                <a:spLocks noRot="1" noChangeAspect="1" noMove="1" noResize="1" noEditPoints="1" noAdjustHandles="1" noChangeArrowheads="1" noChangeShapeType="1" noTextEdit="1"/>
              </p:cNvSpPr>
              <p:nvPr/>
            </p:nvSpPr>
            <p:spPr>
              <a:xfrm>
                <a:off x="12113424" y="4294022"/>
                <a:ext cx="3094075" cy="589777"/>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6A9A065-8DBD-F0D3-F0DC-1BEFC55F4A6D}"/>
                  </a:ext>
                </a:extLst>
              </p:cNvPr>
              <p:cNvSpPr txBox="1"/>
              <p:nvPr/>
            </p:nvSpPr>
            <p:spPr>
              <a:xfrm>
                <a:off x="11940579" y="6699383"/>
                <a:ext cx="3094075" cy="589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𝑎</m:t>
                          </m:r>
                        </m:e>
                        <m:sub>
                          <m:r>
                            <a:rPr lang="en-US" sz="3600" b="0" i="1" smtClean="0">
                              <a:latin typeface="Cambria Math" panose="02040503050406030204" pitchFamily="18" charset="0"/>
                            </a:rPr>
                            <m:t>2</m:t>
                          </m:r>
                        </m:sub>
                        <m:sup>
                          <m:r>
                            <a:rPr lang="en-US" sz="3600" b="0" i="1" smtClean="0">
                              <a:latin typeface="Cambria Math" panose="02040503050406030204" pitchFamily="18" charset="0"/>
                            </a:rPr>
                            <m:t>2</m:t>
                          </m:r>
                        </m:sup>
                      </m:sSubSup>
                    </m:oMath>
                  </m:oMathPara>
                </a14:m>
                <a:endParaRPr lang="en-US" sz="3600" dirty="0">
                  <a:latin typeface="+mn-lt"/>
                </a:endParaRPr>
              </a:p>
            </p:txBody>
          </p:sp>
        </mc:Choice>
        <mc:Fallback xmlns="">
          <p:sp>
            <p:nvSpPr>
              <p:cNvPr id="12" name="TextBox 11">
                <a:extLst>
                  <a:ext uri="{FF2B5EF4-FFF2-40B4-BE49-F238E27FC236}">
                    <a16:creationId xmlns:a16="http://schemas.microsoft.com/office/drawing/2014/main" id="{56A9A065-8DBD-F0D3-F0DC-1BEFC55F4A6D}"/>
                  </a:ext>
                </a:extLst>
              </p:cNvPr>
              <p:cNvSpPr txBox="1">
                <a:spLocks noRot="1" noChangeAspect="1" noMove="1" noResize="1" noEditPoints="1" noAdjustHandles="1" noChangeArrowheads="1" noChangeShapeType="1" noTextEdit="1"/>
              </p:cNvSpPr>
              <p:nvPr/>
            </p:nvSpPr>
            <p:spPr>
              <a:xfrm>
                <a:off x="11940579" y="6699383"/>
                <a:ext cx="3094075" cy="589777"/>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3140804-B0F2-E1CC-2D87-18A7FB6EED5E}"/>
                  </a:ext>
                </a:extLst>
              </p:cNvPr>
              <p:cNvSpPr txBox="1"/>
              <p:nvPr/>
            </p:nvSpPr>
            <p:spPr>
              <a:xfrm>
                <a:off x="11916857" y="9151649"/>
                <a:ext cx="3094075" cy="5924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𝑎</m:t>
                          </m:r>
                        </m:e>
                        <m:sub>
                          <m:r>
                            <a:rPr lang="en-US" sz="3600" b="0" i="1" smtClean="0">
                              <a:latin typeface="Cambria Math" panose="02040503050406030204" pitchFamily="18" charset="0"/>
                            </a:rPr>
                            <m:t>3</m:t>
                          </m:r>
                        </m:sub>
                        <m:sup>
                          <m:r>
                            <a:rPr lang="en-US" sz="3600" b="0" i="1" smtClean="0">
                              <a:latin typeface="Cambria Math" panose="02040503050406030204" pitchFamily="18" charset="0"/>
                            </a:rPr>
                            <m:t>2</m:t>
                          </m:r>
                        </m:sup>
                      </m:sSubSup>
                    </m:oMath>
                  </m:oMathPara>
                </a14:m>
                <a:endParaRPr lang="en-US" sz="3600" dirty="0">
                  <a:latin typeface="+mn-lt"/>
                </a:endParaRPr>
              </a:p>
            </p:txBody>
          </p:sp>
        </mc:Choice>
        <mc:Fallback xmlns="">
          <p:sp>
            <p:nvSpPr>
              <p:cNvPr id="14" name="TextBox 13">
                <a:extLst>
                  <a:ext uri="{FF2B5EF4-FFF2-40B4-BE49-F238E27FC236}">
                    <a16:creationId xmlns:a16="http://schemas.microsoft.com/office/drawing/2014/main" id="{83140804-B0F2-E1CC-2D87-18A7FB6EED5E}"/>
                  </a:ext>
                </a:extLst>
              </p:cNvPr>
              <p:cNvSpPr txBox="1">
                <a:spLocks noRot="1" noChangeAspect="1" noMove="1" noResize="1" noEditPoints="1" noAdjustHandles="1" noChangeArrowheads="1" noChangeShapeType="1" noTextEdit="1"/>
              </p:cNvSpPr>
              <p:nvPr/>
            </p:nvSpPr>
            <p:spPr>
              <a:xfrm>
                <a:off x="11916857" y="9151649"/>
                <a:ext cx="3094075" cy="592406"/>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DB30B19-F2C2-4CD8-1799-E609F6F36F1C}"/>
                  </a:ext>
                </a:extLst>
              </p:cNvPr>
              <p:cNvSpPr txBox="1"/>
              <p:nvPr/>
            </p:nvSpPr>
            <p:spPr>
              <a:xfrm>
                <a:off x="11916856" y="11773910"/>
                <a:ext cx="3094075" cy="5883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𝑎</m:t>
                          </m:r>
                        </m:e>
                        <m:sub>
                          <m:r>
                            <a:rPr lang="en-US" sz="3600" b="0" i="1" smtClean="0">
                              <a:latin typeface="Cambria Math" panose="02040503050406030204" pitchFamily="18" charset="0"/>
                            </a:rPr>
                            <m:t>4</m:t>
                          </m:r>
                        </m:sub>
                        <m:sup>
                          <m:r>
                            <a:rPr lang="en-US" sz="3600" b="0" i="1" smtClean="0">
                              <a:latin typeface="Cambria Math" panose="02040503050406030204" pitchFamily="18" charset="0"/>
                            </a:rPr>
                            <m:t>2</m:t>
                          </m:r>
                        </m:sup>
                      </m:sSubSup>
                    </m:oMath>
                  </m:oMathPara>
                </a14:m>
                <a:endParaRPr lang="en-US" sz="3600" dirty="0">
                  <a:latin typeface="+mn-lt"/>
                </a:endParaRPr>
              </a:p>
            </p:txBody>
          </p:sp>
        </mc:Choice>
        <mc:Fallback xmlns="">
          <p:sp>
            <p:nvSpPr>
              <p:cNvPr id="15" name="TextBox 14">
                <a:extLst>
                  <a:ext uri="{FF2B5EF4-FFF2-40B4-BE49-F238E27FC236}">
                    <a16:creationId xmlns:a16="http://schemas.microsoft.com/office/drawing/2014/main" id="{EDB30B19-F2C2-4CD8-1799-E609F6F36F1C}"/>
                  </a:ext>
                </a:extLst>
              </p:cNvPr>
              <p:cNvSpPr txBox="1">
                <a:spLocks noRot="1" noChangeAspect="1" noMove="1" noResize="1" noEditPoints="1" noAdjustHandles="1" noChangeArrowheads="1" noChangeShapeType="1" noTextEdit="1"/>
              </p:cNvSpPr>
              <p:nvPr/>
            </p:nvSpPr>
            <p:spPr>
              <a:xfrm>
                <a:off x="11916856" y="11773910"/>
                <a:ext cx="3094075" cy="588303"/>
              </a:xfrm>
              <a:prstGeom prst="rect">
                <a:avLst/>
              </a:prstGeom>
              <a:blipFill>
                <a:blip r:embed="rId14"/>
                <a:stretch>
                  <a:fillRect/>
                </a:stretch>
              </a:blipFill>
            </p:spPr>
            <p:txBody>
              <a:bodyPr/>
              <a:lstStyle/>
              <a:p>
                <a:r>
                  <a:rPr lang="en-GB">
                    <a:noFill/>
                  </a:rPr>
                  <a:t> </a:t>
                </a:r>
              </a:p>
            </p:txBody>
          </p:sp>
        </mc:Fallback>
      </mc:AlternateContent>
      <p:cxnSp>
        <p:nvCxnSpPr>
          <p:cNvPr id="17" name="Straight Arrow Connector 16">
            <a:extLst>
              <a:ext uri="{FF2B5EF4-FFF2-40B4-BE49-F238E27FC236}">
                <a16:creationId xmlns:a16="http://schemas.microsoft.com/office/drawing/2014/main" id="{87473465-5CA9-36F2-92EA-4EDB29140F82}"/>
              </a:ext>
            </a:extLst>
          </p:cNvPr>
          <p:cNvCxnSpPr>
            <a:cxnSpLocks/>
          </p:cNvCxnSpPr>
          <p:nvPr/>
        </p:nvCxnSpPr>
        <p:spPr>
          <a:xfrm>
            <a:off x="8350184" y="5612263"/>
            <a:ext cx="4055153" cy="13635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FE815EC5-D663-1DF0-529E-3DEDD730DC61}"/>
              </a:ext>
            </a:extLst>
          </p:cNvPr>
          <p:cNvCxnSpPr>
            <a:cxnSpLocks/>
          </p:cNvCxnSpPr>
          <p:nvPr/>
        </p:nvCxnSpPr>
        <p:spPr>
          <a:xfrm>
            <a:off x="8268670" y="5779035"/>
            <a:ext cx="4086363" cy="33369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BEC3AEF8-F278-88D8-2699-49A257A6498F}"/>
              </a:ext>
            </a:extLst>
          </p:cNvPr>
          <p:cNvCxnSpPr>
            <a:cxnSpLocks/>
          </p:cNvCxnSpPr>
          <p:nvPr/>
        </p:nvCxnSpPr>
        <p:spPr>
          <a:xfrm flipV="1">
            <a:off x="8350184" y="7315715"/>
            <a:ext cx="3957559" cy="8330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8867512B-A19E-FE64-1D93-6D18154BA6EC}"/>
              </a:ext>
            </a:extLst>
          </p:cNvPr>
          <p:cNvCxnSpPr>
            <a:cxnSpLocks/>
          </p:cNvCxnSpPr>
          <p:nvPr/>
        </p:nvCxnSpPr>
        <p:spPr>
          <a:xfrm>
            <a:off x="8350184" y="8424808"/>
            <a:ext cx="3942444" cy="32447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81E4A54B-DA27-2F80-30DC-CA1114BD5373}"/>
              </a:ext>
            </a:extLst>
          </p:cNvPr>
          <p:cNvCxnSpPr>
            <a:cxnSpLocks/>
          </p:cNvCxnSpPr>
          <p:nvPr/>
        </p:nvCxnSpPr>
        <p:spPr>
          <a:xfrm>
            <a:off x="8314229" y="8276820"/>
            <a:ext cx="4075028" cy="12111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632929F6-7137-E448-215A-9A274C03AB0B}"/>
              </a:ext>
            </a:extLst>
          </p:cNvPr>
          <p:cNvCxnSpPr>
            <a:cxnSpLocks/>
          </p:cNvCxnSpPr>
          <p:nvPr/>
        </p:nvCxnSpPr>
        <p:spPr>
          <a:xfrm>
            <a:off x="8222720" y="6055181"/>
            <a:ext cx="4435313" cy="54908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84527539-3A9C-F67D-6C52-4683C0E1B7A5}"/>
              </a:ext>
            </a:extLst>
          </p:cNvPr>
          <p:cNvCxnSpPr>
            <a:cxnSpLocks/>
          </p:cNvCxnSpPr>
          <p:nvPr/>
        </p:nvCxnSpPr>
        <p:spPr>
          <a:xfrm flipV="1">
            <a:off x="8060037" y="7652652"/>
            <a:ext cx="4294996" cy="23979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a:extLst>
              <a:ext uri="{FF2B5EF4-FFF2-40B4-BE49-F238E27FC236}">
                <a16:creationId xmlns:a16="http://schemas.microsoft.com/office/drawing/2014/main" id="{7E91669D-5DD0-153C-628C-516755F64E67}"/>
              </a:ext>
            </a:extLst>
          </p:cNvPr>
          <p:cNvCxnSpPr>
            <a:cxnSpLocks/>
          </p:cNvCxnSpPr>
          <p:nvPr/>
        </p:nvCxnSpPr>
        <p:spPr>
          <a:xfrm flipV="1">
            <a:off x="8212437" y="9760196"/>
            <a:ext cx="4090647" cy="4428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a:extLst>
              <a:ext uri="{FF2B5EF4-FFF2-40B4-BE49-F238E27FC236}">
                <a16:creationId xmlns:a16="http://schemas.microsoft.com/office/drawing/2014/main" id="{CCDFD865-AA19-C9B8-5345-38A7F9D9ECDE}"/>
              </a:ext>
            </a:extLst>
          </p:cNvPr>
          <p:cNvCxnSpPr>
            <a:cxnSpLocks/>
          </p:cNvCxnSpPr>
          <p:nvPr/>
        </p:nvCxnSpPr>
        <p:spPr>
          <a:xfrm>
            <a:off x="8229810" y="10454542"/>
            <a:ext cx="4146162" cy="16278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2" name="Straight Arrow Connector 71">
            <a:extLst>
              <a:ext uri="{FF2B5EF4-FFF2-40B4-BE49-F238E27FC236}">
                <a16:creationId xmlns:a16="http://schemas.microsoft.com/office/drawing/2014/main" id="{E34DF612-F11F-77FD-02EB-2D7DE1D25217}"/>
              </a:ext>
            </a:extLst>
          </p:cNvPr>
          <p:cNvCxnSpPr>
            <a:cxnSpLocks/>
          </p:cNvCxnSpPr>
          <p:nvPr/>
        </p:nvCxnSpPr>
        <p:spPr>
          <a:xfrm>
            <a:off x="14662891" y="4489818"/>
            <a:ext cx="4082309" cy="1261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4502479B-E628-ED0F-F494-4267182934E3}"/>
              </a:ext>
            </a:extLst>
          </p:cNvPr>
          <p:cNvCxnSpPr>
            <a:cxnSpLocks/>
          </p:cNvCxnSpPr>
          <p:nvPr/>
        </p:nvCxnSpPr>
        <p:spPr>
          <a:xfrm flipV="1">
            <a:off x="14533176" y="4911044"/>
            <a:ext cx="4022699" cy="19469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a:extLst>
              <a:ext uri="{FF2B5EF4-FFF2-40B4-BE49-F238E27FC236}">
                <a16:creationId xmlns:a16="http://schemas.microsoft.com/office/drawing/2014/main" id="{BC7026A4-EAD3-3FDC-BA62-9293B837E2F0}"/>
              </a:ext>
            </a:extLst>
          </p:cNvPr>
          <p:cNvCxnSpPr>
            <a:cxnSpLocks/>
          </p:cNvCxnSpPr>
          <p:nvPr/>
        </p:nvCxnSpPr>
        <p:spPr>
          <a:xfrm flipV="1">
            <a:off x="14377835" y="5181534"/>
            <a:ext cx="4280562" cy="36190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 name="Straight Arrow Connector 89">
            <a:extLst>
              <a:ext uri="{FF2B5EF4-FFF2-40B4-BE49-F238E27FC236}">
                <a16:creationId xmlns:a16="http://schemas.microsoft.com/office/drawing/2014/main" id="{7E56DDE7-427A-EBBF-5EE3-511C62DBD79B}"/>
              </a:ext>
            </a:extLst>
          </p:cNvPr>
          <p:cNvCxnSpPr>
            <a:cxnSpLocks/>
          </p:cNvCxnSpPr>
          <p:nvPr/>
        </p:nvCxnSpPr>
        <p:spPr>
          <a:xfrm flipV="1">
            <a:off x="14247147" y="5279090"/>
            <a:ext cx="4728098" cy="61033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Oval 17">
            <a:extLst>
              <a:ext uri="{FF2B5EF4-FFF2-40B4-BE49-F238E27FC236}">
                <a16:creationId xmlns:a16="http://schemas.microsoft.com/office/drawing/2014/main" id="{EE367C6B-FBB1-F8AD-01B6-7A9FB73BF6BA}"/>
              </a:ext>
            </a:extLst>
          </p:cNvPr>
          <p:cNvSpPr/>
          <p:nvPr/>
        </p:nvSpPr>
        <p:spPr>
          <a:xfrm>
            <a:off x="18958467" y="5891781"/>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29B050E-808A-A7F2-0B12-DFF074FB8B94}"/>
              </a:ext>
            </a:extLst>
          </p:cNvPr>
          <p:cNvSpPr/>
          <p:nvPr/>
        </p:nvSpPr>
        <p:spPr>
          <a:xfrm>
            <a:off x="19002450" y="7888294"/>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D650A091-8326-8253-E47A-C43505FEC744}"/>
              </a:ext>
            </a:extLst>
          </p:cNvPr>
          <p:cNvSpPr/>
          <p:nvPr/>
        </p:nvSpPr>
        <p:spPr>
          <a:xfrm>
            <a:off x="19076092" y="10031870"/>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D2757CE0-08EF-31DE-7C1B-C74D95860894}"/>
              </a:ext>
            </a:extLst>
          </p:cNvPr>
          <p:cNvCxnSpPr>
            <a:cxnSpLocks/>
          </p:cNvCxnSpPr>
          <p:nvPr/>
        </p:nvCxnSpPr>
        <p:spPr>
          <a:xfrm>
            <a:off x="14815291" y="4642218"/>
            <a:ext cx="4203673" cy="18084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7B5922DC-E2C4-63C6-AA7B-C40EB0350E1B}"/>
              </a:ext>
            </a:extLst>
          </p:cNvPr>
          <p:cNvCxnSpPr>
            <a:cxnSpLocks/>
          </p:cNvCxnSpPr>
          <p:nvPr/>
        </p:nvCxnSpPr>
        <p:spPr>
          <a:xfrm>
            <a:off x="14842496" y="4911044"/>
            <a:ext cx="4285997" cy="32156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65BC8455-8DBC-E235-470A-D812EB55E5D6}"/>
              </a:ext>
            </a:extLst>
          </p:cNvPr>
          <p:cNvCxnSpPr>
            <a:cxnSpLocks/>
            <a:endCxn id="21" idx="1"/>
          </p:cNvCxnSpPr>
          <p:nvPr/>
        </p:nvCxnSpPr>
        <p:spPr>
          <a:xfrm>
            <a:off x="14679696" y="5181534"/>
            <a:ext cx="4670446" cy="51153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9" name="Straight Arrow Connector 68">
            <a:extLst>
              <a:ext uri="{FF2B5EF4-FFF2-40B4-BE49-F238E27FC236}">
                <a16:creationId xmlns:a16="http://schemas.microsoft.com/office/drawing/2014/main" id="{04941385-75ED-4B2A-D6DB-3E11B86EB08F}"/>
              </a:ext>
            </a:extLst>
          </p:cNvPr>
          <p:cNvCxnSpPr>
            <a:cxnSpLocks/>
          </p:cNvCxnSpPr>
          <p:nvPr/>
        </p:nvCxnSpPr>
        <p:spPr>
          <a:xfrm flipV="1">
            <a:off x="14541088" y="6706210"/>
            <a:ext cx="4493725" cy="4390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Straight Arrow Connector 72">
            <a:extLst>
              <a:ext uri="{FF2B5EF4-FFF2-40B4-BE49-F238E27FC236}">
                <a16:creationId xmlns:a16="http://schemas.microsoft.com/office/drawing/2014/main" id="{29AB55AC-CE38-28F5-1FD2-547C85FB5516}"/>
              </a:ext>
            </a:extLst>
          </p:cNvPr>
          <p:cNvCxnSpPr>
            <a:cxnSpLocks/>
          </p:cNvCxnSpPr>
          <p:nvPr/>
        </p:nvCxnSpPr>
        <p:spPr>
          <a:xfrm flipV="1">
            <a:off x="14437403" y="6959390"/>
            <a:ext cx="4597410" cy="20611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6" name="Straight Arrow Connector 85">
            <a:extLst>
              <a:ext uri="{FF2B5EF4-FFF2-40B4-BE49-F238E27FC236}">
                <a16:creationId xmlns:a16="http://schemas.microsoft.com/office/drawing/2014/main" id="{358689A9-16E4-FF99-4F98-D1DBD2E3AA90}"/>
              </a:ext>
            </a:extLst>
          </p:cNvPr>
          <p:cNvCxnSpPr>
            <a:cxnSpLocks/>
          </p:cNvCxnSpPr>
          <p:nvPr/>
        </p:nvCxnSpPr>
        <p:spPr>
          <a:xfrm flipV="1">
            <a:off x="14525648" y="8813560"/>
            <a:ext cx="4271357" cy="5740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8" name="Straight Arrow Connector 87">
            <a:extLst>
              <a:ext uri="{FF2B5EF4-FFF2-40B4-BE49-F238E27FC236}">
                <a16:creationId xmlns:a16="http://schemas.microsoft.com/office/drawing/2014/main" id="{4D9B0B36-1020-7E5F-87AD-1CC104EEA67F}"/>
              </a:ext>
            </a:extLst>
          </p:cNvPr>
          <p:cNvCxnSpPr>
            <a:cxnSpLocks/>
          </p:cNvCxnSpPr>
          <p:nvPr/>
        </p:nvCxnSpPr>
        <p:spPr>
          <a:xfrm>
            <a:off x="14642470" y="7487804"/>
            <a:ext cx="4283014" cy="8944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 name="Straight Arrow Connector 92">
            <a:extLst>
              <a:ext uri="{FF2B5EF4-FFF2-40B4-BE49-F238E27FC236}">
                <a16:creationId xmlns:a16="http://schemas.microsoft.com/office/drawing/2014/main" id="{C3753121-08E5-746E-0ECB-F6027FE4DFFC}"/>
              </a:ext>
            </a:extLst>
          </p:cNvPr>
          <p:cNvCxnSpPr>
            <a:cxnSpLocks/>
          </p:cNvCxnSpPr>
          <p:nvPr/>
        </p:nvCxnSpPr>
        <p:spPr>
          <a:xfrm>
            <a:off x="14377835" y="7652652"/>
            <a:ext cx="4839703" cy="27870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 name="Straight Arrow Connector 99">
            <a:extLst>
              <a:ext uri="{FF2B5EF4-FFF2-40B4-BE49-F238E27FC236}">
                <a16:creationId xmlns:a16="http://schemas.microsoft.com/office/drawing/2014/main" id="{3ADFE28F-3FC1-CD3A-39D3-B7A5F8CC2402}"/>
              </a:ext>
            </a:extLst>
          </p:cNvPr>
          <p:cNvCxnSpPr>
            <a:cxnSpLocks/>
          </p:cNvCxnSpPr>
          <p:nvPr/>
        </p:nvCxnSpPr>
        <p:spPr>
          <a:xfrm>
            <a:off x="14506865" y="9688804"/>
            <a:ext cx="4632941" cy="9275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6" name="Straight Arrow Connector 105">
            <a:extLst>
              <a:ext uri="{FF2B5EF4-FFF2-40B4-BE49-F238E27FC236}">
                <a16:creationId xmlns:a16="http://schemas.microsoft.com/office/drawing/2014/main" id="{A0D69F38-BB52-A458-FE38-5EBB38D7AB19}"/>
              </a:ext>
            </a:extLst>
          </p:cNvPr>
          <p:cNvCxnSpPr>
            <a:cxnSpLocks/>
          </p:cNvCxnSpPr>
          <p:nvPr/>
        </p:nvCxnSpPr>
        <p:spPr>
          <a:xfrm flipV="1">
            <a:off x="14538628" y="7313961"/>
            <a:ext cx="4563952" cy="42792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0" name="Straight Arrow Connector 109">
            <a:extLst>
              <a:ext uri="{FF2B5EF4-FFF2-40B4-BE49-F238E27FC236}">
                <a16:creationId xmlns:a16="http://schemas.microsoft.com/office/drawing/2014/main" id="{A0331F43-0709-98CC-9EB2-2AED21DEAD46}"/>
              </a:ext>
            </a:extLst>
          </p:cNvPr>
          <p:cNvCxnSpPr>
            <a:cxnSpLocks/>
          </p:cNvCxnSpPr>
          <p:nvPr/>
        </p:nvCxnSpPr>
        <p:spPr>
          <a:xfrm flipV="1">
            <a:off x="14606769" y="9138258"/>
            <a:ext cx="4351698" cy="26356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2" name="Straight Arrow Connector 111">
            <a:extLst>
              <a:ext uri="{FF2B5EF4-FFF2-40B4-BE49-F238E27FC236}">
                <a16:creationId xmlns:a16="http://schemas.microsoft.com/office/drawing/2014/main" id="{8A673B20-4FA0-24BA-75F2-6E5B8EB5AAA3}"/>
              </a:ext>
            </a:extLst>
          </p:cNvPr>
          <p:cNvCxnSpPr>
            <a:cxnSpLocks/>
            <a:endCxn id="21" idx="2"/>
          </p:cNvCxnSpPr>
          <p:nvPr/>
        </p:nvCxnSpPr>
        <p:spPr>
          <a:xfrm flipV="1">
            <a:off x="14740485" y="10936671"/>
            <a:ext cx="4335607" cy="11575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3" name="Straight Arrow Connector 132">
            <a:extLst>
              <a:ext uri="{FF2B5EF4-FFF2-40B4-BE49-F238E27FC236}">
                <a16:creationId xmlns:a16="http://schemas.microsoft.com/office/drawing/2014/main" id="{083D957E-D1FD-6702-6F9C-70437DBEC260}"/>
              </a:ext>
            </a:extLst>
          </p:cNvPr>
          <p:cNvCxnSpPr>
            <a:cxnSpLocks/>
          </p:cNvCxnSpPr>
          <p:nvPr/>
        </p:nvCxnSpPr>
        <p:spPr>
          <a:xfrm>
            <a:off x="20901326" y="4693921"/>
            <a:ext cx="14721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5" name="Straight Arrow Connector 134">
            <a:extLst>
              <a:ext uri="{FF2B5EF4-FFF2-40B4-BE49-F238E27FC236}">
                <a16:creationId xmlns:a16="http://schemas.microsoft.com/office/drawing/2014/main" id="{A555C3BE-1177-8654-89FA-67070C60366D}"/>
              </a:ext>
            </a:extLst>
          </p:cNvPr>
          <p:cNvCxnSpPr>
            <a:cxnSpLocks/>
          </p:cNvCxnSpPr>
          <p:nvPr/>
        </p:nvCxnSpPr>
        <p:spPr>
          <a:xfrm>
            <a:off x="20909119" y="6737427"/>
            <a:ext cx="14721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6" name="Straight Arrow Connector 135">
            <a:extLst>
              <a:ext uri="{FF2B5EF4-FFF2-40B4-BE49-F238E27FC236}">
                <a16:creationId xmlns:a16="http://schemas.microsoft.com/office/drawing/2014/main" id="{8F16C443-5394-E579-FE53-B577527C270E}"/>
              </a:ext>
            </a:extLst>
          </p:cNvPr>
          <p:cNvCxnSpPr>
            <a:cxnSpLocks/>
          </p:cNvCxnSpPr>
          <p:nvPr/>
        </p:nvCxnSpPr>
        <p:spPr>
          <a:xfrm>
            <a:off x="20981907" y="8732281"/>
            <a:ext cx="14721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7" name="Straight Arrow Connector 136">
            <a:extLst>
              <a:ext uri="{FF2B5EF4-FFF2-40B4-BE49-F238E27FC236}">
                <a16:creationId xmlns:a16="http://schemas.microsoft.com/office/drawing/2014/main" id="{55E2FBCA-EE77-C8E5-4BFD-33DF3DAF1BC5}"/>
              </a:ext>
            </a:extLst>
          </p:cNvPr>
          <p:cNvCxnSpPr>
            <a:cxnSpLocks/>
          </p:cNvCxnSpPr>
          <p:nvPr/>
        </p:nvCxnSpPr>
        <p:spPr>
          <a:xfrm>
            <a:off x="20948714" y="10629686"/>
            <a:ext cx="14721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4513360F-325A-6176-B065-85E611B7378B}"/>
              </a:ext>
            </a:extLst>
          </p:cNvPr>
          <p:cNvSpPr txBox="1"/>
          <p:nvPr/>
        </p:nvSpPr>
        <p:spPr>
          <a:xfrm>
            <a:off x="20981907" y="141252"/>
            <a:ext cx="3464825"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Architecture</a:t>
            </a:r>
          </a:p>
        </p:txBody>
      </p:sp>
      <p:sp>
        <p:nvSpPr>
          <p:cNvPr id="24" name="TextBox 23">
            <a:extLst>
              <a:ext uri="{FF2B5EF4-FFF2-40B4-BE49-F238E27FC236}">
                <a16:creationId xmlns:a16="http://schemas.microsoft.com/office/drawing/2014/main" id="{8181B612-FD60-2DAB-5CAD-69C6C714F491}"/>
              </a:ext>
            </a:extLst>
          </p:cNvPr>
          <p:cNvSpPr txBox="1"/>
          <p:nvPr/>
        </p:nvSpPr>
        <p:spPr>
          <a:xfrm>
            <a:off x="16097612" y="12118856"/>
            <a:ext cx="7984733" cy="1323439"/>
          </a:xfrm>
          <a:prstGeom prst="rect">
            <a:avLst/>
          </a:prstGeom>
          <a:noFill/>
        </p:spPr>
        <p:txBody>
          <a:bodyPr wrap="square" rtlCol="0">
            <a:spAutoFit/>
          </a:bodyPr>
          <a:lstStyle/>
          <a:p>
            <a:r>
              <a:rPr lang="en-GB" sz="4000" dirty="0">
                <a:solidFill>
                  <a:schemeClr val="bg1"/>
                </a:solidFill>
                <a:latin typeface="+mn-lt"/>
                <a:ea typeface="Source Serif Pro" panose="02040603050405020204" pitchFamily="18" charset="0"/>
              </a:rPr>
              <a:t>There can be more than one perceptron in </a:t>
            </a:r>
            <a:r>
              <a:rPr lang="en-GB" sz="4000" b="1" dirty="0">
                <a:solidFill>
                  <a:schemeClr val="bg1"/>
                </a:solidFill>
                <a:latin typeface="+mn-lt"/>
                <a:ea typeface="Source Serif Pro" panose="02040603050405020204" pitchFamily="18" charset="0"/>
              </a:rPr>
              <a:t>output layer</a:t>
            </a:r>
            <a:r>
              <a:rPr lang="en-GB" sz="4000" dirty="0">
                <a:solidFill>
                  <a:schemeClr val="bg1"/>
                </a:solidFill>
                <a:latin typeface="+mn-lt"/>
                <a:ea typeface="Source Serif Pro" panose="02040603050405020204" pitchFamily="18" charset="0"/>
              </a:rPr>
              <a:t>.</a:t>
            </a:r>
            <a:endParaRPr lang="en-GB" dirty="0">
              <a:solidFill>
                <a:schemeClr val="bg1"/>
              </a:solidFill>
              <a:latin typeface="+mn-lt"/>
            </a:endParaRPr>
          </a:p>
        </p:txBody>
      </p:sp>
      <p:sp>
        <p:nvSpPr>
          <p:cNvPr id="27" name="TextBox 26">
            <a:extLst>
              <a:ext uri="{FF2B5EF4-FFF2-40B4-BE49-F238E27FC236}">
                <a16:creationId xmlns:a16="http://schemas.microsoft.com/office/drawing/2014/main" id="{6858F6A4-BA20-1B4D-1036-27496B8974F1}"/>
              </a:ext>
            </a:extLst>
          </p:cNvPr>
          <p:cNvSpPr txBox="1"/>
          <p:nvPr/>
        </p:nvSpPr>
        <p:spPr>
          <a:xfrm>
            <a:off x="805693" y="3103617"/>
            <a:ext cx="4025034" cy="707886"/>
          </a:xfrm>
          <a:prstGeom prst="rect">
            <a:avLst/>
          </a:prstGeom>
          <a:noFill/>
        </p:spPr>
        <p:txBody>
          <a:bodyPr wrap="square" rtlCol="0">
            <a:spAutoFit/>
          </a:bodyPr>
          <a:lstStyle/>
          <a:p>
            <a:r>
              <a:rPr lang="en-US" sz="4000" b="1" dirty="0">
                <a:solidFill>
                  <a:schemeClr val="bg1"/>
                </a:solidFill>
                <a:latin typeface="+mn-lt"/>
              </a:rPr>
              <a:t>Input layer</a:t>
            </a:r>
          </a:p>
        </p:txBody>
      </p:sp>
      <p:sp>
        <p:nvSpPr>
          <p:cNvPr id="29" name="TextBox 28">
            <a:extLst>
              <a:ext uri="{FF2B5EF4-FFF2-40B4-BE49-F238E27FC236}">
                <a16:creationId xmlns:a16="http://schemas.microsoft.com/office/drawing/2014/main" id="{8AD37B3A-460F-FC03-A052-4FDA69557269}"/>
              </a:ext>
            </a:extLst>
          </p:cNvPr>
          <p:cNvSpPr txBox="1"/>
          <p:nvPr/>
        </p:nvSpPr>
        <p:spPr>
          <a:xfrm>
            <a:off x="17743394" y="3045208"/>
            <a:ext cx="4025034" cy="707886"/>
          </a:xfrm>
          <a:prstGeom prst="rect">
            <a:avLst/>
          </a:prstGeom>
          <a:noFill/>
        </p:spPr>
        <p:txBody>
          <a:bodyPr wrap="square" rtlCol="0">
            <a:spAutoFit/>
          </a:bodyPr>
          <a:lstStyle/>
          <a:p>
            <a:r>
              <a:rPr lang="en-US" sz="4000" b="1" dirty="0">
                <a:solidFill>
                  <a:schemeClr val="bg1"/>
                </a:solidFill>
                <a:latin typeface="+mn-lt"/>
              </a:rPr>
              <a:t>Output Layer</a:t>
            </a:r>
          </a:p>
        </p:txBody>
      </p:sp>
      <p:sp>
        <p:nvSpPr>
          <p:cNvPr id="31" name="TextBox 30">
            <a:extLst>
              <a:ext uri="{FF2B5EF4-FFF2-40B4-BE49-F238E27FC236}">
                <a16:creationId xmlns:a16="http://schemas.microsoft.com/office/drawing/2014/main" id="{53A1B254-9F84-116C-C7A7-53F80B424143}"/>
              </a:ext>
            </a:extLst>
          </p:cNvPr>
          <p:cNvSpPr txBox="1"/>
          <p:nvPr/>
        </p:nvSpPr>
        <p:spPr>
          <a:xfrm>
            <a:off x="6263158" y="2995853"/>
            <a:ext cx="4025034" cy="707886"/>
          </a:xfrm>
          <a:prstGeom prst="rect">
            <a:avLst/>
          </a:prstGeom>
          <a:noFill/>
        </p:spPr>
        <p:txBody>
          <a:bodyPr wrap="square" rtlCol="0">
            <a:spAutoFit/>
          </a:bodyPr>
          <a:lstStyle/>
          <a:p>
            <a:r>
              <a:rPr lang="en-US" sz="4000" b="1" dirty="0">
                <a:solidFill>
                  <a:schemeClr val="bg1"/>
                </a:solidFill>
                <a:latin typeface="+mn-lt"/>
              </a:rPr>
              <a:t>Layer 1</a:t>
            </a:r>
          </a:p>
        </p:txBody>
      </p:sp>
      <p:sp>
        <p:nvSpPr>
          <p:cNvPr id="32" name="TextBox 31">
            <a:extLst>
              <a:ext uri="{FF2B5EF4-FFF2-40B4-BE49-F238E27FC236}">
                <a16:creationId xmlns:a16="http://schemas.microsoft.com/office/drawing/2014/main" id="{B963E6DB-9F8D-D845-9F8E-4D4B592B07F6}"/>
              </a:ext>
            </a:extLst>
          </p:cNvPr>
          <p:cNvSpPr txBox="1"/>
          <p:nvPr/>
        </p:nvSpPr>
        <p:spPr>
          <a:xfrm>
            <a:off x="12699690" y="2995853"/>
            <a:ext cx="4025034" cy="707886"/>
          </a:xfrm>
          <a:prstGeom prst="rect">
            <a:avLst/>
          </a:prstGeom>
          <a:noFill/>
        </p:spPr>
        <p:txBody>
          <a:bodyPr wrap="square" rtlCol="0">
            <a:spAutoFit/>
          </a:bodyPr>
          <a:lstStyle/>
          <a:p>
            <a:r>
              <a:rPr lang="en-US" sz="4000" b="1" dirty="0">
                <a:solidFill>
                  <a:schemeClr val="bg1"/>
                </a:solidFill>
                <a:latin typeface="+mn-lt"/>
              </a:rPr>
              <a:t>Layer 2</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8105F94-BD36-988B-7DB2-AE5FC1650C30}"/>
                  </a:ext>
                </a:extLst>
              </p:cNvPr>
              <p:cNvSpPr txBox="1"/>
              <p:nvPr/>
            </p:nvSpPr>
            <p:spPr>
              <a:xfrm>
                <a:off x="21637386" y="7675151"/>
                <a:ext cx="3094075" cy="6595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GB" sz="3600" b="0" i="1" smtClean="0">
                              <a:solidFill>
                                <a:schemeClr val="bg1"/>
                              </a:solidFill>
                              <a:latin typeface="Cambria Math" panose="02040503050406030204" pitchFamily="18" charset="0"/>
                            </a:rPr>
                            <m:t>𝑦</m:t>
                          </m:r>
                        </m:e>
                        <m:sub/>
                        <m:sup/>
                      </m:sSubSup>
                    </m:oMath>
                  </m:oMathPara>
                </a14:m>
                <a:endParaRPr lang="en-US" sz="3600" dirty="0">
                  <a:solidFill>
                    <a:schemeClr val="bg1"/>
                  </a:solidFill>
                  <a:latin typeface="+mn-lt"/>
                </a:endParaRPr>
              </a:p>
            </p:txBody>
          </p:sp>
        </mc:Choice>
        <mc:Fallback xmlns="">
          <p:sp>
            <p:nvSpPr>
              <p:cNvPr id="36" name="TextBox 35">
                <a:extLst>
                  <a:ext uri="{FF2B5EF4-FFF2-40B4-BE49-F238E27FC236}">
                    <a16:creationId xmlns:a16="http://schemas.microsoft.com/office/drawing/2014/main" id="{88105F94-BD36-988B-7DB2-AE5FC1650C30}"/>
                  </a:ext>
                </a:extLst>
              </p:cNvPr>
              <p:cNvSpPr txBox="1">
                <a:spLocks noRot="1" noChangeAspect="1" noMove="1" noResize="1" noEditPoints="1" noAdjustHandles="1" noChangeArrowheads="1" noChangeShapeType="1" noTextEdit="1"/>
              </p:cNvSpPr>
              <p:nvPr/>
            </p:nvSpPr>
            <p:spPr>
              <a:xfrm>
                <a:off x="21637386" y="7675151"/>
                <a:ext cx="3094075" cy="659540"/>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6090D8D-75EE-A452-5EA1-A6CE50DE45B8}"/>
                  </a:ext>
                </a:extLst>
              </p:cNvPr>
              <p:cNvSpPr txBox="1"/>
              <p:nvPr/>
            </p:nvSpPr>
            <p:spPr>
              <a:xfrm>
                <a:off x="18366760" y="4474424"/>
                <a:ext cx="3094075" cy="5631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𝑎</m:t>
                          </m:r>
                        </m:e>
                        <m:sub>
                          <m:r>
                            <a:rPr lang="en-GB" sz="3600" b="0" i="1" smtClean="0">
                              <a:latin typeface="Cambria Math" panose="02040503050406030204" pitchFamily="18" charset="0"/>
                            </a:rPr>
                            <m:t>1</m:t>
                          </m:r>
                        </m:sub>
                        <m:sup>
                          <m:r>
                            <a:rPr lang="en-GB" sz="3600" b="0" i="1" smtClean="0">
                              <a:latin typeface="Cambria Math" panose="02040503050406030204" pitchFamily="18" charset="0"/>
                            </a:rPr>
                            <m:t>3</m:t>
                          </m:r>
                        </m:sup>
                      </m:sSubSup>
                    </m:oMath>
                  </m:oMathPara>
                </a14:m>
                <a:endParaRPr lang="en-US" sz="3600" dirty="0">
                  <a:latin typeface="+mn-lt"/>
                </a:endParaRPr>
              </a:p>
            </p:txBody>
          </p:sp>
        </mc:Choice>
        <mc:Fallback xmlns="">
          <p:sp>
            <p:nvSpPr>
              <p:cNvPr id="37" name="TextBox 36">
                <a:extLst>
                  <a:ext uri="{FF2B5EF4-FFF2-40B4-BE49-F238E27FC236}">
                    <a16:creationId xmlns:a16="http://schemas.microsoft.com/office/drawing/2014/main" id="{76090D8D-75EE-A452-5EA1-A6CE50DE45B8}"/>
                  </a:ext>
                </a:extLst>
              </p:cNvPr>
              <p:cNvSpPr txBox="1">
                <a:spLocks noRot="1" noChangeAspect="1" noMove="1" noResize="1" noEditPoints="1" noAdjustHandles="1" noChangeArrowheads="1" noChangeShapeType="1" noTextEdit="1"/>
              </p:cNvSpPr>
              <p:nvPr/>
            </p:nvSpPr>
            <p:spPr>
              <a:xfrm>
                <a:off x="18366760" y="4474424"/>
                <a:ext cx="3094075" cy="563167"/>
              </a:xfrm>
              <a:prstGeom prst="rect">
                <a:avLst/>
              </a:prstGeom>
              <a:blipFill>
                <a:blip r:embed="rId2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0EDA953-EEC9-EA2B-0CF2-D91FCCF9FBB6}"/>
                  </a:ext>
                </a:extLst>
              </p:cNvPr>
              <p:cNvSpPr txBox="1"/>
              <p:nvPr/>
            </p:nvSpPr>
            <p:spPr>
              <a:xfrm>
                <a:off x="18366759" y="6505414"/>
                <a:ext cx="3094075" cy="5642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𝑎</m:t>
                          </m:r>
                        </m:e>
                        <m:sub>
                          <m:r>
                            <a:rPr lang="en-GB" sz="3600" b="0" i="1" smtClean="0">
                              <a:latin typeface="Cambria Math" panose="02040503050406030204" pitchFamily="18" charset="0"/>
                            </a:rPr>
                            <m:t>2</m:t>
                          </m:r>
                        </m:sub>
                        <m:sup>
                          <m:r>
                            <a:rPr lang="en-GB" sz="3600" b="0" i="1" smtClean="0">
                              <a:latin typeface="Cambria Math" panose="02040503050406030204" pitchFamily="18" charset="0"/>
                            </a:rPr>
                            <m:t>3</m:t>
                          </m:r>
                        </m:sup>
                      </m:sSubSup>
                    </m:oMath>
                  </m:oMathPara>
                </a14:m>
                <a:endParaRPr lang="en-US" sz="3600" dirty="0">
                  <a:latin typeface="+mn-lt"/>
                </a:endParaRPr>
              </a:p>
            </p:txBody>
          </p:sp>
        </mc:Choice>
        <mc:Fallback xmlns="">
          <p:sp>
            <p:nvSpPr>
              <p:cNvPr id="38" name="TextBox 37">
                <a:extLst>
                  <a:ext uri="{FF2B5EF4-FFF2-40B4-BE49-F238E27FC236}">
                    <a16:creationId xmlns:a16="http://schemas.microsoft.com/office/drawing/2014/main" id="{40EDA953-EEC9-EA2B-0CF2-D91FCCF9FBB6}"/>
                  </a:ext>
                </a:extLst>
              </p:cNvPr>
              <p:cNvSpPr txBox="1">
                <a:spLocks noRot="1" noChangeAspect="1" noMove="1" noResize="1" noEditPoints="1" noAdjustHandles="1" noChangeArrowheads="1" noChangeShapeType="1" noTextEdit="1"/>
              </p:cNvSpPr>
              <p:nvPr/>
            </p:nvSpPr>
            <p:spPr>
              <a:xfrm>
                <a:off x="18366759" y="6505414"/>
                <a:ext cx="3094075" cy="564257"/>
              </a:xfrm>
              <a:prstGeom prst="rect">
                <a:avLst/>
              </a:prstGeom>
              <a:blipFill>
                <a:blip r:embed="rId2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6B32E9B-B847-251D-DE83-A117F4DC9CFD}"/>
                  </a:ext>
                </a:extLst>
              </p:cNvPr>
              <p:cNvSpPr txBox="1"/>
              <p:nvPr/>
            </p:nvSpPr>
            <p:spPr>
              <a:xfrm>
                <a:off x="18515042" y="8487322"/>
                <a:ext cx="3094075" cy="5670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𝑎</m:t>
                          </m:r>
                        </m:e>
                        <m:sub>
                          <m:r>
                            <a:rPr lang="en-GB" sz="3600" b="0" i="1" smtClean="0">
                              <a:latin typeface="Cambria Math" panose="02040503050406030204" pitchFamily="18" charset="0"/>
                            </a:rPr>
                            <m:t>3</m:t>
                          </m:r>
                        </m:sub>
                        <m:sup>
                          <m:r>
                            <a:rPr lang="en-GB" sz="3600" b="0" i="1" smtClean="0">
                              <a:latin typeface="Cambria Math" panose="02040503050406030204" pitchFamily="18" charset="0"/>
                            </a:rPr>
                            <m:t>3</m:t>
                          </m:r>
                        </m:sup>
                      </m:sSubSup>
                    </m:oMath>
                  </m:oMathPara>
                </a14:m>
                <a:endParaRPr lang="en-US" sz="3600" dirty="0">
                  <a:latin typeface="+mn-lt"/>
                </a:endParaRPr>
              </a:p>
            </p:txBody>
          </p:sp>
        </mc:Choice>
        <mc:Fallback xmlns="">
          <p:sp>
            <p:nvSpPr>
              <p:cNvPr id="39" name="TextBox 38">
                <a:extLst>
                  <a:ext uri="{FF2B5EF4-FFF2-40B4-BE49-F238E27FC236}">
                    <a16:creationId xmlns:a16="http://schemas.microsoft.com/office/drawing/2014/main" id="{B6B32E9B-B847-251D-DE83-A117F4DC9CFD}"/>
                  </a:ext>
                </a:extLst>
              </p:cNvPr>
              <p:cNvSpPr txBox="1">
                <a:spLocks noRot="1" noChangeAspect="1" noMove="1" noResize="1" noEditPoints="1" noAdjustHandles="1" noChangeArrowheads="1" noChangeShapeType="1" noTextEdit="1"/>
              </p:cNvSpPr>
              <p:nvPr/>
            </p:nvSpPr>
            <p:spPr>
              <a:xfrm>
                <a:off x="18515042" y="8487322"/>
                <a:ext cx="3094075" cy="567078"/>
              </a:xfrm>
              <a:prstGeom prst="rect">
                <a:avLst/>
              </a:prstGeom>
              <a:blipFill>
                <a:blip r:embed="rId2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E8D1BE3-B2EB-0DDC-5048-F614EE8D254F}"/>
                  </a:ext>
                </a:extLst>
              </p:cNvPr>
              <p:cNvSpPr txBox="1"/>
              <p:nvPr/>
            </p:nvSpPr>
            <p:spPr>
              <a:xfrm>
                <a:off x="18542942" y="10592770"/>
                <a:ext cx="3094075" cy="5620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𝑎</m:t>
                          </m:r>
                        </m:e>
                        <m:sub>
                          <m:r>
                            <a:rPr lang="en-GB" sz="3600" b="0" i="1" smtClean="0">
                              <a:latin typeface="Cambria Math" panose="02040503050406030204" pitchFamily="18" charset="0"/>
                            </a:rPr>
                            <m:t>4</m:t>
                          </m:r>
                        </m:sub>
                        <m:sup>
                          <m:r>
                            <a:rPr lang="en-GB" sz="3600" b="0" i="1" smtClean="0">
                              <a:latin typeface="Cambria Math" panose="02040503050406030204" pitchFamily="18" charset="0"/>
                            </a:rPr>
                            <m:t>3</m:t>
                          </m:r>
                        </m:sup>
                      </m:sSubSup>
                    </m:oMath>
                  </m:oMathPara>
                </a14:m>
                <a:endParaRPr lang="en-US" sz="3600" dirty="0">
                  <a:latin typeface="+mn-lt"/>
                </a:endParaRPr>
              </a:p>
            </p:txBody>
          </p:sp>
        </mc:Choice>
        <mc:Fallback xmlns="">
          <p:sp>
            <p:nvSpPr>
              <p:cNvPr id="51" name="TextBox 50">
                <a:extLst>
                  <a:ext uri="{FF2B5EF4-FFF2-40B4-BE49-F238E27FC236}">
                    <a16:creationId xmlns:a16="http://schemas.microsoft.com/office/drawing/2014/main" id="{8E8D1BE3-B2EB-0DDC-5048-F614EE8D254F}"/>
                  </a:ext>
                </a:extLst>
              </p:cNvPr>
              <p:cNvSpPr txBox="1">
                <a:spLocks noRot="1" noChangeAspect="1" noMove="1" noResize="1" noEditPoints="1" noAdjustHandles="1" noChangeArrowheads="1" noChangeShapeType="1" noTextEdit="1"/>
              </p:cNvSpPr>
              <p:nvPr/>
            </p:nvSpPr>
            <p:spPr>
              <a:xfrm>
                <a:off x="18542942" y="10592770"/>
                <a:ext cx="3094075" cy="562013"/>
              </a:xfrm>
              <a:prstGeom prst="rect">
                <a:avLst/>
              </a:prstGeom>
              <a:blipFill>
                <a:blip r:embed="rId2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39134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A7133E9-E02F-2994-67D4-DFF4131C7B8A}"/>
              </a:ext>
            </a:extLst>
          </p:cNvPr>
          <p:cNvSpPr/>
          <p:nvPr/>
        </p:nvSpPr>
        <p:spPr>
          <a:xfrm>
            <a:off x="10340996" y="3186338"/>
            <a:ext cx="1601660" cy="81020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F5B8F6-8EB2-E2BC-392E-02D0BF13B658}"/>
              </a:ext>
            </a:extLst>
          </p:cNvPr>
          <p:cNvSpPr>
            <a:spLocks noGrp="1"/>
          </p:cNvSpPr>
          <p:nvPr>
            <p:ph type="title"/>
          </p:nvPr>
        </p:nvSpPr>
        <p:spPr/>
        <p:txBody>
          <a:bodyPr/>
          <a:lstStyle/>
          <a:p>
            <a:r>
              <a:rPr lang="en-GB" dirty="0">
                <a:latin typeface="+mn-lt"/>
              </a:rPr>
              <a:t>Forward propagation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2CEC92C-2E58-EDC9-CC15-E32431528798}"/>
                  </a:ext>
                </a:extLst>
              </p:cNvPr>
              <p:cNvSpPr txBox="1"/>
              <p:nvPr/>
            </p:nvSpPr>
            <p:spPr>
              <a:xfrm>
                <a:off x="1325213" y="4580895"/>
                <a:ext cx="3094075" cy="62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US" sz="3600" b="0" i="1" smtClean="0">
                              <a:solidFill>
                                <a:schemeClr val="bg1"/>
                              </a:solidFill>
                              <a:latin typeface="Cambria Math" panose="02040503050406030204" pitchFamily="18" charset="0"/>
                            </a:rPr>
                            <m:t>1</m:t>
                          </m:r>
                        </m:sub>
                        <m:sup/>
                      </m:sSubSup>
                    </m:oMath>
                  </m:oMathPara>
                </a14:m>
                <a:endParaRPr lang="en-US" sz="3600" dirty="0">
                  <a:solidFill>
                    <a:schemeClr val="bg1"/>
                  </a:solidFill>
                  <a:latin typeface="+mn-lt"/>
                </a:endParaRPr>
              </a:p>
            </p:txBody>
          </p:sp>
        </mc:Choice>
        <mc:Fallback xmlns="">
          <p:sp>
            <p:nvSpPr>
              <p:cNvPr id="3" name="TextBox 2">
                <a:extLst>
                  <a:ext uri="{FF2B5EF4-FFF2-40B4-BE49-F238E27FC236}">
                    <a16:creationId xmlns:a16="http://schemas.microsoft.com/office/drawing/2014/main" id="{22CEC92C-2E58-EDC9-CC15-E32431528798}"/>
                  </a:ext>
                </a:extLst>
              </p:cNvPr>
              <p:cNvSpPr txBox="1">
                <a:spLocks noRot="1" noChangeAspect="1" noMove="1" noResize="1" noEditPoints="1" noAdjustHandles="1" noChangeArrowheads="1" noChangeShapeType="1" noTextEdit="1"/>
              </p:cNvSpPr>
              <p:nvPr/>
            </p:nvSpPr>
            <p:spPr>
              <a:xfrm>
                <a:off x="1325213" y="4580895"/>
                <a:ext cx="3094075" cy="624658"/>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45BED4-B6E2-E15C-7242-93170CFF0C8C}"/>
                  </a:ext>
                </a:extLst>
              </p:cNvPr>
              <p:cNvSpPr txBox="1"/>
              <p:nvPr/>
            </p:nvSpPr>
            <p:spPr>
              <a:xfrm>
                <a:off x="1418584" y="6433298"/>
                <a:ext cx="3094075" cy="62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US" sz="3600" b="0" i="1" smtClean="0">
                              <a:solidFill>
                                <a:schemeClr val="bg1"/>
                              </a:solidFill>
                              <a:latin typeface="Cambria Math" panose="02040503050406030204" pitchFamily="18" charset="0"/>
                            </a:rPr>
                            <m:t>2</m:t>
                          </m:r>
                        </m:sub>
                        <m:sup/>
                      </m:sSubSup>
                    </m:oMath>
                  </m:oMathPara>
                </a14:m>
                <a:endParaRPr lang="en-US" sz="3600" dirty="0">
                  <a:solidFill>
                    <a:schemeClr val="bg1"/>
                  </a:solidFill>
                  <a:latin typeface="+mn-lt"/>
                </a:endParaRPr>
              </a:p>
            </p:txBody>
          </p:sp>
        </mc:Choice>
        <mc:Fallback xmlns="">
          <p:sp>
            <p:nvSpPr>
              <p:cNvPr id="4" name="TextBox 3">
                <a:extLst>
                  <a:ext uri="{FF2B5EF4-FFF2-40B4-BE49-F238E27FC236}">
                    <a16:creationId xmlns:a16="http://schemas.microsoft.com/office/drawing/2014/main" id="{0F45BED4-B6E2-E15C-7242-93170CFF0C8C}"/>
                  </a:ext>
                </a:extLst>
              </p:cNvPr>
              <p:cNvSpPr txBox="1">
                <a:spLocks noRot="1" noChangeAspect="1" noMove="1" noResize="1" noEditPoints="1" noAdjustHandles="1" noChangeArrowheads="1" noChangeShapeType="1" noTextEdit="1"/>
              </p:cNvSpPr>
              <p:nvPr/>
            </p:nvSpPr>
            <p:spPr>
              <a:xfrm>
                <a:off x="1418584" y="6433298"/>
                <a:ext cx="3094075" cy="624658"/>
              </a:xfrm>
              <a:prstGeom prst="rect">
                <a:avLst/>
              </a:prstGeom>
              <a:blipFill>
                <a:blip r:embed="rId4"/>
                <a:stretch>
                  <a:fillRect/>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53E8466B-9EBE-A420-7592-D67B39C216CC}"/>
              </a:ext>
            </a:extLst>
          </p:cNvPr>
          <p:cNvSpPr txBox="1"/>
          <p:nvPr/>
        </p:nvSpPr>
        <p:spPr>
          <a:xfrm>
            <a:off x="2191401" y="8258070"/>
            <a:ext cx="3094075" cy="553998"/>
          </a:xfrm>
          <a:prstGeom prst="rect">
            <a:avLst/>
          </a:prstGeom>
          <a:noFill/>
        </p:spPr>
        <p:txBody>
          <a:bodyPr wrap="square" lIns="0" tIns="0" rIns="0" bIns="0" rtlCol="0">
            <a:spAutoFit/>
          </a:bodyPr>
          <a:lstStyle/>
          <a:p>
            <a:r>
              <a:rPr lang="en-US" sz="3600" dirty="0">
                <a:solidFill>
                  <a:schemeClr val="bg1"/>
                </a:solidFill>
                <a:latin typeface="+mn-lt"/>
              </a:rPr>
              <a: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2F4F076-ED45-A748-82C2-D2778EB30D25}"/>
                  </a:ext>
                </a:extLst>
              </p:cNvPr>
              <p:cNvSpPr txBox="1"/>
              <p:nvPr/>
            </p:nvSpPr>
            <p:spPr>
              <a:xfrm>
                <a:off x="1418583" y="9849181"/>
                <a:ext cx="3094075" cy="6014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GB" sz="3600" b="0" i="1" smtClean="0">
                              <a:solidFill>
                                <a:schemeClr val="bg1"/>
                              </a:solidFill>
                              <a:latin typeface="Cambria Math" panose="02040503050406030204" pitchFamily="18" charset="0"/>
                            </a:rPr>
                            <m:t>𝑚</m:t>
                          </m:r>
                        </m:sub>
                        <m:sup/>
                      </m:sSubSup>
                    </m:oMath>
                  </m:oMathPara>
                </a14:m>
                <a:endParaRPr lang="en-US" sz="3600" dirty="0">
                  <a:solidFill>
                    <a:schemeClr val="bg1"/>
                  </a:solidFill>
                  <a:latin typeface="+mn-lt"/>
                </a:endParaRPr>
              </a:p>
            </p:txBody>
          </p:sp>
        </mc:Choice>
        <mc:Fallback xmlns="">
          <p:sp>
            <p:nvSpPr>
              <p:cNvPr id="6" name="TextBox 5">
                <a:extLst>
                  <a:ext uri="{FF2B5EF4-FFF2-40B4-BE49-F238E27FC236}">
                    <a16:creationId xmlns:a16="http://schemas.microsoft.com/office/drawing/2014/main" id="{92F4F076-ED45-A748-82C2-D2778EB30D25}"/>
                  </a:ext>
                </a:extLst>
              </p:cNvPr>
              <p:cNvSpPr txBox="1">
                <a:spLocks noRot="1" noChangeAspect="1" noMove="1" noResize="1" noEditPoints="1" noAdjustHandles="1" noChangeArrowheads="1" noChangeShapeType="1" noTextEdit="1"/>
              </p:cNvSpPr>
              <p:nvPr/>
            </p:nvSpPr>
            <p:spPr>
              <a:xfrm>
                <a:off x="1418583" y="9849181"/>
                <a:ext cx="3094075" cy="601447"/>
              </a:xfrm>
              <a:prstGeom prst="rect">
                <a:avLst/>
              </a:prstGeom>
              <a:blipFill>
                <a:blip r:embed="rId5"/>
                <a:stretch>
                  <a:fillRect/>
                </a:stretch>
              </a:blipFill>
            </p:spPr>
            <p:txBody>
              <a:bodyPr/>
              <a:lstStyle/>
              <a:p>
                <a:r>
                  <a:rPr lang="en-GB">
                    <a:noFill/>
                  </a:rPr>
                  <a:t> </a:t>
                </a:r>
              </a:p>
            </p:txBody>
          </p:sp>
        </mc:Fallback>
      </mc:AlternateContent>
      <p:sp>
        <p:nvSpPr>
          <p:cNvPr id="7" name="Arrow: Down 6">
            <a:extLst>
              <a:ext uri="{FF2B5EF4-FFF2-40B4-BE49-F238E27FC236}">
                <a16:creationId xmlns:a16="http://schemas.microsoft.com/office/drawing/2014/main" id="{6573720A-1232-F387-14E4-9AC8C78899BB}"/>
              </a:ext>
            </a:extLst>
          </p:cNvPr>
          <p:cNvSpPr/>
          <p:nvPr/>
        </p:nvSpPr>
        <p:spPr>
          <a:xfrm rot="16200000">
            <a:off x="4044632" y="6691596"/>
            <a:ext cx="1658679" cy="909367"/>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7422A9F-A045-AF40-8A1B-975735ED102C}"/>
              </a:ext>
            </a:extLst>
          </p:cNvPr>
          <p:cNvSpPr/>
          <p:nvPr/>
        </p:nvSpPr>
        <p:spPr>
          <a:xfrm>
            <a:off x="6058295" y="3244108"/>
            <a:ext cx="1601660" cy="81020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5C8B327D-343A-EBB5-667C-97D33C9E2184}"/>
              </a:ext>
            </a:extLst>
          </p:cNvPr>
          <p:cNvSpPr/>
          <p:nvPr/>
        </p:nvSpPr>
        <p:spPr>
          <a:xfrm>
            <a:off x="6374503" y="3471555"/>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9C739D79-8EF8-645B-74D5-E34711A50285}"/>
              </a:ext>
            </a:extLst>
          </p:cNvPr>
          <p:cNvSpPr/>
          <p:nvPr/>
        </p:nvSpPr>
        <p:spPr>
          <a:xfrm>
            <a:off x="6374503" y="4990811"/>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68C9DAF0-6269-F809-1BCA-D2E6D1C9B307}"/>
              </a:ext>
            </a:extLst>
          </p:cNvPr>
          <p:cNvSpPr/>
          <p:nvPr/>
        </p:nvSpPr>
        <p:spPr>
          <a:xfrm>
            <a:off x="6409789" y="6545563"/>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2F05330-76ED-47EA-7AC3-1D7943506B19}"/>
              </a:ext>
            </a:extLst>
          </p:cNvPr>
          <p:cNvSpPr txBox="1"/>
          <p:nvPr/>
        </p:nvSpPr>
        <p:spPr>
          <a:xfrm>
            <a:off x="10386201" y="8356187"/>
            <a:ext cx="3094075" cy="553998"/>
          </a:xfrm>
          <a:prstGeom prst="rect">
            <a:avLst/>
          </a:prstGeom>
          <a:noFill/>
        </p:spPr>
        <p:txBody>
          <a:bodyPr wrap="square" lIns="0" tIns="0" rIns="0" bIns="0" rtlCol="0">
            <a:spAutoFit/>
          </a:bodyPr>
          <a:lstStyle/>
          <a:p>
            <a:r>
              <a:rPr lang="en-US" sz="3600" dirty="0">
                <a:solidFill>
                  <a:schemeClr val="bg1"/>
                </a:solidFill>
                <a:latin typeface="+mn-lt"/>
              </a:rPr>
              <a:t>	….</a:t>
            </a:r>
          </a:p>
        </p:txBody>
      </p:sp>
      <p:sp>
        <p:nvSpPr>
          <p:cNvPr id="13" name="Oval 12">
            <a:extLst>
              <a:ext uri="{FF2B5EF4-FFF2-40B4-BE49-F238E27FC236}">
                <a16:creationId xmlns:a16="http://schemas.microsoft.com/office/drawing/2014/main" id="{BC3C429F-8554-5A9B-38D7-79D474CB61A2}"/>
              </a:ext>
            </a:extLst>
          </p:cNvPr>
          <p:cNvSpPr/>
          <p:nvPr/>
        </p:nvSpPr>
        <p:spPr>
          <a:xfrm>
            <a:off x="6409789" y="9464636"/>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Down 13">
            <a:extLst>
              <a:ext uri="{FF2B5EF4-FFF2-40B4-BE49-F238E27FC236}">
                <a16:creationId xmlns:a16="http://schemas.microsoft.com/office/drawing/2014/main" id="{E7AB3A49-C33B-BC20-7F06-B658F5770C63}"/>
              </a:ext>
            </a:extLst>
          </p:cNvPr>
          <p:cNvSpPr/>
          <p:nvPr/>
        </p:nvSpPr>
        <p:spPr>
          <a:xfrm rot="16200000">
            <a:off x="8295718" y="6731387"/>
            <a:ext cx="1658679" cy="909367"/>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F597A287-5954-CF50-CE00-3253A197D48B}"/>
              </a:ext>
            </a:extLst>
          </p:cNvPr>
          <p:cNvSpPr/>
          <p:nvPr/>
        </p:nvSpPr>
        <p:spPr>
          <a:xfrm>
            <a:off x="10695756" y="3727427"/>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FD914A7D-72C6-F8A8-62A0-3DDC371F8398}"/>
              </a:ext>
            </a:extLst>
          </p:cNvPr>
          <p:cNvSpPr/>
          <p:nvPr/>
        </p:nvSpPr>
        <p:spPr>
          <a:xfrm>
            <a:off x="10695756" y="5246683"/>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39B68352-2004-7C7E-C3D6-E2A23D04A9F6}"/>
              </a:ext>
            </a:extLst>
          </p:cNvPr>
          <p:cNvSpPr/>
          <p:nvPr/>
        </p:nvSpPr>
        <p:spPr>
          <a:xfrm>
            <a:off x="10731042" y="6801435"/>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D4E5C0E3-DE34-474D-FC65-18377B15C222}"/>
              </a:ext>
            </a:extLst>
          </p:cNvPr>
          <p:cNvSpPr/>
          <p:nvPr/>
        </p:nvSpPr>
        <p:spPr>
          <a:xfrm>
            <a:off x="10731042" y="9720508"/>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969667FB-1864-9EC8-3864-5B674C63BABF}"/>
              </a:ext>
            </a:extLst>
          </p:cNvPr>
          <p:cNvSpPr txBox="1"/>
          <p:nvPr/>
        </p:nvSpPr>
        <p:spPr>
          <a:xfrm>
            <a:off x="6112917" y="8193955"/>
            <a:ext cx="3094075" cy="553998"/>
          </a:xfrm>
          <a:prstGeom prst="rect">
            <a:avLst/>
          </a:prstGeom>
          <a:noFill/>
        </p:spPr>
        <p:txBody>
          <a:bodyPr wrap="square" lIns="0" tIns="0" rIns="0" bIns="0" rtlCol="0">
            <a:spAutoFit/>
          </a:bodyPr>
          <a:lstStyle/>
          <a:p>
            <a:r>
              <a:rPr lang="en-US" sz="3600" dirty="0">
                <a:solidFill>
                  <a:schemeClr val="bg1"/>
                </a:solidFill>
                <a:latin typeface="+mn-lt"/>
              </a:rPr>
              <a:t>	….</a:t>
            </a:r>
          </a:p>
        </p:txBody>
      </p:sp>
      <p:sp>
        <p:nvSpPr>
          <p:cNvPr id="25" name="TextBox 24">
            <a:extLst>
              <a:ext uri="{FF2B5EF4-FFF2-40B4-BE49-F238E27FC236}">
                <a16:creationId xmlns:a16="http://schemas.microsoft.com/office/drawing/2014/main" id="{FAAFC6BF-A292-A61E-979B-804055F1BEDB}"/>
              </a:ext>
            </a:extLst>
          </p:cNvPr>
          <p:cNvSpPr txBox="1"/>
          <p:nvPr/>
        </p:nvSpPr>
        <p:spPr>
          <a:xfrm>
            <a:off x="11849019" y="6893439"/>
            <a:ext cx="3094075" cy="553998"/>
          </a:xfrm>
          <a:prstGeom prst="rect">
            <a:avLst/>
          </a:prstGeom>
          <a:noFill/>
        </p:spPr>
        <p:txBody>
          <a:bodyPr wrap="square" lIns="0" tIns="0" rIns="0" bIns="0" rtlCol="0">
            <a:spAutoFit/>
          </a:bodyPr>
          <a:lstStyle/>
          <a:p>
            <a:r>
              <a:rPr lang="en-US" sz="3600" dirty="0">
                <a:solidFill>
                  <a:schemeClr val="bg1"/>
                </a:solidFill>
                <a:latin typeface="+mn-lt"/>
              </a:rPr>
              <a:t>	….</a:t>
            </a:r>
          </a:p>
        </p:txBody>
      </p:sp>
      <p:sp>
        <p:nvSpPr>
          <p:cNvPr id="26" name="Rectangle 25">
            <a:extLst>
              <a:ext uri="{FF2B5EF4-FFF2-40B4-BE49-F238E27FC236}">
                <a16:creationId xmlns:a16="http://schemas.microsoft.com/office/drawing/2014/main" id="{691DFA2C-3683-0E3E-758E-492D940143ED}"/>
              </a:ext>
            </a:extLst>
          </p:cNvPr>
          <p:cNvSpPr/>
          <p:nvPr/>
        </p:nvSpPr>
        <p:spPr>
          <a:xfrm>
            <a:off x="15460236" y="3260725"/>
            <a:ext cx="1601660" cy="81020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6572A494-AEC0-CB94-865C-A20FF097D0EF}"/>
              </a:ext>
            </a:extLst>
          </p:cNvPr>
          <p:cNvSpPr/>
          <p:nvPr/>
        </p:nvSpPr>
        <p:spPr>
          <a:xfrm>
            <a:off x="15650534" y="4428485"/>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3DAFA12C-D7E2-70FC-A034-6D636BAF0AF8}"/>
              </a:ext>
            </a:extLst>
          </p:cNvPr>
          <p:cNvSpPr txBox="1"/>
          <p:nvPr/>
        </p:nvSpPr>
        <p:spPr>
          <a:xfrm>
            <a:off x="15480416" y="5991565"/>
            <a:ext cx="3094075" cy="553998"/>
          </a:xfrm>
          <a:prstGeom prst="rect">
            <a:avLst/>
          </a:prstGeom>
          <a:noFill/>
        </p:spPr>
        <p:txBody>
          <a:bodyPr wrap="square" lIns="0" tIns="0" rIns="0" bIns="0" rtlCol="0">
            <a:spAutoFit/>
          </a:bodyPr>
          <a:lstStyle/>
          <a:p>
            <a:r>
              <a:rPr lang="en-US" sz="3600" dirty="0">
                <a:solidFill>
                  <a:schemeClr val="bg1"/>
                </a:solidFill>
                <a:latin typeface="+mn-lt"/>
              </a:rPr>
              <a:t>	or </a:t>
            </a:r>
          </a:p>
        </p:txBody>
      </p:sp>
      <p:sp>
        <p:nvSpPr>
          <p:cNvPr id="29" name="Oval 28">
            <a:extLst>
              <a:ext uri="{FF2B5EF4-FFF2-40B4-BE49-F238E27FC236}">
                <a16:creationId xmlns:a16="http://schemas.microsoft.com/office/drawing/2014/main" id="{BF87FF19-6B0B-0F9C-016F-5DAA14B07A4F}"/>
              </a:ext>
            </a:extLst>
          </p:cNvPr>
          <p:cNvSpPr/>
          <p:nvPr/>
        </p:nvSpPr>
        <p:spPr>
          <a:xfrm>
            <a:off x="15650534" y="7016266"/>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rrow: Down 29">
            <a:extLst>
              <a:ext uri="{FF2B5EF4-FFF2-40B4-BE49-F238E27FC236}">
                <a16:creationId xmlns:a16="http://schemas.microsoft.com/office/drawing/2014/main" id="{198A987F-4B9F-7569-1F6A-F0EFD0AC74ED}"/>
              </a:ext>
            </a:extLst>
          </p:cNvPr>
          <p:cNvSpPr/>
          <p:nvPr/>
        </p:nvSpPr>
        <p:spPr>
          <a:xfrm rot="16200000">
            <a:off x="13840447" y="6904246"/>
            <a:ext cx="1658679" cy="909367"/>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D0EDF39E-F42F-AE98-5BE6-064A96577344}"/>
              </a:ext>
            </a:extLst>
          </p:cNvPr>
          <p:cNvSpPr/>
          <p:nvPr/>
        </p:nvSpPr>
        <p:spPr>
          <a:xfrm>
            <a:off x="15619739" y="8634487"/>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31A84776-5D69-DAE6-5D37-0D34D95AE21E}"/>
              </a:ext>
            </a:extLst>
          </p:cNvPr>
          <p:cNvSpPr txBox="1"/>
          <p:nvPr/>
        </p:nvSpPr>
        <p:spPr>
          <a:xfrm>
            <a:off x="14943094" y="10002054"/>
            <a:ext cx="3094075" cy="553998"/>
          </a:xfrm>
          <a:prstGeom prst="rect">
            <a:avLst/>
          </a:prstGeom>
          <a:noFill/>
        </p:spPr>
        <p:txBody>
          <a:bodyPr wrap="square" lIns="0" tIns="0" rIns="0" bIns="0" rtlCol="0">
            <a:spAutoFit/>
          </a:bodyPr>
          <a:lstStyle/>
          <a:p>
            <a:r>
              <a:rPr lang="en-US" sz="3600" dirty="0">
                <a:latin typeface="+mn-lt"/>
              </a:rPr>
              <a:t>	….</a:t>
            </a:r>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17CBA214-B9DB-C285-B023-C02FDD7FE01C}"/>
                  </a:ext>
                </a:extLst>
              </p:cNvPr>
              <p:cNvSpPr txBox="1"/>
              <p:nvPr/>
            </p:nvSpPr>
            <p:spPr>
              <a:xfrm>
                <a:off x="17673405" y="6738990"/>
                <a:ext cx="3094075" cy="6595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GB" sz="3600" b="0" i="1" smtClean="0">
                              <a:solidFill>
                                <a:schemeClr val="bg1"/>
                              </a:solidFill>
                              <a:latin typeface="Cambria Math" panose="02040503050406030204" pitchFamily="18" charset="0"/>
                            </a:rPr>
                            <m:t>𝑦</m:t>
                          </m:r>
                        </m:e>
                        <m:sub/>
                        <m:sup/>
                      </m:sSubSup>
                    </m:oMath>
                  </m:oMathPara>
                </a14:m>
                <a:endParaRPr lang="en-US" sz="3600" dirty="0">
                  <a:solidFill>
                    <a:schemeClr val="bg1"/>
                  </a:solidFill>
                  <a:latin typeface="+mn-lt"/>
                </a:endParaRPr>
              </a:p>
            </p:txBody>
          </p:sp>
        </mc:Choice>
        <mc:Fallback>
          <p:sp>
            <p:nvSpPr>
              <p:cNvPr id="33" name="TextBox 32">
                <a:extLst>
                  <a:ext uri="{FF2B5EF4-FFF2-40B4-BE49-F238E27FC236}">
                    <a16:creationId xmlns:a16="http://schemas.microsoft.com/office/drawing/2014/main" id="{17CBA214-B9DB-C285-B023-C02FDD7FE01C}"/>
                  </a:ext>
                </a:extLst>
              </p:cNvPr>
              <p:cNvSpPr txBox="1">
                <a:spLocks noRot="1" noChangeAspect="1" noMove="1" noResize="1" noEditPoints="1" noAdjustHandles="1" noChangeArrowheads="1" noChangeShapeType="1" noTextEdit="1"/>
              </p:cNvSpPr>
              <p:nvPr/>
            </p:nvSpPr>
            <p:spPr>
              <a:xfrm>
                <a:off x="17673405" y="6738990"/>
                <a:ext cx="3094075" cy="659540"/>
              </a:xfrm>
              <a:prstGeom prst="rect">
                <a:avLst/>
              </a:prstGeom>
              <a:blipFill>
                <a:blip r:embed="rId6"/>
                <a:stretch>
                  <a:fillRect/>
                </a:stretch>
              </a:blipFill>
            </p:spPr>
            <p:txBody>
              <a:bodyPr/>
              <a:lstStyle/>
              <a:p>
                <a:r>
                  <a:rPr lang="en-GB">
                    <a:noFill/>
                  </a:rPr>
                  <a:t> </a:t>
                </a:r>
              </a:p>
            </p:txBody>
          </p:sp>
        </mc:Fallback>
      </mc:AlternateContent>
      <p:sp>
        <p:nvSpPr>
          <p:cNvPr id="35" name="TextBox 34">
            <a:extLst>
              <a:ext uri="{FF2B5EF4-FFF2-40B4-BE49-F238E27FC236}">
                <a16:creationId xmlns:a16="http://schemas.microsoft.com/office/drawing/2014/main" id="{61B87B88-6D44-CFF4-4425-992837A98E7F}"/>
              </a:ext>
            </a:extLst>
          </p:cNvPr>
          <p:cNvSpPr txBox="1"/>
          <p:nvPr/>
        </p:nvSpPr>
        <p:spPr>
          <a:xfrm>
            <a:off x="1846771" y="12197888"/>
            <a:ext cx="4025034" cy="707886"/>
          </a:xfrm>
          <a:prstGeom prst="rect">
            <a:avLst/>
          </a:prstGeom>
          <a:noFill/>
        </p:spPr>
        <p:txBody>
          <a:bodyPr wrap="square" rtlCol="0">
            <a:spAutoFit/>
          </a:bodyPr>
          <a:lstStyle/>
          <a:p>
            <a:r>
              <a:rPr lang="en-US" sz="4000" b="1" dirty="0">
                <a:solidFill>
                  <a:schemeClr val="bg1"/>
                </a:solidFill>
                <a:latin typeface="+mn-lt"/>
              </a:rPr>
              <a:t>Input layer</a:t>
            </a:r>
          </a:p>
        </p:txBody>
      </p:sp>
      <p:sp>
        <p:nvSpPr>
          <p:cNvPr id="36" name="TextBox 35">
            <a:extLst>
              <a:ext uri="{FF2B5EF4-FFF2-40B4-BE49-F238E27FC236}">
                <a16:creationId xmlns:a16="http://schemas.microsoft.com/office/drawing/2014/main" id="{5AF9E4E0-426D-924D-E5C6-B361C402D3B6}"/>
              </a:ext>
            </a:extLst>
          </p:cNvPr>
          <p:cNvSpPr txBox="1"/>
          <p:nvPr/>
        </p:nvSpPr>
        <p:spPr>
          <a:xfrm>
            <a:off x="14552416" y="12164575"/>
            <a:ext cx="4025034" cy="707886"/>
          </a:xfrm>
          <a:prstGeom prst="rect">
            <a:avLst/>
          </a:prstGeom>
          <a:noFill/>
        </p:spPr>
        <p:txBody>
          <a:bodyPr wrap="square" rtlCol="0">
            <a:spAutoFit/>
          </a:bodyPr>
          <a:lstStyle/>
          <a:p>
            <a:r>
              <a:rPr lang="en-US" sz="4000" b="1" dirty="0">
                <a:solidFill>
                  <a:schemeClr val="bg1"/>
                </a:solidFill>
                <a:latin typeface="+mn-lt"/>
              </a:rPr>
              <a:t>Output Layer</a:t>
            </a:r>
          </a:p>
        </p:txBody>
      </p:sp>
      <p:sp>
        <p:nvSpPr>
          <p:cNvPr id="37" name="TextBox 36">
            <a:extLst>
              <a:ext uri="{FF2B5EF4-FFF2-40B4-BE49-F238E27FC236}">
                <a16:creationId xmlns:a16="http://schemas.microsoft.com/office/drawing/2014/main" id="{C54DE6D4-6B33-57EF-F9F3-9E12E1096C71}"/>
              </a:ext>
            </a:extLst>
          </p:cNvPr>
          <p:cNvSpPr txBox="1"/>
          <p:nvPr/>
        </p:nvSpPr>
        <p:spPr>
          <a:xfrm>
            <a:off x="7659955" y="12197888"/>
            <a:ext cx="4025034" cy="707886"/>
          </a:xfrm>
          <a:prstGeom prst="rect">
            <a:avLst/>
          </a:prstGeom>
          <a:noFill/>
        </p:spPr>
        <p:txBody>
          <a:bodyPr wrap="square" rtlCol="0">
            <a:spAutoFit/>
          </a:bodyPr>
          <a:lstStyle/>
          <a:p>
            <a:r>
              <a:rPr lang="en-US" sz="4000" b="1" dirty="0">
                <a:solidFill>
                  <a:schemeClr val="bg1"/>
                </a:solidFill>
                <a:latin typeface="+mn-lt"/>
              </a:rPr>
              <a:t>Hidden layer(s)</a:t>
            </a:r>
          </a:p>
        </p:txBody>
      </p:sp>
      <p:sp>
        <p:nvSpPr>
          <p:cNvPr id="38" name="Arrow: Down 37">
            <a:extLst>
              <a:ext uri="{FF2B5EF4-FFF2-40B4-BE49-F238E27FC236}">
                <a16:creationId xmlns:a16="http://schemas.microsoft.com/office/drawing/2014/main" id="{BD8FAE15-3469-4293-1C8D-31F855AF0F37}"/>
              </a:ext>
            </a:extLst>
          </p:cNvPr>
          <p:cNvSpPr/>
          <p:nvPr/>
        </p:nvSpPr>
        <p:spPr>
          <a:xfrm rot="16200000">
            <a:off x="17188183" y="6782660"/>
            <a:ext cx="1658679" cy="909367"/>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C898601A-F92C-D870-CCF9-43F4D70EFE25}"/>
              </a:ext>
            </a:extLst>
          </p:cNvPr>
          <p:cNvSpPr txBox="1"/>
          <p:nvPr/>
        </p:nvSpPr>
        <p:spPr>
          <a:xfrm>
            <a:off x="20767481" y="141252"/>
            <a:ext cx="3679252"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Architecture</a:t>
            </a:r>
          </a:p>
        </p:txBody>
      </p:sp>
    </p:spTree>
    <p:extLst>
      <p:ext uri="{BB962C8B-B14F-4D97-AF65-F5344CB8AC3E}">
        <p14:creationId xmlns:p14="http://schemas.microsoft.com/office/powerpoint/2010/main" val="3277814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ECBB7-2341-4097-F598-D27494CEB0DA}"/>
              </a:ext>
            </a:extLst>
          </p:cNvPr>
          <p:cNvSpPr>
            <a:spLocks noGrp="1"/>
          </p:cNvSpPr>
          <p:nvPr>
            <p:ph type="title"/>
          </p:nvPr>
        </p:nvSpPr>
        <p:spPr/>
        <p:txBody>
          <a:bodyPr/>
          <a:lstStyle/>
          <a:p>
            <a:r>
              <a:rPr lang="en-US" dirty="0">
                <a:latin typeface="+mn-lt"/>
              </a:rPr>
              <a:t>Intuition</a:t>
            </a:r>
          </a:p>
        </p:txBody>
      </p:sp>
      <p:pic>
        <p:nvPicPr>
          <p:cNvPr id="4" name="Picture 3">
            <a:extLst>
              <a:ext uri="{FF2B5EF4-FFF2-40B4-BE49-F238E27FC236}">
                <a16:creationId xmlns:a16="http://schemas.microsoft.com/office/drawing/2014/main" id="{45657E94-1E53-EC7C-ACE7-10CF326D3C62}"/>
              </a:ext>
            </a:extLst>
          </p:cNvPr>
          <p:cNvPicPr>
            <a:picLocks noChangeAspect="1"/>
          </p:cNvPicPr>
          <p:nvPr/>
        </p:nvPicPr>
        <p:blipFill>
          <a:blip r:embed="rId3"/>
          <a:stretch>
            <a:fillRect/>
          </a:stretch>
        </p:blipFill>
        <p:spPr>
          <a:xfrm>
            <a:off x="4918364" y="9896000"/>
            <a:ext cx="14135100" cy="3352800"/>
          </a:xfrm>
          <a:prstGeom prst="rect">
            <a:avLst/>
          </a:prstGeom>
        </p:spPr>
      </p:pic>
      <p:pic>
        <p:nvPicPr>
          <p:cNvPr id="5" name="Picture 4">
            <a:extLst>
              <a:ext uri="{FF2B5EF4-FFF2-40B4-BE49-F238E27FC236}">
                <a16:creationId xmlns:a16="http://schemas.microsoft.com/office/drawing/2014/main" id="{A62F6115-93A4-1EF1-5975-0D17964F00FA}"/>
              </a:ext>
            </a:extLst>
          </p:cNvPr>
          <p:cNvPicPr>
            <a:picLocks noChangeAspect="1"/>
          </p:cNvPicPr>
          <p:nvPr/>
        </p:nvPicPr>
        <p:blipFill>
          <a:blip r:embed="rId4"/>
          <a:stretch>
            <a:fillRect/>
          </a:stretch>
        </p:blipFill>
        <p:spPr>
          <a:xfrm>
            <a:off x="4918364" y="2937164"/>
            <a:ext cx="13106400" cy="5811711"/>
          </a:xfrm>
          <a:prstGeom prst="rect">
            <a:avLst/>
          </a:prstGeom>
        </p:spPr>
      </p:pic>
      <p:sp>
        <p:nvSpPr>
          <p:cNvPr id="6" name="Arrow: Down 5">
            <a:extLst>
              <a:ext uri="{FF2B5EF4-FFF2-40B4-BE49-F238E27FC236}">
                <a16:creationId xmlns:a16="http://schemas.microsoft.com/office/drawing/2014/main" id="{231ADCDD-6CEC-9BCD-FB6E-9115E44E8297}"/>
              </a:ext>
            </a:extLst>
          </p:cNvPr>
          <p:cNvSpPr/>
          <p:nvPr/>
        </p:nvSpPr>
        <p:spPr>
          <a:xfrm rot="2656855">
            <a:off x="7093527" y="8558511"/>
            <a:ext cx="1108364" cy="15278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46FEE42E-F31E-AFF7-B26D-C52EFAA67548}"/>
              </a:ext>
            </a:extLst>
          </p:cNvPr>
          <p:cNvSpPr/>
          <p:nvPr/>
        </p:nvSpPr>
        <p:spPr>
          <a:xfrm>
            <a:off x="11313316" y="8542984"/>
            <a:ext cx="1108364" cy="15278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E0F71267-2A64-05E3-5739-67108B36F7D4}"/>
              </a:ext>
            </a:extLst>
          </p:cNvPr>
          <p:cNvSpPr/>
          <p:nvPr/>
        </p:nvSpPr>
        <p:spPr>
          <a:xfrm rot="19641703">
            <a:off x="15252000" y="8558511"/>
            <a:ext cx="1108364" cy="15278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B4BB7DF-E96E-5EF7-63A0-3BEB51F4994E}"/>
              </a:ext>
            </a:extLst>
          </p:cNvPr>
          <p:cNvSpPr txBox="1"/>
          <p:nvPr/>
        </p:nvSpPr>
        <p:spPr>
          <a:xfrm>
            <a:off x="19190684" y="9896000"/>
            <a:ext cx="5016853" cy="3139321"/>
          </a:xfrm>
          <a:prstGeom prst="rect">
            <a:avLst/>
          </a:prstGeom>
          <a:noFill/>
        </p:spPr>
        <p:txBody>
          <a:bodyPr wrap="square">
            <a:spAutoFit/>
          </a:bodyPr>
          <a:lstStyle/>
          <a:p>
            <a:r>
              <a:rPr lang="en-US" sz="1800" dirty="0" err="1">
                <a:solidFill>
                  <a:schemeClr val="bg1"/>
                </a:solidFill>
                <a:latin typeface="+mn-lt"/>
              </a:rPr>
              <a:t>Honglak</a:t>
            </a:r>
            <a:r>
              <a:rPr lang="en-US" sz="1800" dirty="0">
                <a:solidFill>
                  <a:schemeClr val="bg1"/>
                </a:solidFill>
                <a:latin typeface="+mn-lt"/>
              </a:rPr>
              <a:t> Lee, Roger Grosse, Rajesh </a:t>
            </a:r>
            <a:r>
              <a:rPr lang="en-US" sz="1800" dirty="0" err="1">
                <a:solidFill>
                  <a:schemeClr val="bg1"/>
                </a:solidFill>
                <a:latin typeface="+mn-lt"/>
              </a:rPr>
              <a:t>Ranganath</a:t>
            </a:r>
            <a:r>
              <a:rPr lang="en-US" sz="1800" dirty="0">
                <a:solidFill>
                  <a:schemeClr val="bg1"/>
                </a:solidFill>
                <a:latin typeface="+mn-lt"/>
              </a:rPr>
              <a:t>, and Andrew Y. Ng. 2009. Convolutional deep belief networks for scalable unsupervised learning of hierarchical representations. In Proceedings of the 26th Annual International Conference on Machine Learning (ICML '09). Association for Computing Machinery, New York, NY, USA, 609–616. https://doi.org/10.1145/1553374.1553453</a:t>
            </a:r>
          </a:p>
        </p:txBody>
      </p:sp>
      <p:sp>
        <p:nvSpPr>
          <p:cNvPr id="11" name="TextBox 10">
            <a:extLst>
              <a:ext uri="{FF2B5EF4-FFF2-40B4-BE49-F238E27FC236}">
                <a16:creationId xmlns:a16="http://schemas.microsoft.com/office/drawing/2014/main" id="{0748FE68-7E07-DC27-B48D-77DA18554DA7}"/>
              </a:ext>
            </a:extLst>
          </p:cNvPr>
          <p:cNvSpPr txBox="1"/>
          <p:nvPr/>
        </p:nvSpPr>
        <p:spPr>
          <a:xfrm>
            <a:off x="3152274" y="2071214"/>
            <a:ext cx="4147215" cy="584775"/>
          </a:xfrm>
          <a:prstGeom prst="rect">
            <a:avLst/>
          </a:prstGeom>
          <a:noFill/>
        </p:spPr>
        <p:txBody>
          <a:bodyPr wrap="square" rtlCol="0">
            <a:spAutoFit/>
          </a:bodyPr>
          <a:lstStyle/>
          <a:p>
            <a:r>
              <a:rPr lang="en-US" sz="3200" dirty="0">
                <a:latin typeface="+mn-lt"/>
              </a:rPr>
              <a:t>X (Input Layer)</a:t>
            </a:r>
          </a:p>
        </p:txBody>
      </p:sp>
      <p:sp>
        <p:nvSpPr>
          <p:cNvPr id="12" name="TextBox 11">
            <a:extLst>
              <a:ext uri="{FF2B5EF4-FFF2-40B4-BE49-F238E27FC236}">
                <a16:creationId xmlns:a16="http://schemas.microsoft.com/office/drawing/2014/main" id="{57D00326-FE21-76B5-AAF5-40087E31A121}"/>
              </a:ext>
            </a:extLst>
          </p:cNvPr>
          <p:cNvSpPr txBox="1"/>
          <p:nvPr/>
        </p:nvSpPr>
        <p:spPr>
          <a:xfrm>
            <a:off x="8174182" y="2077068"/>
            <a:ext cx="1799235" cy="584775"/>
          </a:xfrm>
          <a:prstGeom prst="rect">
            <a:avLst/>
          </a:prstGeom>
          <a:noFill/>
        </p:spPr>
        <p:txBody>
          <a:bodyPr wrap="square" rtlCol="0">
            <a:spAutoFit/>
          </a:bodyPr>
          <a:lstStyle/>
          <a:p>
            <a:r>
              <a:rPr lang="en-US" sz="3200" dirty="0">
                <a:latin typeface="+mn-lt"/>
              </a:rPr>
              <a:t>Layer 1</a:t>
            </a:r>
          </a:p>
        </p:txBody>
      </p:sp>
      <p:sp>
        <p:nvSpPr>
          <p:cNvPr id="13" name="TextBox 12">
            <a:extLst>
              <a:ext uri="{FF2B5EF4-FFF2-40B4-BE49-F238E27FC236}">
                <a16:creationId xmlns:a16="http://schemas.microsoft.com/office/drawing/2014/main" id="{3A5FD796-9984-7A1D-A99A-1195F7A9322C}"/>
              </a:ext>
            </a:extLst>
          </p:cNvPr>
          <p:cNvSpPr txBox="1"/>
          <p:nvPr/>
        </p:nvSpPr>
        <p:spPr>
          <a:xfrm>
            <a:off x="11292382" y="2071214"/>
            <a:ext cx="1799235" cy="584775"/>
          </a:xfrm>
          <a:prstGeom prst="rect">
            <a:avLst/>
          </a:prstGeom>
          <a:noFill/>
        </p:spPr>
        <p:txBody>
          <a:bodyPr wrap="square" rtlCol="0">
            <a:spAutoFit/>
          </a:bodyPr>
          <a:lstStyle/>
          <a:p>
            <a:r>
              <a:rPr lang="en-US" sz="3200" dirty="0">
                <a:latin typeface="+mn-lt"/>
              </a:rPr>
              <a:t>Layer 2</a:t>
            </a:r>
          </a:p>
        </p:txBody>
      </p:sp>
      <p:sp>
        <p:nvSpPr>
          <p:cNvPr id="14" name="TextBox 13">
            <a:extLst>
              <a:ext uri="{FF2B5EF4-FFF2-40B4-BE49-F238E27FC236}">
                <a16:creationId xmlns:a16="http://schemas.microsoft.com/office/drawing/2014/main" id="{143F6FC3-AE29-71AA-6F5C-B1443D5F2982}"/>
              </a:ext>
            </a:extLst>
          </p:cNvPr>
          <p:cNvSpPr txBox="1"/>
          <p:nvPr/>
        </p:nvSpPr>
        <p:spPr>
          <a:xfrm>
            <a:off x="16501975" y="2022208"/>
            <a:ext cx="3547409" cy="584775"/>
          </a:xfrm>
          <a:prstGeom prst="rect">
            <a:avLst/>
          </a:prstGeom>
          <a:noFill/>
        </p:spPr>
        <p:txBody>
          <a:bodyPr wrap="square" rtlCol="0">
            <a:spAutoFit/>
          </a:bodyPr>
          <a:lstStyle/>
          <a:p>
            <a:r>
              <a:rPr lang="en-US" sz="3200" dirty="0">
                <a:latin typeface="+mn-lt"/>
              </a:rPr>
              <a:t>Y(Output Layer)</a:t>
            </a:r>
          </a:p>
        </p:txBody>
      </p:sp>
      <p:sp>
        <p:nvSpPr>
          <p:cNvPr id="15" name="TextBox 14">
            <a:extLst>
              <a:ext uri="{FF2B5EF4-FFF2-40B4-BE49-F238E27FC236}">
                <a16:creationId xmlns:a16="http://schemas.microsoft.com/office/drawing/2014/main" id="{E04FEC79-2280-B5BD-2D28-D55AE9212E0E}"/>
              </a:ext>
            </a:extLst>
          </p:cNvPr>
          <p:cNvSpPr txBox="1"/>
          <p:nvPr/>
        </p:nvSpPr>
        <p:spPr>
          <a:xfrm>
            <a:off x="14027879" y="2071213"/>
            <a:ext cx="1799235" cy="584775"/>
          </a:xfrm>
          <a:prstGeom prst="rect">
            <a:avLst/>
          </a:prstGeom>
          <a:noFill/>
        </p:spPr>
        <p:txBody>
          <a:bodyPr wrap="square" rtlCol="0">
            <a:spAutoFit/>
          </a:bodyPr>
          <a:lstStyle/>
          <a:p>
            <a:r>
              <a:rPr lang="en-US" sz="3200" dirty="0">
                <a:latin typeface="+mn-lt"/>
              </a:rPr>
              <a:t>Layer 3</a:t>
            </a:r>
          </a:p>
        </p:txBody>
      </p:sp>
      <p:sp>
        <p:nvSpPr>
          <p:cNvPr id="17" name="Right Brace 16">
            <a:extLst>
              <a:ext uri="{FF2B5EF4-FFF2-40B4-BE49-F238E27FC236}">
                <a16:creationId xmlns:a16="http://schemas.microsoft.com/office/drawing/2014/main" id="{664F9DF9-DF70-8AF3-E5B0-D7A17483D9E0}"/>
              </a:ext>
            </a:extLst>
          </p:cNvPr>
          <p:cNvSpPr/>
          <p:nvPr/>
        </p:nvSpPr>
        <p:spPr>
          <a:xfrm rot="16200000">
            <a:off x="11145515" y="-2093911"/>
            <a:ext cx="1418111" cy="794509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18" name="TextBox 17">
            <a:extLst>
              <a:ext uri="{FF2B5EF4-FFF2-40B4-BE49-F238E27FC236}">
                <a16:creationId xmlns:a16="http://schemas.microsoft.com/office/drawing/2014/main" id="{60EC88FE-5E19-B634-1E0D-EF37727E5112}"/>
              </a:ext>
            </a:extLst>
          </p:cNvPr>
          <p:cNvSpPr txBox="1"/>
          <p:nvPr/>
        </p:nvSpPr>
        <p:spPr>
          <a:xfrm>
            <a:off x="12028958" y="255675"/>
            <a:ext cx="8293396" cy="646331"/>
          </a:xfrm>
          <a:prstGeom prst="rect">
            <a:avLst/>
          </a:prstGeom>
          <a:noFill/>
        </p:spPr>
        <p:txBody>
          <a:bodyPr wrap="square" rtlCol="0">
            <a:spAutoFit/>
          </a:bodyPr>
          <a:lstStyle/>
          <a:p>
            <a:r>
              <a:rPr lang="en-US" sz="3600" dirty="0">
                <a:latin typeface="+mn-lt"/>
              </a:rPr>
              <a:t>Hidden Layers</a:t>
            </a:r>
          </a:p>
        </p:txBody>
      </p:sp>
      <p:sp>
        <p:nvSpPr>
          <p:cNvPr id="3" name="TextBox 2">
            <a:extLst>
              <a:ext uri="{FF2B5EF4-FFF2-40B4-BE49-F238E27FC236}">
                <a16:creationId xmlns:a16="http://schemas.microsoft.com/office/drawing/2014/main" id="{99C7B233-991B-B50A-D853-9590E6679A07}"/>
              </a:ext>
            </a:extLst>
          </p:cNvPr>
          <p:cNvSpPr txBox="1"/>
          <p:nvPr/>
        </p:nvSpPr>
        <p:spPr>
          <a:xfrm>
            <a:off x="2444669" y="5242854"/>
            <a:ext cx="2257960" cy="1200329"/>
          </a:xfrm>
          <a:prstGeom prst="rect">
            <a:avLst/>
          </a:prstGeom>
          <a:noFill/>
        </p:spPr>
        <p:txBody>
          <a:bodyPr wrap="square" rtlCol="0">
            <a:spAutoFit/>
          </a:bodyPr>
          <a:lstStyle/>
          <a:p>
            <a:r>
              <a:rPr lang="en-GB" sz="3600" dirty="0">
                <a:solidFill>
                  <a:schemeClr val="bg1"/>
                </a:solidFill>
                <a:latin typeface="+mn-lt"/>
              </a:rPr>
              <a:t>Pixels of images</a:t>
            </a:r>
          </a:p>
        </p:txBody>
      </p:sp>
      <p:sp>
        <p:nvSpPr>
          <p:cNvPr id="9" name="Left Brace 8">
            <a:extLst>
              <a:ext uri="{FF2B5EF4-FFF2-40B4-BE49-F238E27FC236}">
                <a16:creationId xmlns:a16="http://schemas.microsoft.com/office/drawing/2014/main" id="{A9AE2FC1-1218-7CE4-CBA9-317C947B3529}"/>
              </a:ext>
            </a:extLst>
          </p:cNvPr>
          <p:cNvSpPr/>
          <p:nvPr/>
        </p:nvSpPr>
        <p:spPr>
          <a:xfrm>
            <a:off x="4247531" y="4449708"/>
            <a:ext cx="455098" cy="269132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dirty="0">
              <a:solidFill>
                <a:schemeClr val="bg1"/>
              </a:solidFill>
            </a:endParaRPr>
          </a:p>
        </p:txBody>
      </p:sp>
      <p:sp>
        <p:nvSpPr>
          <p:cNvPr id="16" name="TextBox 15">
            <a:extLst>
              <a:ext uri="{FF2B5EF4-FFF2-40B4-BE49-F238E27FC236}">
                <a16:creationId xmlns:a16="http://schemas.microsoft.com/office/drawing/2014/main" id="{99FA9A8B-07F4-2A09-6B7A-4326D1409CF2}"/>
              </a:ext>
            </a:extLst>
          </p:cNvPr>
          <p:cNvSpPr txBox="1"/>
          <p:nvPr/>
        </p:nvSpPr>
        <p:spPr>
          <a:xfrm>
            <a:off x="21218564" y="270718"/>
            <a:ext cx="3511785"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Architecture</a:t>
            </a:r>
          </a:p>
        </p:txBody>
      </p:sp>
    </p:spTree>
    <p:extLst>
      <p:ext uri="{BB962C8B-B14F-4D97-AF65-F5344CB8AC3E}">
        <p14:creationId xmlns:p14="http://schemas.microsoft.com/office/powerpoint/2010/main" val="1258123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2E2A4D-1BCB-D8B9-0AD6-E348B5B836E9}"/>
              </a:ext>
            </a:extLst>
          </p:cNvPr>
          <p:cNvSpPr>
            <a:spLocks noGrp="1"/>
          </p:cNvSpPr>
          <p:nvPr>
            <p:ph type="title"/>
          </p:nvPr>
        </p:nvSpPr>
        <p:spPr/>
        <p:txBody>
          <a:bodyPr/>
          <a:lstStyle/>
          <a:p>
            <a:r>
              <a:rPr lang="en-GB" dirty="0">
                <a:latin typeface="+mn-lt"/>
              </a:rPr>
              <a:t>Hidden layer</a:t>
            </a:r>
          </a:p>
        </p:txBody>
      </p:sp>
      <p:sp>
        <p:nvSpPr>
          <p:cNvPr id="4" name="Content Placeholder 3">
            <a:extLst>
              <a:ext uri="{FF2B5EF4-FFF2-40B4-BE49-F238E27FC236}">
                <a16:creationId xmlns:a16="http://schemas.microsoft.com/office/drawing/2014/main" id="{F352E515-BA7B-5ACD-CF63-A961FD94AC32}"/>
              </a:ext>
            </a:extLst>
          </p:cNvPr>
          <p:cNvSpPr>
            <a:spLocks noGrp="1"/>
          </p:cNvSpPr>
          <p:nvPr>
            <p:ph sz="quarter" idx="13"/>
          </p:nvPr>
        </p:nvSpPr>
        <p:spPr>
          <a:xfrm>
            <a:off x="8855653" y="4836279"/>
            <a:ext cx="15202047" cy="9174163"/>
          </a:xfrm>
        </p:spPr>
        <p:txBody>
          <a:bodyPr>
            <a:normAutofit fontScale="92500"/>
          </a:bodyPr>
          <a:lstStyle/>
          <a:p>
            <a:r>
              <a:rPr lang="en-GB" dirty="0">
                <a:latin typeface="+mn-lt"/>
              </a:rPr>
              <a:t>Each perceptron in the same layer will have </a:t>
            </a:r>
            <a:r>
              <a:rPr lang="en-GB" b="1" dirty="0">
                <a:latin typeface="+mn-lt"/>
              </a:rPr>
              <a:t>different summation (W) </a:t>
            </a:r>
            <a:r>
              <a:rPr lang="en-GB" dirty="0">
                <a:latin typeface="+mn-lt"/>
              </a:rPr>
              <a:t>of the features, which is determined by the machine during the training.</a:t>
            </a:r>
          </a:p>
          <a:p>
            <a:endParaRPr lang="en-GB" dirty="0">
              <a:latin typeface="+mn-lt"/>
            </a:endParaRPr>
          </a:p>
          <a:p>
            <a:endParaRPr lang="en-GB" dirty="0">
              <a:latin typeface="+mn-lt"/>
            </a:endParaRPr>
          </a:p>
          <a:p>
            <a:r>
              <a:rPr lang="en-GB" dirty="0">
                <a:latin typeface="+mn-lt"/>
              </a:rPr>
              <a:t>The summation is then transformed through activation function. Typically, the </a:t>
            </a:r>
            <a:r>
              <a:rPr lang="en-GB" b="1" dirty="0">
                <a:latin typeface="+mn-lt"/>
              </a:rPr>
              <a:t>same activation function</a:t>
            </a:r>
            <a:r>
              <a:rPr lang="en-GB" dirty="0">
                <a:latin typeface="+mn-lt"/>
              </a:rPr>
              <a:t> is used for each perceptron in the same layer. The function is </a:t>
            </a:r>
            <a:r>
              <a:rPr lang="en-GB" b="1" dirty="0">
                <a:latin typeface="+mn-lt"/>
              </a:rPr>
              <a:t>non-linear</a:t>
            </a:r>
            <a:r>
              <a:rPr lang="en-GB" dirty="0">
                <a:latin typeface="+mn-lt"/>
              </a:rPr>
              <a:t>.</a:t>
            </a:r>
          </a:p>
          <a:p>
            <a:endParaRPr lang="en-GB" dirty="0">
              <a:latin typeface="+mn-lt"/>
            </a:endParaRPr>
          </a:p>
          <a:p>
            <a:pPr algn="l"/>
            <a:r>
              <a:rPr lang="en-GB" dirty="0">
                <a:latin typeface="+mn-lt"/>
              </a:rPr>
              <a:t>With these two characteristics, </a:t>
            </a:r>
            <a:r>
              <a:rPr lang="en-GB" sz="3600" b="0" i="0" u="none" strike="noStrike" baseline="0" dirty="0">
                <a:latin typeface="+mn-lt"/>
              </a:rPr>
              <a:t>the network </a:t>
            </a:r>
            <a:r>
              <a:rPr lang="en-GB" dirty="0">
                <a:latin typeface="+mn-lt"/>
              </a:rPr>
              <a:t>could  </a:t>
            </a:r>
            <a:r>
              <a:rPr lang="en-GB" sz="3600" b="0" i="0" u="none" strike="noStrike" baseline="0" dirty="0">
                <a:latin typeface="+mn-lt"/>
              </a:rPr>
              <a:t>build up fairly complex transformations of X that could model non-linear data and complicated data distribution. </a:t>
            </a:r>
            <a:endParaRPr lang="en-GB" dirty="0">
              <a:latin typeface="+mn-lt"/>
            </a:endParaRPr>
          </a:p>
          <a:p>
            <a:endParaRPr lang="en-GB" dirty="0">
              <a:latin typeface="+mn-lt"/>
            </a:endParaRPr>
          </a:p>
          <a:p>
            <a:r>
              <a:rPr lang="en-GB" dirty="0">
                <a:latin typeface="+mn-lt"/>
              </a:rPr>
              <a:t>In theory, there could be unlimited hidden layers and units in each layer. </a:t>
            </a:r>
          </a:p>
          <a:p>
            <a:endParaRPr lang="en-GB" dirty="0">
              <a:latin typeface="+mn-lt"/>
            </a:endParaRPr>
          </a:p>
          <a:p>
            <a:endParaRPr lang="en-GB" dirty="0">
              <a:latin typeface="+mn-lt"/>
            </a:endParaRPr>
          </a:p>
          <a:p>
            <a:pPr marL="0" indent="0">
              <a:buNone/>
            </a:pPr>
            <a:endParaRPr lang="en-GB" dirty="0">
              <a:latin typeface="+mn-lt"/>
            </a:endParaRPr>
          </a:p>
          <a:p>
            <a:endParaRPr lang="en-GB" dirty="0">
              <a:latin typeface="+mn-lt"/>
            </a:endParaRPr>
          </a:p>
          <a:p>
            <a:endParaRPr lang="en-GB" dirty="0">
              <a:latin typeface="+mn-lt"/>
            </a:endParaRPr>
          </a:p>
        </p:txBody>
      </p:sp>
      <p:sp>
        <p:nvSpPr>
          <p:cNvPr id="24" name="Google Shape;644;p65">
            <a:extLst>
              <a:ext uri="{FF2B5EF4-FFF2-40B4-BE49-F238E27FC236}">
                <a16:creationId xmlns:a16="http://schemas.microsoft.com/office/drawing/2014/main" id="{6325E43B-BC9F-159A-C255-A9D732DAD466}"/>
              </a:ext>
            </a:extLst>
          </p:cNvPr>
          <p:cNvSpPr txBox="1"/>
          <p:nvPr/>
        </p:nvSpPr>
        <p:spPr>
          <a:xfrm>
            <a:off x="13336020" y="4220726"/>
            <a:ext cx="6241312" cy="615553"/>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mn-lt"/>
                <a:ea typeface="Arial"/>
                <a:cs typeface="Arial"/>
                <a:sym typeface="Arial"/>
              </a:rPr>
              <a:t> </a:t>
            </a:r>
            <a:endParaRPr>
              <a:latin typeface="+mn-lt"/>
            </a:endParaRPr>
          </a:p>
        </p:txBody>
      </p:sp>
      <p:sp>
        <p:nvSpPr>
          <p:cNvPr id="2" name="TextBox 1">
            <a:extLst>
              <a:ext uri="{FF2B5EF4-FFF2-40B4-BE49-F238E27FC236}">
                <a16:creationId xmlns:a16="http://schemas.microsoft.com/office/drawing/2014/main" id="{3543DA69-8B45-2EA6-1827-98E3817EE785}"/>
              </a:ext>
            </a:extLst>
          </p:cNvPr>
          <p:cNvSpPr txBox="1"/>
          <p:nvPr/>
        </p:nvSpPr>
        <p:spPr>
          <a:xfrm>
            <a:off x="21619553" y="141252"/>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Summary</a:t>
            </a:r>
          </a:p>
        </p:txBody>
      </p:sp>
      <p:pic>
        <p:nvPicPr>
          <p:cNvPr id="7" name="Picture 6">
            <a:extLst>
              <a:ext uri="{FF2B5EF4-FFF2-40B4-BE49-F238E27FC236}">
                <a16:creationId xmlns:a16="http://schemas.microsoft.com/office/drawing/2014/main" id="{3DF13345-44A9-8219-9583-252EB2A67C1A}"/>
              </a:ext>
            </a:extLst>
          </p:cNvPr>
          <p:cNvPicPr>
            <a:picLocks noChangeAspect="1"/>
          </p:cNvPicPr>
          <p:nvPr/>
        </p:nvPicPr>
        <p:blipFill>
          <a:blip r:embed="rId4"/>
          <a:stretch>
            <a:fillRect/>
          </a:stretch>
        </p:blipFill>
        <p:spPr>
          <a:xfrm>
            <a:off x="1172577" y="3178928"/>
            <a:ext cx="6241311" cy="3584119"/>
          </a:xfrm>
          <a:prstGeom prst="rect">
            <a:avLst/>
          </a:prstGeom>
        </p:spPr>
      </p:pic>
      <p:pic>
        <p:nvPicPr>
          <p:cNvPr id="13" name="Picture 12">
            <a:extLst>
              <a:ext uri="{FF2B5EF4-FFF2-40B4-BE49-F238E27FC236}">
                <a16:creationId xmlns:a16="http://schemas.microsoft.com/office/drawing/2014/main" id="{504239E4-F2C4-42EC-DFA9-4CA37D73B058}"/>
              </a:ext>
            </a:extLst>
          </p:cNvPr>
          <p:cNvPicPr>
            <a:picLocks noChangeAspect="1"/>
          </p:cNvPicPr>
          <p:nvPr/>
        </p:nvPicPr>
        <p:blipFill>
          <a:blip r:embed="rId5"/>
          <a:stretch>
            <a:fillRect/>
          </a:stretch>
        </p:blipFill>
        <p:spPr>
          <a:xfrm>
            <a:off x="831199" y="7667575"/>
            <a:ext cx="8024453" cy="5083364"/>
          </a:xfrm>
          <a:prstGeom prst="rect">
            <a:avLst/>
          </a:prstGeom>
        </p:spPr>
      </p:pic>
    </p:spTree>
    <p:extLst>
      <p:ext uri="{BB962C8B-B14F-4D97-AF65-F5344CB8AC3E}">
        <p14:creationId xmlns:p14="http://schemas.microsoft.com/office/powerpoint/2010/main" val="2209991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F45A2-E46F-E20D-D233-95EF82AF1948}"/>
              </a:ext>
            </a:extLst>
          </p:cNvPr>
          <p:cNvSpPr>
            <a:spLocks noGrp="1"/>
          </p:cNvSpPr>
          <p:nvPr>
            <p:ph type="title"/>
          </p:nvPr>
        </p:nvSpPr>
        <p:spPr/>
        <p:txBody>
          <a:bodyPr/>
          <a:lstStyle/>
          <a:p>
            <a:r>
              <a:rPr lang="en-GB" dirty="0">
                <a:latin typeface="+mn-lt"/>
              </a:rPr>
              <a:t>The effect of hidden layers and perceptron</a:t>
            </a:r>
          </a:p>
        </p:txBody>
      </p:sp>
      <p:sp>
        <p:nvSpPr>
          <p:cNvPr id="9" name="Content Placeholder 8">
            <a:extLst>
              <a:ext uri="{FF2B5EF4-FFF2-40B4-BE49-F238E27FC236}">
                <a16:creationId xmlns:a16="http://schemas.microsoft.com/office/drawing/2014/main" id="{90B27B1C-2F2E-9451-4BC4-01F1D1889AD9}"/>
              </a:ext>
            </a:extLst>
          </p:cNvPr>
          <p:cNvSpPr>
            <a:spLocks noGrp="1"/>
          </p:cNvSpPr>
          <p:nvPr>
            <p:ph sz="quarter" idx="13"/>
          </p:nvPr>
        </p:nvSpPr>
        <p:spPr>
          <a:xfrm>
            <a:off x="831850" y="3785192"/>
            <a:ext cx="22533476" cy="1077194"/>
          </a:xfrm>
        </p:spPr>
        <p:txBody>
          <a:bodyPr>
            <a:normAutofit/>
          </a:bodyPr>
          <a:lstStyle/>
          <a:p>
            <a:r>
              <a:rPr lang="en-GB" dirty="0">
                <a:latin typeface="+mn-lt"/>
              </a:rPr>
              <a:t>Which data set do you think require a neural network to do a classification?</a:t>
            </a:r>
          </a:p>
        </p:txBody>
      </p:sp>
      <p:sp>
        <p:nvSpPr>
          <p:cNvPr id="3" name="TextBox 2">
            <a:extLst>
              <a:ext uri="{FF2B5EF4-FFF2-40B4-BE49-F238E27FC236}">
                <a16:creationId xmlns:a16="http://schemas.microsoft.com/office/drawing/2014/main" id="{3B2156B8-B4FF-1B5B-2D0C-CE6156A30855}"/>
              </a:ext>
            </a:extLst>
          </p:cNvPr>
          <p:cNvSpPr txBox="1"/>
          <p:nvPr/>
        </p:nvSpPr>
        <p:spPr>
          <a:xfrm>
            <a:off x="1239870" y="3041378"/>
            <a:ext cx="12198484"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1155CC"/>
                </a:solidFill>
                <a:effectLst/>
                <a:latin typeface="+mn-lt"/>
                <a:cs typeface="Arial" panose="020B0604020202020204" pitchFamily="34" charset="0"/>
                <a:hlinkClick r:id="rId3"/>
              </a:rPr>
              <a:t>http://playground.tensorflow.org/</a:t>
            </a:r>
            <a:endParaRPr kumimoji="0" lang="en-US" altLang="en-US" sz="2800" b="0" i="0" u="none" strike="noStrike" cap="none" normalizeH="0" baseline="0" dirty="0">
              <a:ln>
                <a:noFill/>
              </a:ln>
              <a:solidFill>
                <a:schemeClr val="tx1"/>
              </a:solidFill>
              <a:effectLst/>
              <a:latin typeface="+mn-lt"/>
            </a:endParaRPr>
          </a:p>
        </p:txBody>
      </p:sp>
      <p:pic>
        <p:nvPicPr>
          <p:cNvPr id="5" name="Picture 4">
            <a:extLst>
              <a:ext uri="{FF2B5EF4-FFF2-40B4-BE49-F238E27FC236}">
                <a16:creationId xmlns:a16="http://schemas.microsoft.com/office/drawing/2014/main" id="{05369301-FFB7-ECB7-E5B7-DE0F9F788479}"/>
              </a:ext>
            </a:extLst>
          </p:cNvPr>
          <p:cNvPicPr>
            <a:picLocks noChangeAspect="1"/>
          </p:cNvPicPr>
          <p:nvPr/>
        </p:nvPicPr>
        <p:blipFill>
          <a:blip r:embed="rId4"/>
          <a:stretch>
            <a:fillRect/>
          </a:stretch>
        </p:blipFill>
        <p:spPr>
          <a:xfrm>
            <a:off x="1221027" y="5468511"/>
            <a:ext cx="6711138" cy="5852737"/>
          </a:xfrm>
          <a:prstGeom prst="rect">
            <a:avLst/>
          </a:prstGeom>
        </p:spPr>
      </p:pic>
      <p:pic>
        <p:nvPicPr>
          <p:cNvPr id="7" name="Picture 6">
            <a:extLst>
              <a:ext uri="{FF2B5EF4-FFF2-40B4-BE49-F238E27FC236}">
                <a16:creationId xmlns:a16="http://schemas.microsoft.com/office/drawing/2014/main" id="{8AA98999-4FA5-9708-1944-77B2D9925123}"/>
              </a:ext>
            </a:extLst>
          </p:cNvPr>
          <p:cNvPicPr>
            <a:picLocks noChangeAspect="1"/>
          </p:cNvPicPr>
          <p:nvPr/>
        </p:nvPicPr>
        <p:blipFill>
          <a:blip r:embed="rId5"/>
          <a:stretch>
            <a:fillRect/>
          </a:stretch>
        </p:blipFill>
        <p:spPr>
          <a:xfrm>
            <a:off x="8623680" y="5269384"/>
            <a:ext cx="6250990" cy="625099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86A260B-C855-3B0E-B885-35D9370E49B8}"/>
                  </a:ext>
                </a:extLst>
              </p:cNvPr>
              <p:cNvSpPr txBox="1"/>
              <p:nvPr/>
            </p:nvSpPr>
            <p:spPr>
              <a:xfrm>
                <a:off x="244062" y="7805244"/>
                <a:ext cx="3094075" cy="62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𝑋</m:t>
                          </m:r>
                        </m:e>
                        <m:sub>
                          <m:r>
                            <a:rPr lang="en-US" sz="3600" b="0" i="1" smtClean="0">
                              <a:latin typeface="Cambria Math" panose="02040503050406030204" pitchFamily="18" charset="0"/>
                            </a:rPr>
                            <m:t>1</m:t>
                          </m:r>
                        </m:sub>
                        <m:sup/>
                      </m:sSubSup>
                    </m:oMath>
                  </m:oMathPara>
                </a14:m>
                <a:endParaRPr lang="en-US" sz="3600" dirty="0">
                  <a:latin typeface="+mn-lt"/>
                </a:endParaRPr>
              </a:p>
            </p:txBody>
          </p:sp>
        </mc:Choice>
        <mc:Fallback xmlns="">
          <p:sp>
            <p:nvSpPr>
              <p:cNvPr id="11" name="TextBox 10">
                <a:extLst>
                  <a:ext uri="{FF2B5EF4-FFF2-40B4-BE49-F238E27FC236}">
                    <a16:creationId xmlns:a16="http://schemas.microsoft.com/office/drawing/2014/main" id="{286A260B-C855-3B0E-B885-35D9370E49B8}"/>
                  </a:ext>
                </a:extLst>
              </p:cNvPr>
              <p:cNvSpPr txBox="1">
                <a:spLocks noRot="1" noChangeAspect="1" noMove="1" noResize="1" noEditPoints="1" noAdjustHandles="1" noChangeArrowheads="1" noChangeShapeType="1" noTextEdit="1"/>
              </p:cNvSpPr>
              <p:nvPr/>
            </p:nvSpPr>
            <p:spPr>
              <a:xfrm>
                <a:off x="244062" y="7805244"/>
                <a:ext cx="3094075" cy="624658"/>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D45C823-C95B-1F63-00E3-91436076915A}"/>
                  </a:ext>
                </a:extLst>
              </p:cNvPr>
              <p:cNvSpPr txBox="1"/>
              <p:nvPr/>
            </p:nvSpPr>
            <p:spPr>
              <a:xfrm>
                <a:off x="10644962" y="7832185"/>
                <a:ext cx="3094075" cy="62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𝑋</m:t>
                          </m:r>
                        </m:e>
                        <m:sub>
                          <m:r>
                            <a:rPr lang="en-US" sz="3600" b="0" i="1" smtClean="0">
                              <a:latin typeface="Cambria Math" panose="02040503050406030204" pitchFamily="18" charset="0"/>
                            </a:rPr>
                            <m:t>1</m:t>
                          </m:r>
                        </m:sub>
                        <m:sup/>
                      </m:sSubSup>
                    </m:oMath>
                  </m:oMathPara>
                </a14:m>
                <a:endParaRPr lang="en-US" sz="3600" dirty="0">
                  <a:latin typeface="+mn-lt"/>
                </a:endParaRPr>
              </a:p>
            </p:txBody>
          </p:sp>
        </mc:Choice>
        <mc:Fallback xmlns="">
          <p:sp>
            <p:nvSpPr>
              <p:cNvPr id="12" name="TextBox 11">
                <a:extLst>
                  <a:ext uri="{FF2B5EF4-FFF2-40B4-BE49-F238E27FC236}">
                    <a16:creationId xmlns:a16="http://schemas.microsoft.com/office/drawing/2014/main" id="{4D45C823-C95B-1F63-00E3-91436076915A}"/>
                  </a:ext>
                </a:extLst>
              </p:cNvPr>
              <p:cNvSpPr txBox="1">
                <a:spLocks noRot="1" noChangeAspect="1" noMove="1" noResize="1" noEditPoints="1" noAdjustHandles="1" noChangeArrowheads="1" noChangeShapeType="1" noTextEdit="1"/>
              </p:cNvSpPr>
              <p:nvPr/>
            </p:nvSpPr>
            <p:spPr>
              <a:xfrm>
                <a:off x="10644962" y="7832185"/>
                <a:ext cx="3094075" cy="624658"/>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3B272EC-63CA-9BAA-4F56-626A54CAB170}"/>
                  </a:ext>
                </a:extLst>
              </p:cNvPr>
              <p:cNvSpPr txBox="1"/>
              <p:nvPr/>
            </p:nvSpPr>
            <p:spPr>
              <a:xfrm>
                <a:off x="3892513" y="10982866"/>
                <a:ext cx="3094075" cy="62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𝑋</m:t>
                          </m:r>
                        </m:e>
                        <m:sub>
                          <m:r>
                            <a:rPr lang="en-US" sz="3600" b="0" i="1" smtClean="0">
                              <a:latin typeface="Cambria Math" panose="02040503050406030204" pitchFamily="18" charset="0"/>
                            </a:rPr>
                            <m:t>2</m:t>
                          </m:r>
                        </m:sub>
                        <m:sup/>
                      </m:sSubSup>
                    </m:oMath>
                  </m:oMathPara>
                </a14:m>
                <a:endParaRPr lang="en-US" sz="3600" dirty="0">
                  <a:latin typeface="+mn-lt"/>
                </a:endParaRPr>
              </a:p>
            </p:txBody>
          </p:sp>
        </mc:Choice>
        <mc:Fallback xmlns="">
          <p:sp>
            <p:nvSpPr>
              <p:cNvPr id="13" name="TextBox 12">
                <a:extLst>
                  <a:ext uri="{FF2B5EF4-FFF2-40B4-BE49-F238E27FC236}">
                    <a16:creationId xmlns:a16="http://schemas.microsoft.com/office/drawing/2014/main" id="{83B272EC-63CA-9BAA-4F56-626A54CAB170}"/>
                  </a:ext>
                </a:extLst>
              </p:cNvPr>
              <p:cNvSpPr txBox="1">
                <a:spLocks noRot="1" noChangeAspect="1" noMove="1" noResize="1" noEditPoints="1" noAdjustHandles="1" noChangeArrowheads="1" noChangeShapeType="1" noTextEdit="1"/>
              </p:cNvSpPr>
              <p:nvPr/>
            </p:nvSpPr>
            <p:spPr>
              <a:xfrm>
                <a:off x="3892513" y="10982866"/>
                <a:ext cx="3094075" cy="624658"/>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1F2378-33AB-88CA-0B5D-6322FF82D7F7}"/>
                  </a:ext>
                </a:extLst>
              </p:cNvPr>
              <p:cNvSpPr txBox="1"/>
              <p:nvPr/>
            </p:nvSpPr>
            <p:spPr>
              <a:xfrm>
                <a:off x="14000532" y="10956782"/>
                <a:ext cx="3094075" cy="62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𝑋</m:t>
                          </m:r>
                        </m:e>
                        <m:sub>
                          <m:r>
                            <a:rPr lang="en-US" sz="3600" b="0" i="1" smtClean="0">
                              <a:latin typeface="Cambria Math" panose="02040503050406030204" pitchFamily="18" charset="0"/>
                            </a:rPr>
                            <m:t>2</m:t>
                          </m:r>
                        </m:sub>
                        <m:sup/>
                      </m:sSubSup>
                    </m:oMath>
                  </m:oMathPara>
                </a14:m>
                <a:endParaRPr lang="en-US" sz="3600" dirty="0">
                  <a:latin typeface="+mn-lt"/>
                </a:endParaRPr>
              </a:p>
            </p:txBody>
          </p:sp>
        </mc:Choice>
        <mc:Fallback xmlns="">
          <p:sp>
            <p:nvSpPr>
              <p:cNvPr id="14" name="TextBox 13">
                <a:extLst>
                  <a:ext uri="{FF2B5EF4-FFF2-40B4-BE49-F238E27FC236}">
                    <a16:creationId xmlns:a16="http://schemas.microsoft.com/office/drawing/2014/main" id="{061F2378-33AB-88CA-0B5D-6322FF82D7F7}"/>
                  </a:ext>
                </a:extLst>
              </p:cNvPr>
              <p:cNvSpPr txBox="1">
                <a:spLocks noRot="1" noChangeAspect="1" noMove="1" noResize="1" noEditPoints="1" noAdjustHandles="1" noChangeArrowheads="1" noChangeShapeType="1" noTextEdit="1"/>
              </p:cNvSpPr>
              <p:nvPr/>
            </p:nvSpPr>
            <p:spPr>
              <a:xfrm>
                <a:off x="14000532" y="10956782"/>
                <a:ext cx="3094075" cy="624658"/>
              </a:xfrm>
              <a:prstGeom prst="rect">
                <a:avLst/>
              </a:prstGeom>
              <a:blipFill>
                <a:blip r:embed="rId9"/>
                <a:stretch>
                  <a:fillRect/>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E3B7DABA-BC37-1D59-B4C6-9C14C057B385}"/>
              </a:ext>
            </a:extLst>
          </p:cNvPr>
          <p:cNvSpPr txBox="1"/>
          <p:nvPr/>
        </p:nvSpPr>
        <p:spPr>
          <a:xfrm>
            <a:off x="22810399" y="146434"/>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Demo</a:t>
            </a:r>
          </a:p>
        </p:txBody>
      </p:sp>
      <p:pic>
        <p:nvPicPr>
          <p:cNvPr id="6" name="Picture 5">
            <a:extLst>
              <a:ext uri="{FF2B5EF4-FFF2-40B4-BE49-F238E27FC236}">
                <a16:creationId xmlns:a16="http://schemas.microsoft.com/office/drawing/2014/main" id="{1F84F29F-4380-C82B-CBDC-CF7BA74D226D}"/>
              </a:ext>
            </a:extLst>
          </p:cNvPr>
          <p:cNvPicPr>
            <a:picLocks noChangeAspect="1"/>
          </p:cNvPicPr>
          <p:nvPr/>
        </p:nvPicPr>
        <p:blipFill>
          <a:blip r:embed="rId10"/>
          <a:stretch>
            <a:fillRect/>
          </a:stretch>
        </p:blipFill>
        <p:spPr>
          <a:xfrm>
            <a:off x="15769173" y="5266827"/>
            <a:ext cx="7041226" cy="6170961"/>
          </a:xfrm>
          <a:prstGeom prst="rect">
            <a:avLst/>
          </a:prstGeom>
        </p:spPr>
      </p:pic>
    </p:spTree>
    <p:extLst>
      <p:ext uri="{BB962C8B-B14F-4D97-AF65-F5344CB8AC3E}">
        <p14:creationId xmlns:p14="http://schemas.microsoft.com/office/powerpoint/2010/main" val="2563142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EBFF6-9866-F3AD-68E4-546D2012A89B}"/>
              </a:ext>
            </a:extLst>
          </p:cNvPr>
          <p:cNvSpPr>
            <a:spLocks noGrp="1"/>
          </p:cNvSpPr>
          <p:nvPr>
            <p:ph type="title"/>
          </p:nvPr>
        </p:nvSpPr>
        <p:spPr/>
        <p:txBody>
          <a:bodyPr/>
          <a:lstStyle/>
          <a:p>
            <a:r>
              <a:rPr lang="en-US" dirty="0">
                <a:latin typeface="+mn-lt"/>
              </a:rPr>
              <a:t>Activation function for hidden layers</a:t>
            </a:r>
            <a:endParaRPr lang="en-GB" dirty="0">
              <a:latin typeface="+mn-lt"/>
            </a:endParaRPr>
          </a:p>
        </p:txBody>
      </p:sp>
      <p:sp>
        <p:nvSpPr>
          <p:cNvPr id="3" name="Content Placeholder 2">
            <a:extLst>
              <a:ext uri="{FF2B5EF4-FFF2-40B4-BE49-F238E27FC236}">
                <a16:creationId xmlns:a16="http://schemas.microsoft.com/office/drawing/2014/main" id="{C337BA92-341D-BAB3-35C6-DE85F7015559}"/>
              </a:ext>
            </a:extLst>
          </p:cNvPr>
          <p:cNvSpPr>
            <a:spLocks noGrp="1"/>
          </p:cNvSpPr>
          <p:nvPr>
            <p:ph sz="quarter" idx="13"/>
          </p:nvPr>
        </p:nvSpPr>
        <p:spPr>
          <a:xfrm>
            <a:off x="527986" y="2305533"/>
            <a:ext cx="13819815" cy="9174163"/>
          </a:xfrm>
        </p:spPr>
        <p:txBody>
          <a:bodyPr/>
          <a:lstStyle/>
          <a:p>
            <a:r>
              <a:rPr lang="en-GB" b="1" dirty="0">
                <a:latin typeface="+mn-lt"/>
              </a:rPr>
              <a:t>Transformation</a:t>
            </a:r>
            <a:r>
              <a:rPr lang="en-GB" dirty="0">
                <a:latin typeface="+mn-lt"/>
              </a:rPr>
              <a:t> of the summation of input features</a:t>
            </a:r>
          </a:p>
          <a:p>
            <a:endParaRPr lang="en-GB" dirty="0">
              <a:latin typeface="+mn-lt"/>
            </a:endParaRPr>
          </a:p>
          <a:p>
            <a:r>
              <a:rPr lang="en-GB" dirty="0">
                <a:latin typeface="+mn-lt"/>
              </a:rPr>
              <a:t>Introduces </a:t>
            </a:r>
            <a:r>
              <a:rPr lang="en-GB" b="1" dirty="0">
                <a:latin typeface="+mn-lt"/>
              </a:rPr>
              <a:t>non-linearity</a:t>
            </a:r>
            <a:r>
              <a:rPr lang="en-GB" dirty="0">
                <a:latin typeface="+mn-lt"/>
              </a:rPr>
              <a:t> into the network.</a:t>
            </a:r>
          </a:p>
          <a:p>
            <a:pPr algn="l"/>
            <a:r>
              <a:rPr lang="en-GB" sz="3600" b="0" i="0" u="none" strike="noStrike" baseline="0" dirty="0">
                <a:latin typeface="+mn-lt"/>
              </a:rPr>
              <a:t>A </a:t>
            </a:r>
            <a:r>
              <a:rPr lang="en-GB" sz="3600" b="0" i="0" u="none" strike="noStrike" baseline="0" dirty="0" err="1">
                <a:latin typeface="+mn-lt"/>
              </a:rPr>
              <a:t>ReLU</a:t>
            </a:r>
            <a:r>
              <a:rPr lang="en-GB" sz="3600" b="0" i="0" u="none" strike="noStrike" baseline="0" dirty="0">
                <a:latin typeface="+mn-lt"/>
              </a:rPr>
              <a:t> activation is recommended as it can be computed and stored more efficiently than a sigmoid activation</a:t>
            </a:r>
          </a:p>
          <a:p>
            <a:r>
              <a:rPr lang="en-US" sz="3600" dirty="0">
                <a:latin typeface="+mn-lt"/>
                <a:hlinkClick r:id="rId3"/>
              </a:rPr>
              <a:t>https://www.tensorflow.org/api_docs/python/tf/keras/activations</a:t>
            </a:r>
            <a:endParaRPr lang="en-US" sz="3600" dirty="0">
              <a:latin typeface="+mn-lt"/>
            </a:endParaRPr>
          </a:p>
          <a:p>
            <a:pPr algn="l"/>
            <a:endParaRPr lang="en-GB" dirty="0">
              <a:latin typeface="+mn-lt"/>
            </a:endParaRPr>
          </a:p>
          <a:p>
            <a:endParaRPr lang="en-GB" dirty="0">
              <a:latin typeface="+mn-lt"/>
            </a:endParaRPr>
          </a:p>
          <a:p>
            <a:endParaRPr lang="en-GB" dirty="0">
              <a:latin typeface="+mn-lt"/>
            </a:endParaRPr>
          </a:p>
          <a:p>
            <a:endParaRPr lang="en-GB" dirty="0">
              <a:latin typeface="+mn-lt"/>
            </a:endParaRPr>
          </a:p>
        </p:txBody>
      </p:sp>
      <p:pic>
        <p:nvPicPr>
          <p:cNvPr id="4" name="Picture 3">
            <a:extLst>
              <a:ext uri="{FF2B5EF4-FFF2-40B4-BE49-F238E27FC236}">
                <a16:creationId xmlns:a16="http://schemas.microsoft.com/office/drawing/2014/main" id="{BD633173-2C00-4467-D119-4E64784B969A}"/>
              </a:ext>
            </a:extLst>
          </p:cNvPr>
          <p:cNvPicPr>
            <a:picLocks noChangeAspect="1"/>
          </p:cNvPicPr>
          <p:nvPr/>
        </p:nvPicPr>
        <p:blipFill>
          <a:blip r:embed="rId4"/>
          <a:stretch>
            <a:fillRect/>
          </a:stretch>
        </p:blipFill>
        <p:spPr>
          <a:xfrm>
            <a:off x="14529005" y="3130565"/>
            <a:ext cx="5400675" cy="3276600"/>
          </a:xfrm>
          <a:prstGeom prst="rect">
            <a:avLst/>
          </a:prstGeom>
        </p:spPr>
      </p:pic>
      <p:pic>
        <p:nvPicPr>
          <p:cNvPr id="5" name="Picture 4">
            <a:extLst>
              <a:ext uri="{FF2B5EF4-FFF2-40B4-BE49-F238E27FC236}">
                <a16:creationId xmlns:a16="http://schemas.microsoft.com/office/drawing/2014/main" id="{0B245640-B71F-56A8-29E0-AD0FEF3D7E68}"/>
              </a:ext>
            </a:extLst>
          </p:cNvPr>
          <p:cNvPicPr>
            <a:picLocks noChangeAspect="1"/>
          </p:cNvPicPr>
          <p:nvPr/>
        </p:nvPicPr>
        <p:blipFill>
          <a:blip r:embed="rId5"/>
          <a:stretch>
            <a:fillRect/>
          </a:stretch>
        </p:blipFill>
        <p:spPr>
          <a:xfrm>
            <a:off x="19405687" y="2994825"/>
            <a:ext cx="4802364" cy="354808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0663861-6829-3226-D49A-125563D1C554}"/>
                  </a:ext>
                </a:extLst>
              </p:cNvPr>
              <p:cNvSpPr txBox="1"/>
              <p:nvPr/>
            </p:nvSpPr>
            <p:spPr>
              <a:xfrm>
                <a:off x="1123912" y="3789838"/>
                <a:ext cx="8959774" cy="6226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4000" i="1" smtClean="0">
                              <a:solidFill>
                                <a:schemeClr val="bg1"/>
                              </a:solidFill>
                              <a:latin typeface="Cambria Math" panose="02040503050406030204" pitchFamily="18" charset="0"/>
                            </a:rPr>
                          </m:ctrlPr>
                        </m:sSubSupPr>
                        <m:e>
                          <m:r>
                            <a:rPr lang="en-US" sz="4000" b="0" i="1" smtClean="0">
                              <a:solidFill>
                                <a:schemeClr val="bg1"/>
                              </a:solidFill>
                              <a:latin typeface="Cambria Math" panose="02040503050406030204" pitchFamily="18" charset="0"/>
                            </a:rPr>
                            <m:t>𝑔</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𝑊</m:t>
                          </m:r>
                        </m:e>
                        <m:sub>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1</m:t>
                          </m:r>
                        </m:sup>
                      </m:sSubSup>
                      <m:sSub>
                        <m:sSubPr>
                          <m:ctrlPr>
                            <a:rPr lang="en-US" sz="400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𝑋</m:t>
                          </m:r>
                        </m:e>
                        <m:sub>
                          <m:r>
                            <a:rPr lang="en-US" sz="4000" b="0" i="1" smtClean="0">
                              <a:solidFill>
                                <a:schemeClr val="bg1"/>
                              </a:solidFill>
                              <a:latin typeface="Cambria Math" panose="02040503050406030204" pitchFamily="18" charset="0"/>
                            </a:rPr>
                            <m:t>1</m:t>
                          </m:r>
                        </m:sub>
                      </m:sSub>
                      <m:r>
                        <a:rPr lang="en-US" sz="4000" b="0" i="1" smtClean="0">
                          <a:solidFill>
                            <a:schemeClr val="bg1"/>
                          </a:solidFill>
                          <a:latin typeface="Cambria Math" panose="02040503050406030204" pitchFamily="18" charset="0"/>
                        </a:rPr>
                        <m:t>+ </m:t>
                      </m:r>
                      <m:sSubSup>
                        <m:sSubSupPr>
                          <m:ctrlPr>
                            <a:rPr lang="en-US" sz="4000" b="0" i="1" smtClean="0">
                              <a:solidFill>
                                <a:schemeClr val="bg1"/>
                              </a:solidFill>
                              <a:latin typeface="Cambria Math" panose="02040503050406030204" pitchFamily="18" charset="0"/>
                            </a:rPr>
                          </m:ctrlPr>
                        </m:sSubSupPr>
                        <m:e>
                          <m:r>
                            <a:rPr lang="en-US" sz="4000" b="0" i="1" smtClean="0">
                              <a:solidFill>
                                <a:schemeClr val="bg1"/>
                              </a:solidFill>
                              <a:latin typeface="Cambria Math" panose="02040503050406030204" pitchFamily="18" charset="0"/>
                            </a:rPr>
                            <m:t>𝑊</m:t>
                          </m:r>
                        </m:e>
                        <m:sub>
                          <m:r>
                            <a:rPr lang="en-US" sz="4000" b="0" i="1" smtClean="0">
                              <a:solidFill>
                                <a:schemeClr val="bg1"/>
                              </a:solidFill>
                              <a:latin typeface="Cambria Math" panose="02040503050406030204" pitchFamily="18" charset="0"/>
                            </a:rPr>
                            <m:t>2</m:t>
                          </m:r>
                        </m:sub>
                        <m:sup>
                          <m:r>
                            <a:rPr lang="en-US" sz="4000" b="0" i="1" smtClean="0">
                              <a:solidFill>
                                <a:schemeClr val="bg1"/>
                              </a:solidFill>
                              <a:latin typeface="Cambria Math" panose="02040503050406030204" pitchFamily="18" charset="0"/>
                            </a:rPr>
                            <m:t>1</m:t>
                          </m:r>
                        </m:sup>
                      </m:sSubSup>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𝑋</m:t>
                          </m:r>
                        </m:e>
                        <m:sub>
                          <m:r>
                            <a:rPr lang="en-US" sz="4000" b="0" i="1" smtClean="0">
                              <a:solidFill>
                                <a:schemeClr val="bg1"/>
                              </a:solidFill>
                              <a:latin typeface="Cambria Math" panose="02040503050406030204" pitchFamily="18" charset="0"/>
                            </a:rPr>
                            <m:t>2</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sSubSup>
                            <m:sSubSupPr>
                              <m:ctrlPr>
                                <a:rPr lang="en-US" sz="4000" b="0" i="1" smtClean="0">
                                  <a:solidFill>
                                    <a:schemeClr val="bg1"/>
                                  </a:solidFill>
                                  <a:latin typeface="Cambria Math" panose="02040503050406030204" pitchFamily="18" charset="0"/>
                                </a:rPr>
                              </m:ctrlPr>
                            </m:sSubSupPr>
                            <m:e>
                              <m:r>
                                <a:rPr lang="en-US" sz="4000" b="0" i="1" smtClean="0">
                                  <a:solidFill>
                                    <a:schemeClr val="bg1"/>
                                  </a:solidFill>
                                  <a:latin typeface="Cambria Math" panose="02040503050406030204" pitchFamily="18" charset="0"/>
                                </a:rPr>
                                <m:t>𝑊</m:t>
                              </m:r>
                            </m:e>
                            <m:sub>
                              <m:r>
                                <a:rPr lang="en-US" sz="4000" b="0" i="1" smtClean="0">
                                  <a:solidFill>
                                    <a:schemeClr val="bg1"/>
                                  </a:solidFill>
                                  <a:latin typeface="Cambria Math" panose="02040503050406030204" pitchFamily="18" charset="0"/>
                                </a:rPr>
                                <m:t>𝑚</m:t>
                              </m:r>
                            </m:sub>
                            <m:sup>
                              <m:r>
                                <a:rPr lang="en-US" sz="4000" b="0" i="1" smtClean="0">
                                  <a:solidFill>
                                    <a:schemeClr val="bg1"/>
                                  </a:solidFill>
                                  <a:latin typeface="Cambria Math" panose="02040503050406030204" pitchFamily="18" charset="0"/>
                                </a:rPr>
                                <m:t>1</m:t>
                              </m:r>
                            </m:sup>
                          </m:sSubSup>
                          <m:r>
                            <a:rPr lang="en-US" sz="4000" b="0" i="1" smtClean="0">
                              <a:solidFill>
                                <a:schemeClr val="bg1"/>
                              </a:solidFill>
                              <a:latin typeface="Cambria Math" panose="02040503050406030204" pitchFamily="18" charset="0"/>
                            </a:rPr>
                            <m:t>𝑋</m:t>
                          </m:r>
                        </m:e>
                        <m:sub>
                          <m:r>
                            <a:rPr lang="en-US" sz="4000" b="0" i="1" smtClean="0">
                              <a:solidFill>
                                <a:schemeClr val="bg1"/>
                              </a:solidFill>
                              <a:latin typeface="Cambria Math" panose="02040503050406030204" pitchFamily="18" charset="0"/>
                            </a:rPr>
                            <m:t>𝑚</m:t>
                          </m:r>
                        </m:sub>
                      </m:sSub>
                      <m:r>
                        <a:rPr lang="en-US" sz="4000" b="0" i="1" smtClean="0">
                          <a:solidFill>
                            <a:schemeClr val="bg1"/>
                          </a:solidFill>
                          <a:latin typeface="Cambria Math" panose="02040503050406030204" pitchFamily="18" charset="0"/>
                        </a:rPr>
                        <m:t>+</m:t>
                      </m:r>
                      <m:sSup>
                        <m:sSupPr>
                          <m:ctrlPr>
                            <a:rPr lang="en-US" sz="4000" b="0" i="1" smtClean="0">
                              <a:solidFill>
                                <a:schemeClr val="bg1"/>
                              </a:solidFill>
                              <a:latin typeface="Cambria Math" panose="02040503050406030204" pitchFamily="18" charset="0"/>
                            </a:rPr>
                          </m:ctrlPr>
                        </m:sSupPr>
                        <m:e>
                          <m:r>
                            <a:rPr lang="en-US" sz="4000" b="0" i="1" smtClean="0">
                              <a:solidFill>
                                <a:schemeClr val="bg1"/>
                              </a:solidFill>
                              <a:latin typeface="Cambria Math" panose="02040503050406030204" pitchFamily="18" charset="0"/>
                            </a:rPr>
                            <m:t>𝑏</m:t>
                          </m:r>
                        </m:e>
                        <m:sup>
                          <m:r>
                            <a:rPr lang="en-US" sz="4000" b="0" i="1" smtClean="0">
                              <a:solidFill>
                                <a:schemeClr val="bg1"/>
                              </a:solidFill>
                              <a:latin typeface="Cambria Math" panose="02040503050406030204" pitchFamily="18" charset="0"/>
                            </a:rPr>
                            <m:t>1</m:t>
                          </m:r>
                        </m:sup>
                      </m:sSup>
                      <m:r>
                        <a:rPr lang="en-US" sz="4000" b="0" i="1" smtClean="0">
                          <a:solidFill>
                            <a:schemeClr val="bg1"/>
                          </a:solidFill>
                          <a:latin typeface="Cambria Math" panose="02040503050406030204" pitchFamily="18" charset="0"/>
                        </a:rPr>
                        <m:t>)</m:t>
                      </m:r>
                    </m:oMath>
                  </m:oMathPara>
                </a14:m>
                <a:endParaRPr lang="en-US" sz="4000" dirty="0">
                  <a:solidFill>
                    <a:schemeClr val="bg1"/>
                  </a:solidFill>
                  <a:latin typeface="+mn-lt"/>
                </a:endParaRPr>
              </a:p>
            </p:txBody>
          </p:sp>
        </mc:Choice>
        <mc:Fallback>
          <p:sp>
            <p:nvSpPr>
              <p:cNvPr id="7" name="TextBox 6">
                <a:extLst>
                  <a:ext uri="{FF2B5EF4-FFF2-40B4-BE49-F238E27FC236}">
                    <a16:creationId xmlns:a16="http://schemas.microsoft.com/office/drawing/2014/main" id="{10663861-6829-3226-D49A-125563D1C554}"/>
                  </a:ext>
                </a:extLst>
              </p:cNvPr>
              <p:cNvSpPr txBox="1">
                <a:spLocks noRot="1" noChangeAspect="1" noMove="1" noResize="1" noEditPoints="1" noAdjustHandles="1" noChangeArrowheads="1" noChangeShapeType="1" noTextEdit="1"/>
              </p:cNvSpPr>
              <p:nvPr/>
            </p:nvSpPr>
            <p:spPr>
              <a:xfrm>
                <a:off x="1123912" y="3789838"/>
                <a:ext cx="8959774" cy="622606"/>
              </a:xfrm>
              <a:prstGeom prst="rect">
                <a:avLst/>
              </a:prstGeom>
              <a:blipFill>
                <a:blip r:embed="rId6"/>
                <a:stretch>
                  <a:fillRect/>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2DF2F4AA-7C8D-B876-F22B-C018340F90BC}"/>
              </a:ext>
            </a:extLst>
          </p:cNvPr>
          <p:cNvPicPr>
            <a:picLocks noChangeAspect="1"/>
          </p:cNvPicPr>
          <p:nvPr/>
        </p:nvPicPr>
        <p:blipFill>
          <a:blip r:embed="rId7"/>
          <a:stretch>
            <a:fillRect/>
          </a:stretch>
        </p:blipFill>
        <p:spPr>
          <a:xfrm>
            <a:off x="12934591" y="7812049"/>
            <a:ext cx="5210175" cy="3933825"/>
          </a:xfrm>
          <a:prstGeom prst="rect">
            <a:avLst/>
          </a:prstGeom>
        </p:spPr>
      </p:pic>
      <p:pic>
        <p:nvPicPr>
          <p:cNvPr id="9" name="Picture 8">
            <a:extLst>
              <a:ext uri="{FF2B5EF4-FFF2-40B4-BE49-F238E27FC236}">
                <a16:creationId xmlns:a16="http://schemas.microsoft.com/office/drawing/2014/main" id="{737FEC00-9B15-2748-2101-F9A26FE89D41}"/>
              </a:ext>
            </a:extLst>
          </p:cNvPr>
          <p:cNvPicPr>
            <a:picLocks noChangeAspect="1"/>
          </p:cNvPicPr>
          <p:nvPr/>
        </p:nvPicPr>
        <p:blipFill>
          <a:blip r:embed="rId8"/>
          <a:stretch>
            <a:fillRect/>
          </a:stretch>
        </p:blipFill>
        <p:spPr>
          <a:xfrm>
            <a:off x="696902" y="7812050"/>
            <a:ext cx="5172075" cy="3933825"/>
          </a:xfrm>
          <a:prstGeom prst="rect">
            <a:avLst/>
          </a:prstGeom>
        </p:spPr>
      </p:pic>
      <p:pic>
        <p:nvPicPr>
          <p:cNvPr id="10" name="Picture 9">
            <a:extLst>
              <a:ext uri="{FF2B5EF4-FFF2-40B4-BE49-F238E27FC236}">
                <a16:creationId xmlns:a16="http://schemas.microsoft.com/office/drawing/2014/main" id="{7189C520-9373-4BE8-1B27-947EDE32F440}"/>
              </a:ext>
            </a:extLst>
          </p:cNvPr>
          <p:cNvPicPr>
            <a:picLocks noChangeAspect="1"/>
          </p:cNvPicPr>
          <p:nvPr/>
        </p:nvPicPr>
        <p:blipFill>
          <a:blip r:embed="rId9"/>
          <a:stretch>
            <a:fillRect/>
          </a:stretch>
        </p:blipFill>
        <p:spPr>
          <a:xfrm>
            <a:off x="6748084" y="7812050"/>
            <a:ext cx="5410200" cy="3933825"/>
          </a:xfrm>
          <a:prstGeom prst="rect">
            <a:avLst/>
          </a:prstGeom>
        </p:spPr>
      </p:pic>
      <p:sp>
        <p:nvSpPr>
          <p:cNvPr id="11" name="TextBox 10">
            <a:extLst>
              <a:ext uri="{FF2B5EF4-FFF2-40B4-BE49-F238E27FC236}">
                <a16:creationId xmlns:a16="http://schemas.microsoft.com/office/drawing/2014/main" id="{194E0705-50D3-946E-AA55-C113CDD84C0A}"/>
              </a:ext>
            </a:extLst>
          </p:cNvPr>
          <p:cNvSpPr txBox="1"/>
          <p:nvPr/>
        </p:nvSpPr>
        <p:spPr>
          <a:xfrm>
            <a:off x="12527066" y="11703528"/>
            <a:ext cx="5661560" cy="1938992"/>
          </a:xfrm>
          <a:prstGeom prst="rect">
            <a:avLst/>
          </a:prstGeom>
          <a:noFill/>
        </p:spPr>
        <p:txBody>
          <a:bodyPr wrap="square" rtlCol="0">
            <a:spAutoFit/>
          </a:bodyPr>
          <a:lstStyle/>
          <a:p>
            <a:pPr algn="ctr"/>
            <a:r>
              <a:rPr lang="en-US" sz="4000" b="1" dirty="0">
                <a:solidFill>
                  <a:schemeClr val="bg1"/>
                </a:solidFill>
                <a:latin typeface="+mn-lt"/>
              </a:rPr>
              <a:t>Sigmoid</a:t>
            </a:r>
          </a:p>
          <a:p>
            <a:pPr algn="ctr"/>
            <a:r>
              <a:rPr lang="en-US" sz="4000" dirty="0" err="1">
                <a:solidFill>
                  <a:schemeClr val="bg1"/>
                </a:solidFill>
                <a:latin typeface="+mn-lt"/>
              </a:rPr>
              <a:t>Tranforms</a:t>
            </a:r>
            <a:r>
              <a:rPr lang="en-US" sz="4000" dirty="0">
                <a:solidFill>
                  <a:schemeClr val="bg1"/>
                </a:solidFill>
                <a:latin typeface="+mn-lt"/>
              </a:rPr>
              <a:t> to value between 0 and +1</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130FAA5-F4BB-A6C8-3C0B-3A8916902FD0}"/>
                  </a:ext>
                </a:extLst>
              </p:cNvPr>
              <p:cNvSpPr txBox="1"/>
              <p:nvPr/>
            </p:nvSpPr>
            <p:spPr>
              <a:xfrm>
                <a:off x="257695" y="11777008"/>
                <a:ext cx="5848069" cy="1938992"/>
              </a:xfrm>
              <a:prstGeom prst="rect">
                <a:avLst/>
              </a:prstGeom>
              <a:noFill/>
            </p:spPr>
            <p:txBody>
              <a:bodyPr wrap="square" rtlCol="0">
                <a:spAutoFit/>
              </a:bodyPr>
              <a:lstStyle/>
              <a:p>
                <a:pPr algn="ctr"/>
                <a:r>
                  <a:rPr lang="en-US" sz="4000" b="1" dirty="0">
                    <a:solidFill>
                      <a:schemeClr val="bg1"/>
                    </a:solidFill>
                    <a:latin typeface="+mn-lt"/>
                  </a:rPr>
                  <a:t>ReLU</a:t>
                </a:r>
              </a:p>
              <a:p>
                <a:pPr algn="ctr"/>
                <a:r>
                  <a:rPr lang="en-US" sz="4000" dirty="0" err="1">
                    <a:solidFill>
                      <a:schemeClr val="bg1"/>
                    </a:solidFill>
                    <a:latin typeface="+mn-lt"/>
                  </a:rPr>
                  <a:t>Tranforms</a:t>
                </a:r>
                <a:r>
                  <a:rPr lang="en-US" sz="4000" dirty="0">
                    <a:solidFill>
                      <a:schemeClr val="bg1"/>
                    </a:solidFill>
                    <a:latin typeface="+mn-lt"/>
                  </a:rPr>
                  <a:t> to value between 0 and +</a:t>
                </a:r>
                <a14:m>
                  <m:oMath xmlns:m="http://schemas.openxmlformats.org/officeDocument/2006/math">
                    <m:r>
                      <a:rPr lang="en-GB" sz="4000" b="0" i="1" smtClean="0">
                        <a:solidFill>
                          <a:schemeClr val="bg1"/>
                        </a:solidFill>
                        <a:latin typeface="Cambria Math" panose="02040503050406030204" pitchFamily="18" charset="0"/>
                        <a:ea typeface="Cambria Math" panose="02040503050406030204" pitchFamily="18" charset="0"/>
                      </a:rPr>
                      <m:t>𝑥</m:t>
                    </m:r>
                  </m:oMath>
                </a14:m>
                <a:r>
                  <a:rPr lang="en-US" sz="4000" dirty="0">
                    <a:solidFill>
                      <a:schemeClr val="bg1"/>
                    </a:solidFill>
                    <a:latin typeface="+mn-lt"/>
                  </a:rPr>
                  <a:t> </a:t>
                </a:r>
              </a:p>
            </p:txBody>
          </p:sp>
        </mc:Choice>
        <mc:Fallback>
          <p:sp>
            <p:nvSpPr>
              <p:cNvPr id="12" name="TextBox 11">
                <a:extLst>
                  <a:ext uri="{FF2B5EF4-FFF2-40B4-BE49-F238E27FC236}">
                    <a16:creationId xmlns:a16="http://schemas.microsoft.com/office/drawing/2014/main" id="{B130FAA5-F4BB-A6C8-3C0B-3A8916902FD0}"/>
                  </a:ext>
                </a:extLst>
              </p:cNvPr>
              <p:cNvSpPr txBox="1">
                <a:spLocks noRot="1" noChangeAspect="1" noMove="1" noResize="1" noEditPoints="1" noAdjustHandles="1" noChangeArrowheads="1" noChangeShapeType="1" noTextEdit="1"/>
              </p:cNvSpPr>
              <p:nvPr/>
            </p:nvSpPr>
            <p:spPr>
              <a:xfrm>
                <a:off x="257695" y="11777008"/>
                <a:ext cx="5848069" cy="1938992"/>
              </a:xfrm>
              <a:prstGeom prst="rect">
                <a:avLst/>
              </a:prstGeom>
              <a:blipFill>
                <a:blip r:embed="rId10"/>
                <a:stretch>
                  <a:fillRect t="-5660" b="-12264"/>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5D903118-DEEB-3B22-480C-4C5EBB9953CC}"/>
              </a:ext>
            </a:extLst>
          </p:cNvPr>
          <p:cNvSpPr txBox="1"/>
          <p:nvPr/>
        </p:nvSpPr>
        <p:spPr>
          <a:xfrm>
            <a:off x="6869440" y="11703528"/>
            <a:ext cx="5210175" cy="1938992"/>
          </a:xfrm>
          <a:prstGeom prst="rect">
            <a:avLst/>
          </a:prstGeom>
          <a:noFill/>
        </p:spPr>
        <p:txBody>
          <a:bodyPr wrap="square" rtlCol="0">
            <a:spAutoFit/>
          </a:bodyPr>
          <a:lstStyle/>
          <a:p>
            <a:pPr algn="ctr"/>
            <a:r>
              <a:rPr lang="en-US" sz="4000" b="1" dirty="0">
                <a:solidFill>
                  <a:schemeClr val="bg1"/>
                </a:solidFill>
                <a:latin typeface="+mn-lt"/>
              </a:rPr>
              <a:t>Tanh</a:t>
            </a:r>
          </a:p>
          <a:p>
            <a:pPr algn="ctr"/>
            <a:r>
              <a:rPr lang="en-US" sz="4000" dirty="0">
                <a:solidFill>
                  <a:schemeClr val="bg1"/>
                </a:solidFill>
                <a:latin typeface="+mn-lt"/>
              </a:rPr>
              <a:t>Tranforms to value between -1 and +1</a:t>
            </a:r>
          </a:p>
        </p:txBody>
      </p:sp>
      <p:pic>
        <p:nvPicPr>
          <p:cNvPr id="14" name="Picture 13">
            <a:extLst>
              <a:ext uri="{FF2B5EF4-FFF2-40B4-BE49-F238E27FC236}">
                <a16:creationId xmlns:a16="http://schemas.microsoft.com/office/drawing/2014/main" id="{327AAA41-7215-96FD-7BF3-7884B3E4A679}"/>
              </a:ext>
            </a:extLst>
          </p:cNvPr>
          <p:cNvPicPr>
            <a:picLocks noChangeAspect="1"/>
          </p:cNvPicPr>
          <p:nvPr/>
        </p:nvPicPr>
        <p:blipFill>
          <a:blip r:embed="rId11"/>
          <a:stretch>
            <a:fillRect/>
          </a:stretch>
        </p:blipFill>
        <p:spPr>
          <a:xfrm>
            <a:off x="18791036" y="7873701"/>
            <a:ext cx="5410200" cy="3933825"/>
          </a:xfrm>
          <a:prstGeom prst="rect">
            <a:avLst/>
          </a:prstGeom>
        </p:spPr>
      </p:pic>
      <p:sp>
        <p:nvSpPr>
          <p:cNvPr id="15" name="Multiplication Sign 14">
            <a:extLst>
              <a:ext uri="{FF2B5EF4-FFF2-40B4-BE49-F238E27FC236}">
                <a16:creationId xmlns:a16="http://schemas.microsoft.com/office/drawing/2014/main" id="{4592E71B-804D-B5E4-021F-D9D5F959BF44}"/>
              </a:ext>
            </a:extLst>
          </p:cNvPr>
          <p:cNvSpPr/>
          <p:nvPr/>
        </p:nvSpPr>
        <p:spPr>
          <a:xfrm>
            <a:off x="18553052" y="7173095"/>
            <a:ext cx="4802364" cy="355214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324B79B-18A9-327F-7880-B0DFA7E3A78E}"/>
                  </a:ext>
                </a:extLst>
              </p:cNvPr>
              <p:cNvSpPr txBox="1"/>
              <p:nvPr/>
            </p:nvSpPr>
            <p:spPr>
              <a:xfrm>
                <a:off x="18717792" y="11807526"/>
                <a:ext cx="5728940" cy="1938992"/>
              </a:xfrm>
              <a:prstGeom prst="rect">
                <a:avLst/>
              </a:prstGeom>
              <a:noFill/>
            </p:spPr>
            <p:txBody>
              <a:bodyPr wrap="square" rtlCol="0">
                <a:spAutoFit/>
              </a:bodyPr>
              <a:lstStyle/>
              <a:p>
                <a:pPr algn="ctr"/>
                <a:r>
                  <a:rPr lang="en-US" sz="4000" b="1" dirty="0">
                    <a:solidFill>
                      <a:schemeClr val="bg1"/>
                    </a:solidFill>
                    <a:latin typeface="+mn-lt"/>
                  </a:rPr>
                  <a:t>Linear</a:t>
                </a:r>
              </a:p>
              <a:p>
                <a:pPr algn="ctr"/>
                <a:r>
                  <a:rPr lang="en-US" sz="4000" dirty="0">
                    <a:solidFill>
                      <a:schemeClr val="bg1"/>
                    </a:solidFill>
                    <a:latin typeface="+mn-lt"/>
                  </a:rPr>
                  <a:t>Does not transform, </a:t>
                </a:r>
              </a:p>
              <a:p>
                <a:pPr algn="ctr"/>
                <a:r>
                  <a:rPr lang="en-US" sz="4000" dirty="0">
                    <a:solidFill>
                      <a:schemeClr val="bg1"/>
                    </a:solidFill>
                    <a:latin typeface="+mn-lt"/>
                  </a:rPr>
                  <a:t>Remains </a:t>
                </a:r>
                <a14:m>
                  <m:oMath xmlns:m="http://schemas.openxmlformats.org/officeDocument/2006/math">
                    <m:r>
                      <a:rPr lang="en-GB" sz="4000" b="0" i="1" smtClean="0">
                        <a:solidFill>
                          <a:schemeClr val="bg1"/>
                        </a:solidFill>
                        <a:latin typeface="Cambria Math" panose="02040503050406030204" pitchFamily="18" charset="0"/>
                        <a:ea typeface="Cambria Math" panose="02040503050406030204" pitchFamily="18" charset="0"/>
                      </a:rPr>
                      <m:t>𝑥</m:t>
                    </m:r>
                  </m:oMath>
                </a14:m>
                <a:r>
                  <a:rPr lang="en-US" sz="4000" dirty="0">
                    <a:solidFill>
                      <a:schemeClr val="bg1"/>
                    </a:solidFill>
                    <a:latin typeface="+mn-lt"/>
                  </a:rPr>
                  <a:t> </a:t>
                </a:r>
              </a:p>
            </p:txBody>
          </p:sp>
        </mc:Choice>
        <mc:Fallback>
          <p:sp>
            <p:nvSpPr>
              <p:cNvPr id="16" name="TextBox 15">
                <a:extLst>
                  <a:ext uri="{FF2B5EF4-FFF2-40B4-BE49-F238E27FC236}">
                    <a16:creationId xmlns:a16="http://schemas.microsoft.com/office/drawing/2014/main" id="{B324B79B-18A9-327F-7880-B0DFA7E3A78E}"/>
                  </a:ext>
                </a:extLst>
              </p:cNvPr>
              <p:cNvSpPr txBox="1">
                <a:spLocks noRot="1" noChangeAspect="1" noMove="1" noResize="1" noEditPoints="1" noAdjustHandles="1" noChangeArrowheads="1" noChangeShapeType="1" noTextEdit="1"/>
              </p:cNvSpPr>
              <p:nvPr/>
            </p:nvSpPr>
            <p:spPr>
              <a:xfrm>
                <a:off x="18717792" y="11807526"/>
                <a:ext cx="5728940" cy="1938992"/>
              </a:xfrm>
              <a:prstGeom prst="rect">
                <a:avLst/>
              </a:prstGeom>
              <a:blipFill>
                <a:blip r:embed="rId12"/>
                <a:stretch>
                  <a:fillRect t="-5660" b="-12264"/>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DD305018-C9D3-4551-E1F8-38776DF028E1}"/>
              </a:ext>
            </a:extLst>
          </p:cNvPr>
          <p:cNvSpPr txBox="1"/>
          <p:nvPr/>
        </p:nvSpPr>
        <p:spPr>
          <a:xfrm>
            <a:off x="21619553" y="141252"/>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Hidden layer</a:t>
            </a:r>
          </a:p>
        </p:txBody>
      </p:sp>
    </p:spTree>
    <p:extLst>
      <p:ext uri="{BB962C8B-B14F-4D97-AF65-F5344CB8AC3E}">
        <p14:creationId xmlns:p14="http://schemas.microsoft.com/office/powerpoint/2010/main" val="4101762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52129-F73B-3F4F-59FB-28AA46EE4CB8}"/>
              </a:ext>
            </a:extLst>
          </p:cNvPr>
          <p:cNvSpPr>
            <a:spLocks noGrp="1"/>
          </p:cNvSpPr>
          <p:nvPr>
            <p:ph type="title"/>
          </p:nvPr>
        </p:nvSpPr>
        <p:spPr/>
        <p:txBody>
          <a:bodyPr/>
          <a:lstStyle/>
          <a:p>
            <a:r>
              <a:rPr lang="en-GB" dirty="0">
                <a:latin typeface="+mn-lt"/>
              </a:rPr>
              <a:t>Output layer – 1 perceptron</a:t>
            </a:r>
          </a:p>
        </p:txBody>
      </p:sp>
      <p:sp>
        <p:nvSpPr>
          <p:cNvPr id="3" name="Content Placeholder 2">
            <a:extLst>
              <a:ext uri="{FF2B5EF4-FFF2-40B4-BE49-F238E27FC236}">
                <a16:creationId xmlns:a16="http://schemas.microsoft.com/office/drawing/2014/main" id="{6F1AB18F-1163-7D59-BDD0-8336114D98C0}"/>
              </a:ext>
            </a:extLst>
          </p:cNvPr>
          <p:cNvSpPr>
            <a:spLocks noGrp="1"/>
          </p:cNvSpPr>
          <p:nvPr>
            <p:ph sz="quarter" idx="13"/>
          </p:nvPr>
        </p:nvSpPr>
        <p:spPr>
          <a:xfrm>
            <a:off x="831200" y="3292370"/>
            <a:ext cx="17315343" cy="2856120"/>
          </a:xfrm>
        </p:spPr>
        <p:txBody>
          <a:bodyPr>
            <a:normAutofit fontScale="92500"/>
          </a:bodyPr>
          <a:lstStyle/>
          <a:p>
            <a:r>
              <a:rPr lang="en-GB" dirty="0">
                <a:latin typeface="+mn-lt"/>
              </a:rPr>
              <a:t>Similar to hidden layer, each perceptron in output layer will have summation of the activation received and transform the summation with an activation function.</a:t>
            </a:r>
          </a:p>
          <a:p>
            <a:r>
              <a:rPr lang="en-GB" dirty="0">
                <a:latin typeface="+mn-lt"/>
              </a:rPr>
              <a:t>Both activation functions and numbers of perceptron in the output layer </a:t>
            </a:r>
            <a:r>
              <a:rPr lang="en-GB" b="1" dirty="0">
                <a:latin typeface="+mn-lt"/>
              </a:rPr>
              <a:t>depends on the task.</a:t>
            </a:r>
          </a:p>
          <a:p>
            <a:endParaRPr lang="en-GB" dirty="0">
              <a:latin typeface="+mn-lt"/>
            </a:endParaRPr>
          </a:p>
          <a:p>
            <a:endParaRPr lang="en-GB" dirty="0">
              <a:latin typeface="+mn-lt"/>
            </a:endParaRPr>
          </a:p>
        </p:txBody>
      </p:sp>
      <p:sp>
        <p:nvSpPr>
          <p:cNvPr id="5" name="TextBox 4">
            <a:extLst>
              <a:ext uri="{FF2B5EF4-FFF2-40B4-BE49-F238E27FC236}">
                <a16:creationId xmlns:a16="http://schemas.microsoft.com/office/drawing/2014/main" id="{F0881273-66E6-6F1E-C023-6A3945E90AA5}"/>
              </a:ext>
            </a:extLst>
          </p:cNvPr>
          <p:cNvSpPr txBox="1"/>
          <p:nvPr/>
        </p:nvSpPr>
        <p:spPr>
          <a:xfrm>
            <a:off x="11036595" y="5579722"/>
            <a:ext cx="7208874" cy="3970318"/>
          </a:xfrm>
          <a:prstGeom prst="rect">
            <a:avLst/>
          </a:prstGeom>
          <a:noFill/>
        </p:spPr>
        <p:txBody>
          <a:bodyPr wrap="square" rtlCol="0">
            <a:spAutoFit/>
          </a:bodyPr>
          <a:lstStyle/>
          <a:p>
            <a:r>
              <a:rPr lang="en-GB" sz="3600" b="1" dirty="0">
                <a:solidFill>
                  <a:schemeClr val="bg1"/>
                </a:solidFill>
                <a:latin typeface="+mn-lt"/>
              </a:rPr>
              <a:t>Sigmoid function </a:t>
            </a:r>
            <a:r>
              <a:rPr lang="en-GB" sz="3600" dirty="0">
                <a:solidFill>
                  <a:schemeClr val="bg1"/>
                </a:solidFill>
                <a:latin typeface="+mn-lt"/>
              </a:rPr>
              <a:t>outputs probability of the predicted class in a </a:t>
            </a:r>
            <a:r>
              <a:rPr lang="en-GB" sz="3600" u="sng" dirty="0">
                <a:solidFill>
                  <a:schemeClr val="bg1"/>
                </a:solidFill>
                <a:latin typeface="+mn-lt"/>
              </a:rPr>
              <a:t>binary classification tasks</a:t>
            </a:r>
          </a:p>
          <a:p>
            <a:endParaRPr lang="en-GB" sz="3600" u="sng" dirty="0">
              <a:solidFill>
                <a:schemeClr val="bg1"/>
              </a:solidFill>
              <a:latin typeface="+mn-lt"/>
            </a:endParaRPr>
          </a:p>
          <a:p>
            <a:r>
              <a:rPr lang="en-GB" sz="3600" dirty="0">
                <a:solidFill>
                  <a:schemeClr val="bg1"/>
                </a:solidFill>
                <a:latin typeface="+mn-lt"/>
              </a:rPr>
              <a:t>e.g., benign vs. malignant tumour</a:t>
            </a:r>
          </a:p>
        </p:txBody>
      </p:sp>
      <p:pic>
        <p:nvPicPr>
          <p:cNvPr id="7" name="Picture 6">
            <a:extLst>
              <a:ext uri="{FF2B5EF4-FFF2-40B4-BE49-F238E27FC236}">
                <a16:creationId xmlns:a16="http://schemas.microsoft.com/office/drawing/2014/main" id="{5050044F-430E-2BDC-FF1E-AC8F12772917}"/>
              </a:ext>
            </a:extLst>
          </p:cNvPr>
          <p:cNvPicPr>
            <a:picLocks noChangeAspect="1"/>
          </p:cNvPicPr>
          <p:nvPr/>
        </p:nvPicPr>
        <p:blipFill>
          <a:blip r:embed="rId3"/>
          <a:stretch>
            <a:fillRect/>
          </a:stretch>
        </p:blipFill>
        <p:spPr>
          <a:xfrm>
            <a:off x="18591204" y="5361569"/>
            <a:ext cx="5210175" cy="3933825"/>
          </a:xfrm>
          <a:prstGeom prst="rect">
            <a:avLst/>
          </a:prstGeom>
        </p:spPr>
      </p:pic>
      <p:sp>
        <p:nvSpPr>
          <p:cNvPr id="8" name="TextBox 7">
            <a:extLst>
              <a:ext uri="{FF2B5EF4-FFF2-40B4-BE49-F238E27FC236}">
                <a16:creationId xmlns:a16="http://schemas.microsoft.com/office/drawing/2014/main" id="{0D4147EA-551B-BBD1-4D38-874169D61C2B}"/>
              </a:ext>
            </a:extLst>
          </p:cNvPr>
          <p:cNvSpPr txBox="1"/>
          <p:nvPr/>
        </p:nvSpPr>
        <p:spPr>
          <a:xfrm>
            <a:off x="11036595" y="9726293"/>
            <a:ext cx="7208874" cy="3416320"/>
          </a:xfrm>
          <a:prstGeom prst="rect">
            <a:avLst/>
          </a:prstGeom>
          <a:noFill/>
        </p:spPr>
        <p:txBody>
          <a:bodyPr wrap="square" rtlCol="0">
            <a:spAutoFit/>
          </a:bodyPr>
          <a:lstStyle/>
          <a:p>
            <a:r>
              <a:rPr lang="en-GB" sz="3600" b="1" dirty="0">
                <a:solidFill>
                  <a:schemeClr val="bg1"/>
                </a:solidFill>
                <a:latin typeface="+mn-lt"/>
              </a:rPr>
              <a:t>Linear function </a:t>
            </a:r>
            <a:r>
              <a:rPr lang="en-GB" sz="3600" dirty="0">
                <a:solidFill>
                  <a:schemeClr val="bg1"/>
                </a:solidFill>
                <a:latin typeface="+mn-lt"/>
              </a:rPr>
              <a:t>outputs the summation without any transformation for a </a:t>
            </a:r>
            <a:r>
              <a:rPr lang="en-GB" sz="3600" u="sng" dirty="0">
                <a:solidFill>
                  <a:schemeClr val="bg1"/>
                </a:solidFill>
                <a:latin typeface="+mn-lt"/>
              </a:rPr>
              <a:t>regression task</a:t>
            </a:r>
            <a:r>
              <a:rPr lang="en-GB" sz="3600" dirty="0">
                <a:solidFill>
                  <a:schemeClr val="bg1"/>
                </a:solidFill>
                <a:latin typeface="+mn-lt"/>
              </a:rPr>
              <a:t>.</a:t>
            </a:r>
          </a:p>
          <a:p>
            <a:endParaRPr lang="en-GB" sz="3600" dirty="0">
              <a:solidFill>
                <a:schemeClr val="bg1"/>
              </a:solidFill>
              <a:latin typeface="+mn-lt"/>
            </a:endParaRPr>
          </a:p>
          <a:p>
            <a:r>
              <a:rPr lang="en-GB" sz="3600" dirty="0">
                <a:solidFill>
                  <a:schemeClr val="bg1"/>
                </a:solidFill>
                <a:latin typeface="+mn-lt"/>
              </a:rPr>
              <a:t>e.g., predict students’ score</a:t>
            </a:r>
          </a:p>
        </p:txBody>
      </p:sp>
      <p:pic>
        <p:nvPicPr>
          <p:cNvPr id="10" name="Picture 9">
            <a:extLst>
              <a:ext uri="{FF2B5EF4-FFF2-40B4-BE49-F238E27FC236}">
                <a16:creationId xmlns:a16="http://schemas.microsoft.com/office/drawing/2014/main" id="{B1B261BE-2565-F95E-B551-5A737AA4800D}"/>
              </a:ext>
            </a:extLst>
          </p:cNvPr>
          <p:cNvPicPr>
            <a:picLocks noChangeAspect="1"/>
          </p:cNvPicPr>
          <p:nvPr/>
        </p:nvPicPr>
        <p:blipFill>
          <a:blip r:embed="rId4"/>
          <a:stretch>
            <a:fillRect/>
          </a:stretch>
        </p:blipFill>
        <p:spPr>
          <a:xfrm>
            <a:off x="18391179" y="9726293"/>
            <a:ext cx="5410200" cy="3933825"/>
          </a:xfrm>
          <a:prstGeom prst="rect">
            <a:avLst/>
          </a:prstGeom>
        </p:spPr>
      </p:pic>
      <p:sp>
        <p:nvSpPr>
          <p:cNvPr id="9" name="TextBox 8">
            <a:extLst>
              <a:ext uri="{FF2B5EF4-FFF2-40B4-BE49-F238E27FC236}">
                <a16:creationId xmlns:a16="http://schemas.microsoft.com/office/drawing/2014/main" id="{68CB9018-1328-B8B2-3A01-D06B2509BE92}"/>
              </a:ext>
            </a:extLst>
          </p:cNvPr>
          <p:cNvSpPr txBox="1"/>
          <p:nvPr/>
        </p:nvSpPr>
        <p:spPr>
          <a:xfrm>
            <a:off x="21619553" y="141252"/>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Output layer</a:t>
            </a:r>
          </a:p>
        </p:txBody>
      </p:sp>
      <p:pic>
        <p:nvPicPr>
          <p:cNvPr id="12" name="Picture 11">
            <a:extLst>
              <a:ext uri="{FF2B5EF4-FFF2-40B4-BE49-F238E27FC236}">
                <a16:creationId xmlns:a16="http://schemas.microsoft.com/office/drawing/2014/main" id="{B5B81D05-2C90-9335-923A-25F6C93E2BDE}"/>
              </a:ext>
            </a:extLst>
          </p:cNvPr>
          <p:cNvPicPr>
            <a:picLocks noChangeAspect="1"/>
          </p:cNvPicPr>
          <p:nvPr/>
        </p:nvPicPr>
        <p:blipFill>
          <a:blip r:embed="rId5"/>
          <a:stretch>
            <a:fillRect/>
          </a:stretch>
        </p:blipFill>
        <p:spPr>
          <a:xfrm>
            <a:off x="1021430" y="5937142"/>
            <a:ext cx="9570503" cy="6062762"/>
          </a:xfrm>
          <a:prstGeom prst="rect">
            <a:avLst/>
          </a:prstGeom>
        </p:spPr>
      </p:pic>
      <p:pic>
        <p:nvPicPr>
          <p:cNvPr id="13" name="Picture 12">
            <a:extLst>
              <a:ext uri="{FF2B5EF4-FFF2-40B4-BE49-F238E27FC236}">
                <a16:creationId xmlns:a16="http://schemas.microsoft.com/office/drawing/2014/main" id="{9A2B4439-B0DC-DA73-A6CC-932891362B55}"/>
              </a:ext>
            </a:extLst>
          </p:cNvPr>
          <p:cNvPicPr>
            <a:picLocks noChangeAspect="1"/>
          </p:cNvPicPr>
          <p:nvPr/>
        </p:nvPicPr>
        <p:blipFill rotWithShape="1">
          <a:blip r:embed="rId6"/>
          <a:srcRect l="16521" t="2338"/>
          <a:stretch/>
        </p:blipFill>
        <p:spPr>
          <a:xfrm>
            <a:off x="18591203" y="1542207"/>
            <a:ext cx="5210175" cy="3500326"/>
          </a:xfrm>
          <a:prstGeom prst="rect">
            <a:avLst/>
          </a:prstGeom>
        </p:spPr>
      </p:pic>
    </p:spTree>
    <p:extLst>
      <p:ext uri="{BB962C8B-B14F-4D97-AF65-F5344CB8AC3E}">
        <p14:creationId xmlns:p14="http://schemas.microsoft.com/office/powerpoint/2010/main" val="3043175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72A6B-943B-C450-439D-94167AC8D514}"/>
              </a:ext>
            </a:extLst>
          </p:cNvPr>
          <p:cNvSpPr>
            <a:spLocks noGrp="1"/>
          </p:cNvSpPr>
          <p:nvPr>
            <p:ph type="title"/>
          </p:nvPr>
        </p:nvSpPr>
        <p:spPr/>
        <p:txBody>
          <a:bodyPr/>
          <a:lstStyle/>
          <a:p>
            <a:r>
              <a:rPr lang="en-GB" dirty="0">
                <a:latin typeface="+mn-lt"/>
              </a:rPr>
              <a:t>Output layer – Multiple </a:t>
            </a:r>
            <a:r>
              <a:rPr lang="en-GB" dirty="0" err="1">
                <a:latin typeface="+mn-lt"/>
              </a:rPr>
              <a:t>perceptrons</a:t>
            </a:r>
            <a:endParaRPr lang="en-GB" dirty="0">
              <a:latin typeface="+mn-lt"/>
            </a:endParaRPr>
          </a:p>
        </p:txBody>
      </p:sp>
      <p:sp>
        <p:nvSpPr>
          <p:cNvPr id="6" name="Content Placeholder 5">
            <a:extLst>
              <a:ext uri="{FF2B5EF4-FFF2-40B4-BE49-F238E27FC236}">
                <a16:creationId xmlns:a16="http://schemas.microsoft.com/office/drawing/2014/main" id="{1309077C-6237-BD11-B431-65219C7C2849}"/>
              </a:ext>
            </a:extLst>
          </p:cNvPr>
          <p:cNvSpPr>
            <a:spLocks noGrp="1"/>
          </p:cNvSpPr>
          <p:nvPr>
            <p:ph sz="quarter" idx="13"/>
          </p:nvPr>
        </p:nvSpPr>
        <p:spPr>
          <a:xfrm>
            <a:off x="661729" y="2923035"/>
            <a:ext cx="17859894" cy="4311614"/>
          </a:xfrm>
        </p:spPr>
        <p:txBody>
          <a:bodyPr>
            <a:normAutofit lnSpcReduction="10000"/>
          </a:bodyPr>
          <a:lstStyle/>
          <a:p>
            <a:r>
              <a:rPr lang="en-GB" b="1" dirty="0">
                <a:latin typeface="+mn-lt"/>
              </a:rPr>
              <a:t>Multi-class classification task </a:t>
            </a:r>
            <a:r>
              <a:rPr lang="en-GB" dirty="0">
                <a:latin typeface="+mn-lt"/>
              </a:rPr>
              <a:t>of more than 2 </a:t>
            </a:r>
            <a:r>
              <a:rPr lang="en-GB" u="sng" dirty="0">
                <a:latin typeface="+mn-lt"/>
              </a:rPr>
              <a:t>mutually exclusive </a:t>
            </a:r>
            <a:r>
              <a:rPr lang="en-GB" dirty="0">
                <a:latin typeface="+mn-lt"/>
              </a:rPr>
              <a:t>classes. For example, a model predicts whether a patient has one of the four thyroid-related disorder.</a:t>
            </a:r>
          </a:p>
          <a:p>
            <a:r>
              <a:rPr lang="en-GB" b="1" dirty="0" err="1">
                <a:latin typeface="+mn-lt"/>
              </a:rPr>
              <a:t>Softmax</a:t>
            </a:r>
            <a:r>
              <a:rPr lang="en-GB" b="1" dirty="0">
                <a:latin typeface="+mn-lt"/>
              </a:rPr>
              <a:t> function </a:t>
            </a:r>
            <a:r>
              <a:rPr lang="en-GB" dirty="0">
                <a:latin typeface="+mn-lt"/>
              </a:rPr>
              <a:t>as the activation function of the </a:t>
            </a:r>
            <a:r>
              <a:rPr lang="en-GB" dirty="0" err="1">
                <a:latin typeface="+mn-lt"/>
              </a:rPr>
              <a:t>perceptrons</a:t>
            </a:r>
            <a:r>
              <a:rPr lang="en-GB" dirty="0">
                <a:latin typeface="+mn-lt"/>
              </a:rPr>
              <a:t> of the output layer, churning out probability of the case in each category, </a:t>
            </a:r>
            <a:r>
              <a:rPr lang="en-GB" u="sng" dirty="0">
                <a:latin typeface="+mn-lt"/>
              </a:rPr>
              <a:t>with the probability summing up to 100%</a:t>
            </a:r>
            <a:r>
              <a:rPr lang="en-GB" dirty="0">
                <a:latin typeface="+mn-lt"/>
              </a:rPr>
              <a:t>. The case is assigned the category with the highest probability.</a:t>
            </a:r>
          </a:p>
          <a:p>
            <a:endParaRPr lang="en-GB" dirty="0">
              <a:latin typeface="+mn-lt"/>
            </a:endParaRPr>
          </a:p>
        </p:txBody>
      </p:sp>
      <p:sp>
        <p:nvSpPr>
          <p:cNvPr id="8" name="TextBox 7">
            <a:extLst>
              <a:ext uri="{FF2B5EF4-FFF2-40B4-BE49-F238E27FC236}">
                <a16:creationId xmlns:a16="http://schemas.microsoft.com/office/drawing/2014/main" id="{034BAEFA-9A66-1A16-3DF7-0F940EDCBF82}"/>
              </a:ext>
            </a:extLst>
          </p:cNvPr>
          <p:cNvSpPr txBox="1"/>
          <p:nvPr/>
        </p:nvSpPr>
        <p:spPr>
          <a:xfrm>
            <a:off x="13890987" y="8078355"/>
            <a:ext cx="8511077" cy="3970318"/>
          </a:xfrm>
          <a:prstGeom prst="rect">
            <a:avLst/>
          </a:prstGeom>
          <a:noFill/>
        </p:spPr>
        <p:txBody>
          <a:bodyPr wrap="square" rtlCol="0">
            <a:spAutoFit/>
          </a:bodyPr>
          <a:lstStyle/>
          <a:p>
            <a:pPr marL="571500" indent="-571500">
              <a:buFont typeface="Arial" panose="020B0604020202020204" pitchFamily="34" charset="0"/>
              <a:buChar char="•"/>
            </a:pPr>
            <a:r>
              <a:rPr lang="en-GB" sz="3600" dirty="0">
                <a:solidFill>
                  <a:schemeClr val="bg1"/>
                </a:solidFill>
                <a:latin typeface="+mn-lt"/>
              </a:rPr>
              <a:t>Probability of having Hyperthyroid</a:t>
            </a:r>
          </a:p>
          <a:p>
            <a:pPr marL="571500" indent="-571500">
              <a:buFont typeface="Arial" panose="020B0604020202020204" pitchFamily="34" charset="0"/>
              <a:buChar char="•"/>
            </a:pPr>
            <a:endParaRPr lang="en-GB" sz="3600" dirty="0">
              <a:solidFill>
                <a:schemeClr val="bg1"/>
              </a:solidFill>
              <a:latin typeface="+mn-lt"/>
            </a:endParaRPr>
          </a:p>
          <a:p>
            <a:pPr marL="571500" indent="-571500">
              <a:buFont typeface="Arial" panose="020B0604020202020204" pitchFamily="34" charset="0"/>
              <a:buChar char="•"/>
            </a:pPr>
            <a:r>
              <a:rPr lang="en-GB" sz="3600" dirty="0">
                <a:solidFill>
                  <a:schemeClr val="bg1"/>
                </a:solidFill>
                <a:latin typeface="+mn-lt"/>
              </a:rPr>
              <a:t>Probability of having Hypothyroid</a:t>
            </a:r>
          </a:p>
          <a:p>
            <a:pPr marL="571500" indent="-571500">
              <a:buFont typeface="Arial" panose="020B0604020202020204" pitchFamily="34" charset="0"/>
              <a:buChar char="•"/>
            </a:pPr>
            <a:endParaRPr lang="en-GB" sz="3600" dirty="0">
              <a:solidFill>
                <a:schemeClr val="bg1"/>
              </a:solidFill>
              <a:latin typeface="+mn-lt"/>
            </a:endParaRPr>
          </a:p>
          <a:p>
            <a:pPr marL="571500" indent="-571500">
              <a:buFont typeface="Arial" panose="020B0604020202020204" pitchFamily="34" charset="0"/>
              <a:buChar char="•"/>
            </a:pPr>
            <a:r>
              <a:rPr lang="en-GB" sz="3600" dirty="0">
                <a:solidFill>
                  <a:schemeClr val="bg1"/>
                </a:solidFill>
                <a:latin typeface="+mn-lt"/>
              </a:rPr>
              <a:t>Probability of having Euthyroid-sick</a:t>
            </a:r>
          </a:p>
          <a:p>
            <a:pPr marL="571500" indent="-571500">
              <a:buFont typeface="Arial" panose="020B0604020202020204" pitchFamily="34" charset="0"/>
              <a:buChar char="•"/>
            </a:pPr>
            <a:endParaRPr lang="en-GB" sz="3600" dirty="0">
              <a:solidFill>
                <a:schemeClr val="bg1"/>
              </a:solidFill>
              <a:latin typeface="+mn-lt"/>
            </a:endParaRPr>
          </a:p>
          <a:p>
            <a:pPr marL="571500" indent="-571500">
              <a:buFont typeface="Arial" panose="020B0604020202020204" pitchFamily="34" charset="0"/>
              <a:buChar char="•"/>
            </a:pPr>
            <a:r>
              <a:rPr lang="en-GB" sz="3600" dirty="0">
                <a:solidFill>
                  <a:schemeClr val="bg1"/>
                </a:solidFill>
                <a:latin typeface="+mn-lt"/>
              </a:rPr>
              <a:t>Probability of having Euthyroid</a:t>
            </a:r>
          </a:p>
        </p:txBody>
      </p:sp>
      <p:pic>
        <p:nvPicPr>
          <p:cNvPr id="4" name="Picture 3">
            <a:extLst>
              <a:ext uri="{FF2B5EF4-FFF2-40B4-BE49-F238E27FC236}">
                <a16:creationId xmlns:a16="http://schemas.microsoft.com/office/drawing/2014/main" id="{BFB5E7C4-EB9F-1F50-4051-805B145B5E2C}"/>
              </a:ext>
            </a:extLst>
          </p:cNvPr>
          <p:cNvPicPr>
            <a:picLocks noChangeAspect="1"/>
          </p:cNvPicPr>
          <p:nvPr/>
        </p:nvPicPr>
        <p:blipFill>
          <a:blip r:embed="rId3"/>
          <a:stretch>
            <a:fillRect/>
          </a:stretch>
        </p:blipFill>
        <p:spPr>
          <a:xfrm>
            <a:off x="18902622" y="3088117"/>
            <a:ext cx="5200650" cy="3981450"/>
          </a:xfrm>
          <a:prstGeom prst="rect">
            <a:avLst/>
          </a:prstGeom>
        </p:spPr>
      </p:pic>
      <p:sp>
        <p:nvSpPr>
          <p:cNvPr id="3" name="TextBox 2">
            <a:extLst>
              <a:ext uri="{FF2B5EF4-FFF2-40B4-BE49-F238E27FC236}">
                <a16:creationId xmlns:a16="http://schemas.microsoft.com/office/drawing/2014/main" id="{A5B38CA3-6882-DD69-BC8C-074085E64C0A}"/>
              </a:ext>
            </a:extLst>
          </p:cNvPr>
          <p:cNvSpPr txBox="1"/>
          <p:nvPr/>
        </p:nvSpPr>
        <p:spPr>
          <a:xfrm>
            <a:off x="21025995" y="7155901"/>
            <a:ext cx="3358005" cy="646331"/>
          </a:xfrm>
          <a:prstGeom prst="rect">
            <a:avLst/>
          </a:prstGeom>
          <a:noFill/>
        </p:spPr>
        <p:txBody>
          <a:bodyPr wrap="square" rtlCol="0">
            <a:spAutoFit/>
          </a:bodyPr>
          <a:lstStyle/>
          <a:p>
            <a:r>
              <a:rPr lang="en-GB" sz="3600" b="1" dirty="0">
                <a:solidFill>
                  <a:schemeClr val="bg1"/>
                </a:solidFill>
                <a:latin typeface="+mn-lt"/>
              </a:rPr>
              <a:t>Example case</a:t>
            </a:r>
          </a:p>
        </p:txBody>
      </p:sp>
      <p:sp>
        <p:nvSpPr>
          <p:cNvPr id="5" name="TextBox 4">
            <a:extLst>
              <a:ext uri="{FF2B5EF4-FFF2-40B4-BE49-F238E27FC236}">
                <a16:creationId xmlns:a16="http://schemas.microsoft.com/office/drawing/2014/main" id="{B3376EDF-AAA7-ECF8-88A7-A9D6FD04C443}"/>
              </a:ext>
            </a:extLst>
          </p:cNvPr>
          <p:cNvSpPr txBox="1"/>
          <p:nvPr/>
        </p:nvSpPr>
        <p:spPr>
          <a:xfrm>
            <a:off x="22375867" y="8141946"/>
            <a:ext cx="1726974" cy="646331"/>
          </a:xfrm>
          <a:prstGeom prst="rect">
            <a:avLst/>
          </a:prstGeom>
          <a:noFill/>
        </p:spPr>
        <p:txBody>
          <a:bodyPr wrap="square" rtlCol="0">
            <a:spAutoFit/>
          </a:bodyPr>
          <a:lstStyle/>
          <a:p>
            <a:r>
              <a:rPr lang="en-GB" sz="3600" dirty="0">
                <a:solidFill>
                  <a:schemeClr val="bg1"/>
                </a:solidFill>
                <a:latin typeface="+mn-lt"/>
              </a:rPr>
              <a:t>0.23</a:t>
            </a:r>
          </a:p>
        </p:txBody>
      </p:sp>
      <p:sp>
        <p:nvSpPr>
          <p:cNvPr id="7" name="TextBox 6">
            <a:extLst>
              <a:ext uri="{FF2B5EF4-FFF2-40B4-BE49-F238E27FC236}">
                <a16:creationId xmlns:a16="http://schemas.microsoft.com/office/drawing/2014/main" id="{9CB4A735-E507-72FA-0469-263759F5C13A}"/>
              </a:ext>
            </a:extLst>
          </p:cNvPr>
          <p:cNvSpPr txBox="1"/>
          <p:nvPr/>
        </p:nvSpPr>
        <p:spPr>
          <a:xfrm>
            <a:off x="22375867" y="9272790"/>
            <a:ext cx="1726974" cy="646331"/>
          </a:xfrm>
          <a:prstGeom prst="rect">
            <a:avLst/>
          </a:prstGeom>
          <a:noFill/>
        </p:spPr>
        <p:txBody>
          <a:bodyPr wrap="square" rtlCol="0">
            <a:spAutoFit/>
          </a:bodyPr>
          <a:lstStyle/>
          <a:p>
            <a:r>
              <a:rPr lang="en-GB" sz="3600" dirty="0">
                <a:solidFill>
                  <a:schemeClr val="bg1"/>
                </a:solidFill>
                <a:latin typeface="+mn-lt"/>
              </a:rPr>
              <a:t>0.16</a:t>
            </a:r>
          </a:p>
        </p:txBody>
      </p:sp>
      <p:sp>
        <p:nvSpPr>
          <p:cNvPr id="9" name="TextBox 8">
            <a:extLst>
              <a:ext uri="{FF2B5EF4-FFF2-40B4-BE49-F238E27FC236}">
                <a16:creationId xmlns:a16="http://schemas.microsoft.com/office/drawing/2014/main" id="{4F39CF86-C8A0-43BC-30C0-B8625CABAFC7}"/>
              </a:ext>
            </a:extLst>
          </p:cNvPr>
          <p:cNvSpPr txBox="1"/>
          <p:nvPr/>
        </p:nvSpPr>
        <p:spPr>
          <a:xfrm>
            <a:off x="22409242" y="10337565"/>
            <a:ext cx="1726974" cy="646331"/>
          </a:xfrm>
          <a:prstGeom prst="rect">
            <a:avLst/>
          </a:prstGeom>
          <a:noFill/>
        </p:spPr>
        <p:txBody>
          <a:bodyPr wrap="square" rtlCol="0">
            <a:spAutoFit/>
          </a:bodyPr>
          <a:lstStyle/>
          <a:p>
            <a:r>
              <a:rPr lang="en-GB" sz="3600" dirty="0">
                <a:solidFill>
                  <a:schemeClr val="bg1"/>
                </a:solidFill>
                <a:latin typeface="+mn-lt"/>
              </a:rPr>
              <a:t>0.06</a:t>
            </a:r>
          </a:p>
        </p:txBody>
      </p:sp>
      <p:sp>
        <p:nvSpPr>
          <p:cNvPr id="11" name="TextBox 10">
            <a:extLst>
              <a:ext uri="{FF2B5EF4-FFF2-40B4-BE49-F238E27FC236}">
                <a16:creationId xmlns:a16="http://schemas.microsoft.com/office/drawing/2014/main" id="{6A127A1B-7B31-4606-FDD9-84763599D9D3}"/>
              </a:ext>
            </a:extLst>
          </p:cNvPr>
          <p:cNvSpPr txBox="1"/>
          <p:nvPr/>
        </p:nvSpPr>
        <p:spPr>
          <a:xfrm>
            <a:off x="22375867" y="11468409"/>
            <a:ext cx="1726974" cy="646331"/>
          </a:xfrm>
          <a:prstGeom prst="rect">
            <a:avLst/>
          </a:prstGeom>
          <a:noFill/>
        </p:spPr>
        <p:txBody>
          <a:bodyPr wrap="square" rtlCol="0">
            <a:spAutoFit/>
          </a:bodyPr>
          <a:lstStyle/>
          <a:p>
            <a:r>
              <a:rPr lang="en-GB" sz="3600" dirty="0">
                <a:solidFill>
                  <a:schemeClr val="bg1"/>
                </a:solidFill>
                <a:latin typeface="+mn-lt"/>
              </a:rPr>
              <a:t>0.55</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C59E3A3-C8F0-3CAD-84CB-2CD8DD92884C}"/>
                  </a:ext>
                </a:extLst>
              </p:cNvPr>
              <p:cNvSpPr txBox="1"/>
              <p:nvPr/>
            </p:nvSpPr>
            <p:spPr>
              <a:xfrm>
                <a:off x="23272729" y="11468409"/>
                <a:ext cx="1302589"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i="1" smtClean="0">
                          <a:solidFill>
                            <a:schemeClr val="bg1"/>
                          </a:solidFill>
                          <a:latin typeface="Cambria Math" panose="02040503050406030204" pitchFamily="18" charset="0"/>
                          <a:sym typeface="Wingdings" panose="05000000000000000000" pitchFamily="2" charset="2"/>
                        </a:rPr>
                        <m:t></m:t>
                      </m:r>
                    </m:oMath>
                  </m:oMathPara>
                </a14:m>
                <a:endParaRPr lang="en-GB" sz="4400" dirty="0">
                  <a:solidFill>
                    <a:schemeClr val="bg1"/>
                  </a:solidFill>
                </a:endParaRPr>
              </a:p>
            </p:txBody>
          </p:sp>
        </mc:Choice>
        <mc:Fallback>
          <p:sp>
            <p:nvSpPr>
              <p:cNvPr id="14" name="TextBox 13">
                <a:extLst>
                  <a:ext uri="{FF2B5EF4-FFF2-40B4-BE49-F238E27FC236}">
                    <a16:creationId xmlns:a16="http://schemas.microsoft.com/office/drawing/2014/main" id="{DC59E3A3-C8F0-3CAD-84CB-2CD8DD92884C}"/>
                  </a:ext>
                </a:extLst>
              </p:cNvPr>
              <p:cNvSpPr txBox="1">
                <a:spLocks noRot="1" noChangeAspect="1" noMove="1" noResize="1" noEditPoints="1" noAdjustHandles="1" noChangeArrowheads="1" noChangeShapeType="1" noTextEdit="1"/>
              </p:cNvSpPr>
              <p:nvPr/>
            </p:nvSpPr>
            <p:spPr>
              <a:xfrm>
                <a:off x="23272729" y="11468409"/>
                <a:ext cx="1302589" cy="677108"/>
              </a:xfrm>
              <a:prstGeom prst="rect">
                <a:avLst/>
              </a:prstGeom>
              <a:blipFill>
                <a:blip r:embed="rId4"/>
                <a:stretch>
                  <a:fillRect/>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B64B864B-9266-0DFB-FFA6-E9E228854268}"/>
              </a:ext>
            </a:extLst>
          </p:cNvPr>
          <p:cNvSpPr txBox="1"/>
          <p:nvPr/>
        </p:nvSpPr>
        <p:spPr>
          <a:xfrm>
            <a:off x="21619553" y="141252"/>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Output layer</a:t>
            </a:r>
          </a:p>
        </p:txBody>
      </p:sp>
      <p:pic>
        <p:nvPicPr>
          <p:cNvPr id="16" name="Picture 15">
            <a:extLst>
              <a:ext uri="{FF2B5EF4-FFF2-40B4-BE49-F238E27FC236}">
                <a16:creationId xmlns:a16="http://schemas.microsoft.com/office/drawing/2014/main" id="{2D8FE3D5-E2D9-3F61-3D37-DFFF57B9BE2C}"/>
              </a:ext>
            </a:extLst>
          </p:cNvPr>
          <p:cNvPicPr>
            <a:picLocks noChangeAspect="1"/>
          </p:cNvPicPr>
          <p:nvPr/>
        </p:nvPicPr>
        <p:blipFill>
          <a:blip r:embed="rId5"/>
          <a:stretch>
            <a:fillRect/>
          </a:stretch>
        </p:blipFill>
        <p:spPr>
          <a:xfrm>
            <a:off x="863566" y="7363500"/>
            <a:ext cx="12221216" cy="5510290"/>
          </a:xfrm>
          <a:prstGeom prst="rect">
            <a:avLst/>
          </a:prstGeom>
        </p:spPr>
      </p:pic>
    </p:spTree>
    <p:extLst>
      <p:ext uri="{BB962C8B-B14F-4D97-AF65-F5344CB8AC3E}">
        <p14:creationId xmlns:p14="http://schemas.microsoft.com/office/powerpoint/2010/main" val="754640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72A6B-943B-C450-439D-94167AC8D514}"/>
              </a:ext>
            </a:extLst>
          </p:cNvPr>
          <p:cNvSpPr>
            <a:spLocks noGrp="1"/>
          </p:cNvSpPr>
          <p:nvPr>
            <p:ph type="title"/>
          </p:nvPr>
        </p:nvSpPr>
        <p:spPr/>
        <p:txBody>
          <a:bodyPr>
            <a:normAutofit fontScale="90000"/>
          </a:bodyPr>
          <a:lstStyle/>
          <a:p>
            <a:r>
              <a:rPr lang="en-GB" dirty="0">
                <a:latin typeface="+mn-lt"/>
              </a:rPr>
              <a:t>Output layer – Multiple </a:t>
            </a:r>
            <a:r>
              <a:rPr lang="en-GB" dirty="0" err="1">
                <a:latin typeface="+mn-lt"/>
              </a:rPr>
              <a:t>perceptrons</a:t>
            </a:r>
            <a:r>
              <a:rPr lang="en-GB" dirty="0">
                <a:latin typeface="+mn-lt"/>
              </a:rPr>
              <a:t> (optional)</a:t>
            </a:r>
          </a:p>
        </p:txBody>
      </p:sp>
      <p:sp>
        <p:nvSpPr>
          <p:cNvPr id="6" name="Content Placeholder 5">
            <a:extLst>
              <a:ext uri="{FF2B5EF4-FFF2-40B4-BE49-F238E27FC236}">
                <a16:creationId xmlns:a16="http://schemas.microsoft.com/office/drawing/2014/main" id="{1309077C-6237-BD11-B431-65219C7C2849}"/>
              </a:ext>
            </a:extLst>
          </p:cNvPr>
          <p:cNvSpPr>
            <a:spLocks noGrp="1"/>
          </p:cNvSpPr>
          <p:nvPr>
            <p:ph sz="quarter" idx="13"/>
          </p:nvPr>
        </p:nvSpPr>
        <p:spPr>
          <a:xfrm>
            <a:off x="800468" y="2923035"/>
            <a:ext cx="22729899" cy="3970318"/>
          </a:xfrm>
        </p:spPr>
        <p:txBody>
          <a:bodyPr>
            <a:normAutofit fontScale="77500" lnSpcReduction="20000"/>
          </a:bodyPr>
          <a:lstStyle/>
          <a:p>
            <a:r>
              <a:rPr lang="en-GB" b="1" dirty="0">
                <a:latin typeface="+mn-lt"/>
              </a:rPr>
              <a:t>Multi-label classification task: </a:t>
            </a:r>
            <a:r>
              <a:rPr lang="en-GB" dirty="0">
                <a:latin typeface="+mn-lt"/>
              </a:rPr>
              <a:t>each case can be assigned for more than one category. Not to be confused with </a:t>
            </a:r>
            <a:r>
              <a:rPr lang="en-GB" b="1" dirty="0">
                <a:latin typeface="+mn-lt"/>
              </a:rPr>
              <a:t>multi-class classification. </a:t>
            </a:r>
          </a:p>
          <a:p>
            <a:r>
              <a:rPr lang="en-GB" dirty="0">
                <a:latin typeface="+mn-lt"/>
              </a:rPr>
              <a:t>For example, </a:t>
            </a:r>
          </a:p>
          <a:p>
            <a:pPr lvl="1"/>
            <a:r>
              <a:rPr lang="en-GB" dirty="0">
                <a:latin typeface="+mn-lt"/>
              </a:rPr>
              <a:t>pet ownership prediction where a household can own more than one type of pets</a:t>
            </a:r>
          </a:p>
          <a:p>
            <a:pPr lvl="1"/>
            <a:r>
              <a:rPr lang="en-GB" dirty="0">
                <a:latin typeface="+mn-lt"/>
              </a:rPr>
              <a:t>autonomous driving where the car ‘recognises’ multiple objects (e.g., pedestrians, other cars, sign, traffic lights) </a:t>
            </a:r>
          </a:p>
          <a:p>
            <a:r>
              <a:rPr lang="en-GB" b="1" dirty="0">
                <a:latin typeface="+mn-lt"/>
              </a:rPr>
              <a:t>Sigmoid function </a:t>
            </a:r>
            <a:r>
              <a:rPr lang="en-GB" dirty="0">
                <a:latin typeface="+mn-lt"/>
              </a:rPr>
              <a:t>as the activation function of the </a:t>
            </a:r>
            <a:r>
              <a:rPr lang="en-GB" dirty="0" err="1">
                <a:latin typeface="+mn-lt"/>
              </a:rPr>
              <a:t>perceptrons</a:t>
            </a:r>
            <a:r>
              <a:rPr lang="en-GB" dirty="0">
                <a:latin typeface="+mn-lt"/>
              </a:rPr>
              <a:t> of the output layer churn out probability of each household having each of the pet. It is as if they are separate binary-classification tasks. </a:t>
            </a:r>
          </a:p>
        </p:txBody>
      </p:sp>
      <p:sp>
        <p:nvSpPr>
          <p:cNvPr id="8" name="TextBox 7">
            <a:extLst>
              <a:ext uri="{FF2B5EF4-FFF2-40B4-BE49-F238E27FC236}">
                <a16:creationId xmlns:a16="http://schemas.microsoft.com/office/drawing/2014/main" id="{034BAEFA-9A66-1A16-3DF7-0F940EDCBF82}"/>
              </a:ext>
            </a:extLst>
          </p:cNvPr>
          <p:cNvSpPr txBox="1"/>
          <p:nvPr/>
        </p:nvSpPr>
        <p:spPr>
          <a:xfrm>
            <a:off x="13084288" y="7914193"/>
            <a:ext cx="8511077" cy="4524315"/>
          </a:xfrm>
          <a:prstGeom prst="rect">
            <a:avLst/>
          </a:prstGeom>
          <a:noFill/>
        </p:spPr>
        <p:txBody>
          <a:bodyPr wrap="square" rtlCol="0">
            <a:spAutoFit/>
          </a:bodyPr>
          <a:lstStyle/>
          <a:p>
            <a:pPr marL="571500" indent="-571500">
              <a:buFont typeface="Arial" panose="020B0604020202020204" pitchFamily="34" charset="0"/>
              <a:buChar char="•"/>
            </a:pPr>
            <a:r>
              <a:rPr lang="en-GB" sz="3600" dirty="0">
                <a:solidFill>
                  <a:schemeClr val="bg1"/>
                </a:solidFill>
                <a:latin typeface="+mn-lt"/>
              </a:rPr>
              <a:t>Does a household own dog(s)?</a:t>
            </a:r>
          </a:p>
          <a:p>
            <a:pPr marL="571500" indent="-571500">
              <a:buFont typeface="Arial" panose="020B0604020202020204" pitchFamily="34" charset="0"/>
              <a:buChar char="•"/>
            </a:pPr>
            <a:endParaRPr lang="en-GB" sz="3600" dirty="0">
              <a:solidFill>
                <a:schemeClr val="bg1"/>
              </a:solidFill>
              <a:latin typeface="+mn-lt"/>
            </a:endParaRPr>
          </a:p>
          <a:p>
            <a:pPr marL="571500" indent="-571500">
              <a:buFont typeface="Arial" panose="020B0604020202020204" pitchFamily="34" charset="0"/>
              <a:buChar char="•"/>
            </a:pPr>
            <a:r>
              <a:rPr lang="en-GB" sz="3600" dirty="0">
                <a:solidFill>
                  <a:schemeClr val="bg1"/>
                </a:solidFill>
                <a:latin typeface="+mn-lt"/>
              </a:rPr>
              <a:t>Does a household own cat(s)?</a:t>
            </a:r>
          </a:p>
          <a:p>
            <a:pPr marL="571500" indent="-571500">
              <a:buFont typeface="Arial" panose="020B0604020202020204" pitchFamily="34" charset="0"/>
              <a:buChar char="•"/>
            </a:pPr>
            <a:endParaRPr lang="en-GB" sz="3600" dirty="0">
              <a:solidFill>
                <a:schemeClr val="bg1"/>
              </a:solidFill>
              <a:latin typeface="+mn-lt"/>
            </a:endParaRPr>
          </a:p>
          <a:p>
            <a:pPr marL="571500" indent="-571500">
              <a:buFont typeface="Arial" panose="020B0604020202020204" pitchFamily="34" charset="0"/>
              <a:buChar char="•"/>
            </a:pPr>
            <a:r>
              <a:rPr lang="en-GB" sz="3600" dirty="0">
                <a:solidFill>
                  <a:schemeClr val="bg1"/>
                </a:solidFill>
                <a:latin typeface="+mn-lt"/>
              </a:rPr>
              <a:t>Does a household own rabbit(s)?</a:t>
            </a:r>
          </a:p>
          <a:p>
            <a:pPr marL="571500" indent="-571500">
              <a:buFont typeface="Arial" panose="020B0604020202020204" pitchFamily="34" charset="0"/>
              <a:buChar char="•"/>
            </a:pPr>
            <a:endParaRPr lang="en-GB" sz="3600" dirty="0">
              <a:solidFill>
                <a:schemeClr val="bg1"/>
              </a:solidFill>
              <a:latin typeface="+mn-lt"/>
            </a:endParaRPr>
          </a:p>
          <a:p>
            <a:pPr marL="571500" indent="-571500">
              <a:buFont typeface="Arial" panose="020B0604020202020204" pitchFamily="34" charset="0"/>
              <a:buChar char="•"/>
            </a:pPr>
            <a:r>
              <a:rPr lang="en-GB" sz="3600" dirty="0">
                <a:solidFill>
                  <a:schemeClr val="bg1"/>
                </a:solidFill>
                <a:latin typeface="+mn-lt"/>
              </a:rPr>
              <a:t>Does a household own guinea pig(s)?</a:t>
            </a:r>
          </a:p>
        </p:txBody>
      </p:sp>
      <p:sp>
        <p:nvSpPr>
          <p:cNvPr id="3" name="TextBox 2">
            <a:extLst>
              <a:ext uri="{FF2B5EF4-FFF2-40B4-BE49-F238E27FC236}">
                <a16:creationId xmlns:a16="http://schemas.microsoft.com/office/drawing/2014/main" id="{82EC9361-013D-EFB3-A766-86D8290B6F8E}"/>
              </a:ext>
            </a:extLst>
          </p:cNvPr>
          <p:cNvSpPr txBox="1"/>
          <p:nvPr/>
        </p:nvSpPr>
        <p:spPr>
          <a:xfrm>
            <a:off x="21523519" y="6437237"/>
            <a:ext cx="3019245" cy="1200329"/>
          </a:xfrm>
          <a:prstGeom prst="rect">
            <a:avLst/>
          </a:prstGeom>
          <a:noFill/>
        </p:spPr>
        <p:txBody>
          <a:bodyPr wrap="square" rtlCol="0">
            <a:spAutoFit/>
          </a:bodyPr>
          <a:lstStyle/>
          <a:p>
            <a:r>
              <a:rPr lang="en-GB" sz="3600" b="1" dirty="0">
                <a:solidFill>
                  <a:schemeClr val="bg1"/>
                </a:solidFill>
                <a:latin typeface="+mn-lt"/>
              </a:rPr>
              <a:t>Example case</a:t>
            </a:r>
          </a:p>
        </p:txBody>
      </p:sp>
      <p:sp>
        <p:nvSpPr>
          <p:cNvPr id="4" name="TextBox 3">
            <a:extLst>
              <a:ext uri="{FF2B5EF4-FFF2-40B4-BE49-F238E27FC236}">
                <a16:creationId xmlns:a16="http://schemas.microsoft.com/office/drawing/2014/main" id="{FACEB491-D116-138C-EDCC-76D1ED3526E6}"/>
              </a:ext>
            </a:extLst>
          </p:cNvPr>
          <p:cNvSpPr txBox="1"/>
          <p:nvPr/>
        </p:nvSpPr>
        <p:spPr>
          <a:xfrm>
            <a:off x="21621070" y="7582223"/>
            <a:ext cx="1552755" cy="646331"/>
          </a:xfrm>
          <a:prstGeom prst="rect">
            <a:avLst/>
          </a:prstGeom>
          <a:noFill/>
        </p:spPr>
        <p:txBody>
          <a:bodyPr wrap="square" rtlCol="0">
            <a:spAutoFit/>
          </a:bodyPr>
          <a:lstStyle/>
          <a:p>
            <a:r>
              <a:rPr lang="en-GB" sz="3600" dirty="0">
                <a:solidFill>
                  <a:schemeClr val="bg1"/>
                </a:solidFill>
                <a:latin typeface="+mn-lt"/>
              </a:rPr>
              <a:t>0.23</a:t>
            </a:r>
          </a:p>
        </p:txBody>
      </p:sp>
      <p:sp>
        <p:nvSpPr>
          <p:cNvPr id="5" name="TextBox 4">
            <a:extLst>
              <a:ext uri="{FF2B5EF4-FFF2-40B4-BE49-F238E27FC236}">
                <a16:creationId xmlns:a16="http://schemas.microsoft.com/office/drawing/2014/main" id="{27DC1DE7-2064-362F-A175-AEAF4EA4D9CC}"/>
              </a:ext>
            </a:extLst>
          </p:cNvPr>
          <p:cNvSpPr txBox="1"/>
          <p:nvPr/>
        </p:nvSpPr>
        <p:spPr>
          <a:xfrm>
            <a:off x="21621070" y="8713067"/>
            <a:ext cx="1552755" cy="646331"/>
          </a:xfrm>
          <a:prstGeom prst="rect">
            <a:avLst/>
          </a:prstGeom>
          <a:noFill/>
        </p:spPr>
        <p:txBody>
          <a:bodyPr wrap="square" rtlCol="0">
            <a:spAutoFit/>
          </a:bodyPr>
          <a:lstStyle/>
          <a:p>
            <a:r>
              <a:rPr lang="en-GB" sz="3600" dirty="0">
                <a:solidFill>
                  <a:schemeClr val="bg1"/>
                </a:solidFill>
                <a:latin typeface="+mn-lt"/>
              </a:rPr>
              <a:t>0.65</a:t>
            </a:r>
          </a:p>
        </p:txBody>
      </p:sp>
      <p:sp>
        <p:nvSpPr>
          <p:cNvPr id="7" name="TextBox 6">
            <a:extLst>
              <a:ext uri="{FF2B5EF4-FFF2-40B4-BE49-F238E27FC236}">
                <a16:creationId xmlns:a16="http://schemas.microsoft.com/office/drawing/2014/main" id="{6F75A651-925A-B5CA-5F38-8C366EEB9B14}"/>
              </a:ext>
            </a:extLst>
          </p:cNvPr>
          <p:cNvSpPr txBox="1"/>
          <p:nvPr/>
        </p:nvSpPr>
        <p:spPr>
          <a:xfrm>
            <a:off x="21621069" y="9982138"/>
            <a:ext cx="1552755" cy="646331"/>
          </a:xfrm>
          <a:prstGeom prst="rect">
            <a:avLst/>
          </a:prstGeom>
          <a:noFill/>
        </p:spPr>
        <p:txBody>
          <a:bodyPr wrap="square" rtlCol="0">
            <a:spAutoFit/>
          </a:bodyPr>
          <a:lstStyle/>
          <a:p>
            <a:r>
              <a:rPr lang="en-GB" sz="3600" dirty="0">
                <a:solidFill>
                  <a:schemeClr val="bg1"/>
                </a:solidFill>
                <a:latin typeface="+mn-lt"/>
              </a:rPr>
              <a:t>0.06</a:t>
            </a:r>
          </a:p>
        </p:txBody>
      </p:sp>
      <p:sp>
        <p:nvSpPr>
          <p:cNvPr id="9" name="TextBox 8">
            <a:extLst>
              <a:ext uri="{FF2B5EF4-FFF2-40B4-BE49-F238E27FC236}">
                <a16:creationId xmlns:a16="http://schemas.microsoft.com/office/drawing/2014/main" id="{13E759C3-86AB-ABB3-BF19-96BD6337E248}"/>
              </a:ext>
            </a:extLst>
          </p:cNvPr>
          <p:cNvSpPr txBox="1"/>
          <p:nvPr/>
        </p:nvSpPr>
        <p:spPr>
          <a:xfrm>
            <a:off x="21647267" y="11200908"/>
            <a:ext cx="1552755" cy="646331"/>
          </a:xfrm>
          <a:prstGeom prst="rect">
            <a:avLst/>
          </a:prstGeom>
          <a:noFill/>
        </p:spPr>
        <p:txBody>
          <a:bodyPr wrap="square" rtlCol="0">
            <a:spAutoFit/>
          </a:bodyPr>
          <a:lstStyle/>
          <a:p>
            <a:r>
              <a:rPr lang="en-GB" sz="3600" dirty="0">
                <a:solidFill>
                  <a:schemeClr val="bg1"/>
                </a:solidFill>
                <a:latin typeface="+mn-lt"/>
              </a:rPr>
              <a:t>0.79</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A843D4A-3840-C9CC-3AD3-8A956B0CBD23}"/>
                  </a:ext>
                </a:extLst>
              </p:cNvPr>
              <p:cNvSpPr txBox="1"/>
              <p:nvPr/>
            </p:nvSpPr>
            <p:spPr>
              <a:xfrm>
                <a:off x="23173824" y="11185519"/>
                <a:ext cx="1302589"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i="1" smtClean="0">
                          <a:solidFill>
                            <a:schemeClr val="bg1"/>
                          </a:solidFill>
                          <a:latin typeface="Cambria Math" panose="02040503050406030204" pitchFamily="18" charset="0"/>
                          <a:sym typeface="Wingdings" panose="05000000000000000000" pitchFamily="2" charset="2"/>
                        </a:rPr>
                        <m:t></m:t>
                      </m:r>
                    </m:oMath>
                  </m:oMathPara>
                </a14:m>
                <a:endParaRPr lang="en-GB" sz="4400" dirty="0">
                  <a:solidFill>
                    <a:schemeClr val="bg1"/>
                  </a:solidFill>
                </a:endParaRPr>
              </a:p>
            </p:txBody>
          </p:sp>
        </mc:Choice>
        <mc:Fallback>
          <p:sp>
            <p:nvSpPr>
              <p:cNvPr id="11" name="TextBox 10">
                <a:extLst>
                  <a:ext uri="{FF2B5EF4-FFF2-40B4-BE49-F238E27FC236}">
                    <a16:creationId xmlns:a16="http://schemas.microsoft.com/office/drawing/2014/main" id="{4A843D4A-3840-C9CC-3AD3-8A956B0CBD23}"/>
                  </a:ext>
                </a:extLst>
              </p:cNvPr>
              <p:cNvSpPr txBox="1">
                <a:spLocks noRot="1" noChangeAspect="1" noMove="1" noResize="1" noEditPoints="1" noAdjustHandles="1" noChangeArrowheads="1" noChangeShapeType="1" noTextEdit="1"/>
              </p:cNvSpPr>
              <p:nvPr/>
            </p:nvSpPr>
            <p:spPr>
              <a:xfrm>
                <a:off x="23173824" y="11185519"/>
                <a:ext cx="1302589" cy="677108"/>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BDB9B6F-BB3D-6962-8C5B-D06767772C8C}"/>
                  </a:ext>
                </a:extLst>
              </p:cNvPr>
              <p:cNvSpPr txBox="1"/>
              <p:nvPr/>
            </p:nvSpPr>
            <p:spPr>
              <a:xfrm>
                <a:off x="22995799" y="8713067"/>
                <a:ext cx="1302589"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i="1" smtClean="0">
                          <a:solidFill>
                            <a:schemeClr val="bg1"/>
                          </a:solidFill>
                          <a:latin typeface="Cambria Math" panose="02040503050406030204" pitchFamily="18" charset="0"/>
                          <a:sym typeface="Wingdings" panose="05000000000000000000" pitchFamily="2" charset="2"/>
                        </a:rPr>
                        <m:t></m:t>
                      </m:r>
                    </m:oMath>
                  </m:oMathPara>
                </a14:m>
                <a:endParaRPr lang="en-GB" sz="4400" dirty="0">
                  <a:solidFill>
                    <a:schemeClr val="bg1"/>
                  </a:solidFill>
                </a:endParaRPr>
              </a:p>
            </p:txBody>
          </p:sp>
        </mc:Choice>
        <mc:Fallback>
          <p:sp>
            <p:nvSpPr>
              <p:cNvPr id="12" name="TextBox 11">
                <a:extLst>
                  <a:ext uri="{FF2B5EF4-FFF2-40B4-BE49-F238E27FC236}">
                    <a16:creationId xmlns:a16="http://schemas.microsoft.com/office/drawing/2014/main" id="{6BDB9B6F-BB3D-6962-8C5B-D06767772C8C}"/>
                  </a:ext>
                </a:extLst>
              </p:cNvPr>
              <p:cNvSpPr txBox="1">
                <a:spLocks noRot="1" noChangeAspect="1" noMove="1" noResize="1" noEditPoints="1" noAdjustHandles="1" noChangeArrowheads="1" noChangeShapeType="1" noTextEdit="1"/>
              </p:cNvSpPr>
              <p:nvPr/>
            </p:nvSpPr>
            <p:spPr>
              <a:xfrm>
                <a:off x="22995799" y="8713067"/>
                <a:ext cx="1302589" cy="677108"/>
              </a:xfrm>
              <a:prstGeom prst="rect">
                <a:avLst/>
              </a:prstGeom>
              <a:blipFill>
                <a:blip r:embed="rId4"/>
                <a:stretch>
                  <a:fillRect/>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F5AE911D-87FB-676A-2906-78A54492664B}"/>
              </a:ext>
            </a:extLst>
          </p:cNvPr>
          <p:cNvSpPr txBox="1"/>
          <p:nvPr/>
        </p:nvSpPr>
        <p:spPr>
          <a:xfrm>
            <a:off x="21619553" y="141252"/>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Output layer</a:t>
            </a:r>
          </a:p>
        </p:txBody>
      </p:sp>
      <p:pic>
        <p:nvPicPr>
          <p:cNvPr id="14" name="Picture 13">
            <a:extLst>
              <a:ext uri="{FF2B5EF4-FFF2-40B4-BE49-F238E27FC236}">
                <a16:creationId xmlns:a16="http://schemas.microsoft.com/office/drawing/2014/main" id="{04C3A9ED-1AA4-D0E9-A09C-C05BE9D9746A}"/>
              </a:ext>
            </a:extLst>
          </p:cNvPr>
          <p:cNvPicPr>
            <a:picLocks noChangeAspect="1"/>
          </p:cNvPicPr>
          <p:nvPr/>
        </p:nvPicPr>
        <p:blipFill>
          <a:blip r:embed="rId5"/>
          <a:stretch>
            <a:fillRect/>
          </a:stretch>
        </p:blipFill>
        <p:spPr>
          <a:xfrm>
            <a:off x="863566" y="7363500"/>
            <a:ext cx="12221216" cy="5510290"/>
          </a:xfrm>
          <a:prstGeom prst="rect">
            <a:avLst/>
          </a:prstGeom>
        </p:spPr>
      </p:pic>
    </p:spTree>
    <p:extLst>
      <p:ext uri="{BB962C8B-B14F-4D97-AF65-F5344CB8AC3E}">
        <p14:creationId xmlns:p14="http://schemas.microsoft.com/office/powerpoint/2010/main" val="2159086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8F1064-3733-DD2B-E6B9-49C4C98FE668}"/>
              </a:ext>
            </a:extLst>
          </p:cNvPr>
          <p:cNvSpPr>
            <a:spLocks noGrp="1"/>
          </p:cNvSpPr>
          <p:nvPr>
            <p:ph type="title"/>
          </p:nvPr>
        </p:nvSpPr>
        <p:spPr/>
        <p:txBody>
          <a:bodyPr/>
          <a:lstStyle/>
          <a:p>
            <a:r>
              <a:rPr lang="en-GB" dirty="0"/>
              <a:t>Outline</a:t>
            </a:r>
          </a:p>
        </p:txBody>
      </p:sp>
      <p:sp>
        <p:nvSpPr>
          <p:cNvPr id="4" name="Content Placeholder 3">
            <a:extLst>
              <a:ext uri="{FF2B5EF4-FFF2-40B4-BE49-F238E27FC236}">
                <a16:creationId xmlns:a16="http://schemas.microsoft.com/office/drawing/2014/main" id="{9811B5F0-2020-CF02-5DDE-4658A644BA22}"/>
              </a:ext>
            </a:extLst>
          </p:cNvPr>
          <p:cNvSpPr>
            <a:spLocks noGrp="1"/>
          </p:cNvSpPr>
          <p:nvPr>
            <p:ph sz="quarter" idx="13"/>
          </p:nvPr>
        </p:nvSpPr>
        <p:spPr/>
        <p:txBody>
          <a:bodyPr>
            <a:normAutofit fontScale="92500" lnSpcReduction="10000"/>
          </a:bodyPr>
          <a:lstStyle/>
          <a:p>
            <a:r>
              <a:rPr lang="en-GB" dirty="0"/>
              <a:t>Introduction </a:t>
            </a:r>
          </a:p>
          <a:p>
            <a:pPr lvl="1"/>
            <a:r>
              <a:rPr lang="en-GB" dirty="0"/>
              <a:t>Analogy to human’s neuron</a:t>
            </a:r>
          </a:p>
          <a:p>
            <a:pPr lvl="1"/>
            <a:r>
              <a:rPr lang="en-GB" dirty="0"/>
              <a:t>Role in AI and research</a:t>
            </a:r>
          </a:p>
          <a:p>
            <a:pPr lvl="1"/>
            <a:r>
              <a:rPr lang="en-GB" dirty="0"/>
              <a:t>Advantages of neural networks</a:t>
            </a:r>
          </a:p>
          <a:p>
            <a:r>
              <a:rPr lang="en-GB" dirty="0"/>
              <a:t>Perceptron and Neural Networks</a:t>
            </a:r>
          </a:p>
          <a:p>
            <a:pPr lvl="1"/>
            <a:r>
              <a:rPr lang="en-GB" dirty="0"/>
              <a:t>Linear combination and activation function</a:t>
            </a:r>
          </a:p>
          <a:p>
            <a:pPr lvl="1"/>
            <a:r>
              <a:rPr lang="en-GB" dirty="0"/>
              <a:t>Hidden layers</a:t>
            </a:r>
          </a:p>
          <a:p>
            <a:pPr lvl="1"/>
            <a:r>
              <a:rPr lang="en-GB" dirty="0"/>
              <a:t>Output layers</a:t>
            </a:r>
          </a:p>
          <a:p>
            <a:r>
              <a:rPr lang="en-GB" dirty="0"/>
              <a:t>Loss Function</a:t>
            </a:r>
          </a:p>
          <a:p>
            <a:r>
              <a:rPr lang="en-GB" dirty="0"/>
              <a:t>Hyperparameters</a:t>
            </a:r>
          </a:p>
          <a:p>
            <a:r>
              <a:rPr lang="en-GB" dirty="0"/>
              <a:t>Implementation in Python</a:t>
            </a:r>
          </a:p>
          <a:p>
            <a:r>
              <a:rPr lang="en-GB" dirty="0"/>
              <a:t>Consideration</a:t>
            </a:r>
          </a:p>
          <a:p>
            <a:pPr lvl="1"/>
            <a:r>
              <a:rPr lang="en-GB" dirty="0"/>
              <a:t>Overfitting</a:t>
            </a:r>
          </a:p>
        </p:txBody>
      </p:sp>
    </p:spTree>
    <p:extLst>
      <p:ext uri="{BB962C8B-B14F-4D97-AF65-F5344CB8AC3E}">
        <p14:creationId xmlns:p14="http://schemas.microsoft.com/office/powerpoint/2010/main" val="2071321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CA7C4-C817-8335-C7CE-325111A8DAEF}"/>
              </a:ext>
            </a:extLst>
          </p:cNvPr>
          <p:cNvSpPr>
            <a:spLocks noGrp="1"/>
          </p:cNvSpPr>
          <p:nvPr>
            <p:ph type="title"/>
          </p:nvPr>
        </p:nvSpPr>
        <p:spPr>
          <a:xfrm>
            <a:off x="831849" y="178500"/>
            <a:ext cx="21761700" cy="1804800"/>
          </a:xfrm>
        </p:spPr>
        <p:txBody>
          <a:bodyPr>
            <a:normAutofit fontScale="90000"/>
          </a:bodyPr>
          <a:lstStyle/>
          <a:p>
            <a:r>
              <a:rPr lang="en-GB" dirty="0"/>
              <a:t>How is the neural network trained? (Optional)</a:t>
            </a:r>
            <a:br>
              <a:rPr lang="en-GB" b="0" dirty="0"/>
            </a:br>
            <a:r>
              <a:rPr lang="en-GB" b="0" dirty="0"/>
              <a:t>Loss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B52959B-C897-1D18-9180-53BAB3F71597}"/>
                  </a:ext>
                </a:extLst>
              </p:cNvPr>
              <p:cNvSpPr>
                <a:spLocks noGrp="1"/>
              </p:cNvSpPr>
              <p:nvPr>
                <p:ph sz="quarter" idx="13"/>
              </p:nvPr>
            </p:nvSpPr>
            <p:spPr>
              <a:xfrm>
                <a:off x="647420" y="2778782"/>
                <a:ext cx="23151043" cy="10455275"/>
              </a:xfrm>
            </p:spPr>
            <p:txBody>
              <a:bodyPr>
                <a:normAutofit/>
              </a:bodyPr>
              <a:lstStyle/>
              <a:p>
                <a:r>
                  <a:rPr lang="en-GB" dirty="0"/>
                  <a:t>The model starts with randomly selected value for each parameter.  </a:t>
                </a:r>
              </a:p>
              <a:p>
                <a:r>
                  <a:rPr lang="en-GB" dirty="0"/>
                  <a:t>Minimize the </a:t>
                </a:r>
                <a:r>
                  <a:rPr lang="en-GB" b="1" dirty="0"/>
                  <a:t>loss</a:t>
                </a:r>
                <a:r>
                  <a:rPr lang="en-GB" dirty="0"/>
                  <a:t> (difference between </a:t>
                </a:r>
                <a:r>
                  <a:rPr lang="en-GB" b="1" dirty="0"/>
                  <a:t>predicted y </a:t>
                </a:r>
                <a:r>
                  <a:rPr lang="en-GB" dirty="0"/>
                  <a:t>and </a:t>
                </a:r>
                <a:r>
                  <a:rPr lang="en-GB" b="1" dirty="0"/>
                  <a:t>observed y</a:t>
                </a:r>
                <a:r>
                  <a:rPr lang="en-GB" dirty="0"/>
                  <a:t> in the training data). </a:t>
                </a:r>
              </a:p>
              <a:p>
                <a:r>
                  <a:rPr lang="en-US" altLang="zh-CN" b="1" dirty="0"/>
                  <a:t>Depending on the task, </a:t>
                </a:r>
                <a:r>
                  <a:rPr lang="en-GB" altLang="zh-CN" b="1" dirty="0"/>
                  <a:t>d</a:t>
                </a:r>
                <a:r>
                  <a:rPr lang="en-GB" b="1" dirty="0"/>
                  <a:t>ifferent </a:t>
                </a:r>
                <a:r>
                  <a:rPr lang="en-US" altLang="zh-CN" b="1" dirty="0"/>
                  <a:t>loss function is used:</a:t>
                </a:r>
              </a:p>
              <a:p>
                <a:pPr marL="914400" lvl="1" indent="0">
                  <a:buNone/>
                </a:pPr>
                <a:r>
                  <a:rPr lang="en-US" u="sng" dirty="0"/>
                  <a:t>Binary classification task – Binary Cross Entropy:</a:t>
                </a:r>
                <a:endParaRPr lang="en-GB" b="0" i="0" dirty="0">
                  <a:latin typeface="Cambria Math" panose="02040503050406030204" pitchFamily="18" charset="0"/>
                </a:endParaRPr>
              </a:p>
              <a:p>
                <a:pPr marL="914400" lvl="1" indent="0">
                  <a:buNone/>
                </a:pPr>
                <a14:m>
                  <m:oMathPara xmlns:m="http://schemas.openxmlformats.org/officeDocument/2006/math">
                    <m:oMathParaPr>
                      <m:jc m:val="centerGroup"/>
                    </m:oMathParaPr>
                    <m:oMath xmlns:m="http://schemas.openxmlformats.org/officeDocument/2006/math">
                      <m:r>
                        <a:rPr lang="en-GB" b="0" i="0" smtClean="0">
                          <a:latin typeface="Cambria Math" panose="02040503050406030204" pitchFamily="18" charset="0"/>
                        </a:rPr>
                        <m:t>  </m:t>
                      </m:r>
                      <m:r>
                        <a:rPr lang="en-GB" b="0" i="1" smtClean="0">
                          <a:latin typeface="Cambria Math" panose="02040503050406030204" pitchFamily="18" charset="0"/>
                        </a:rPr>
                        <m:t>−</m:t>
                      </m:r>
                      <m:r>
                        <a:rPr lang="en-GB" b="0" i="1" smtClean="0">
                          <a:latin typeface="Cambria Math" panose="02040503050406030204" pitchFamily="18" charset="0"/>
                        </a:rPr>
                        <m:t>𝑦𝑙𝑜𝑔</m:t>
                      </m:r>
                      <m:d>
                        <m:dPr>
                          <m:ctrlPr>
                            <a:rPr lang="en-GB" b="0" i="1" smtClean="0">
                              <a:latin typeface="Cambria Math" panose="02040503050406030204" pitchFamily="18" charset="0"/>
                            </a:rPr>
                          </m:ctrlPr>
                        </m:dPr>
                        <m:e>
                          <m:r>
                            <a:rPr lang="en-GB" b="0" i="1" smtClean="0">
                              <a:latin typeface="Cambria Math" panose="02040503050406030204" pitchFamily="18" charset="0"/>
                            </a:rPr>
                            <m:t>𝑝𝑟𝑒𝑑𝑖𝑐𝑡𝑒𝑑</m:t>
                          </m:r>
                          <m:r>
                            <a:rPr lang="en-GB" b="0" i="1" smtClean="0">
                              <a:latin typeface="Cambria Math" panose="02040503050406030204" pitchFamily="18" charset="0"/>
                            </a:rPr>
                            <m:t> </m:t>
                          </m:r>
                          <m:r>
                            <a:rPr lang="en-GB" b="0" i="1" smtClean="0">
                              <a:latin typeface="Cambria Math" panose="02040503050406030204" pitchFamily="18" charset="0"/>
                            </a:rPr>
                            <m:t>𝑦</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𝑦</m:t>
                          </m:r>
                        </m:e>
                      </m:d>
                      <m:r>
                        <m:rPr>
                          <m:sty m:val="p"/>
                        </m:rPr>
                        <a:rPr lang="en-GB" b="0" i="0" smtClean="0">
                          <a:latin typeface="Cambria Math" panose="02040503050406030204" pitchFamily="18" charset="0"/>
                        </a:rPr>
                        <m:t>log</m:t>
                      </m:r>
                      <m:r>
                        <a:rPr lang="en-GB" b="0" i="1" smtClean="0">
                          <a:latin typeface="Cambria Math" panose="02040503050406030204" pitchFamily="18" charset="0"/>
                        </a:rPr>
                        <m:t>⁡(1−</m:t>
                      </m:r>
                      <m:r>
                        <a:rPr lang="en-GB" b="0" i="1" smtClean="0">
                          <a:latin typeface="Cambria Math" panose="02040503050406030204" pitchFamily="18" charset="0"/>
                        </a:rPr>
                        <m:t>𝑝𝑟𝑒𝑑𝑖𝑐𝑡𝑒𝑑</m:t>
                      </m:r>
                      <m:r>
                        <a:rPr lang="en-GB" b="0" i="1" smtClean="0">
                          <a:latin typeface="Cambria Math" panose="02040503050406030204" pitchFamily="18" charset="0"/>
                        </a:rPr>
                        <m:t> </m:t>
                      </m:r>
                      <m:r>
                        <a:rPr lang="en-GB" b="0" i="1" smtClean="0">
                          <a:latin typeface="Cambria Math" panose="02040503050406030204" pitchFamily="18" charset="0"/>
                        </a:rPr>
                        <m:t>𝑦</m:t>
                      </m:r>
                      <m:r>
                        <a:rPr lang="en-GB" b="0" i="1" smtClean="0">
                          <a:latin typeface="Cambria Math" panose="02040503050406030204" pitchFamily="18" charset="0"/>
                        </a:rPr>
                        <m:t>)</m:t>
                      </m:r>
                    </m:oMath>
                  </m:oMathPara>
                </a14:m>
                <a:endParaRPr lang="en-US" dirty="0"/>
              </a:p>
              <a:p>
                <a:pPr marL="1193800" lvl="2" indent="0">
                  <a:buNone/>
                </a:pPr>
                <a:r>
                  <a:rPr lang="en-US" dirty="0"/>
                  <a:t>For example, in a cancer diagnosis task, the mode predicts a malign (y=1) case as benign (predicted y = 0), the cost will be </a:t>
                </a:r>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𝑙𝑜𝑔</m:t>
                    </m:r>
                    <m:d>
                      <m:dPr>
                        <m:ctrlPr>
                          <a:rPr lang="en-GB" b="0" i="1" smtClean="0">
                            <a:latin typeface="Cambria Math" panose="02040503050406030204" pitchFamily="18" charset="0"/>
                          </a:rPr>
                        </m:ctrlPr>
                      </m:dPr>
                      <m:e>
                        <m:r>
                          <a:rPr lang="en-GB" b="0" i="1" smtClean="0">
                            <a:latin typeface="Cambria Math" panose="02040503050406030204" pitchFamily="18" charset="0"/>
                          </a:rPr>
                          <m:t>0</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1−1</m:t>
                        </m:r>
                      </m:e>
                    </m:d>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log</m:t>
                        </m:r>
                      </m:fName>
                      <m:e>
                        <m:d>
                          <m:dPr>
                            <m:ctrlPr>
                              <a:rPr lang="en-GB" b="0" i="1" smtClean="0">
                                <a:latin typeface="Cambria Math" panose="02040503050406030204" pitchFamily="18" charset="0"/>
                              </a:rPr>
                            </m:ctrlPr>
                          </m:dPr>
                          <m:e>
                            <m:r>
                              <a:rPr lang="en-GB" b="0" i="1" smtClean="0">
                                <a:latin typeface="Cambria Math" panose="02040503050406030204" pitchFamily="18" charset="0"/>
                              </a:rPr>
                              <m:t>1−0</m:t>
                            </m:r>
                          </m:e>
                        </m:d>
                      </m:e>
                    </m:func>
                  </m:oMath>
                </a14:m>
                <a:r>
                  <a:rPr lang="en-US" dirty="0"/>
                  <a:t> = undefined </a:t>
                </a:r>
                <a:r>
                  <a:rPr lang="en-GB" dirty="0"/>
                  <a:t>~ high cost</a:t>
                </a:r>
              </a:p>
              <a:p>
                <a:pPr marL="914400" lvl="1" indent="0">
                  <a:buNone/>
                </a:pPr>
                <a:r>
                  <a:rPr lang="en-GB" u="sng" dirty="0" err="1"/>
                  <a:t>Regressional</a:t>
                </a:r>
                <a:r>
                  <a:rPr lang="en-GB" u="sng" dirty="0"/>
                  <a:t> task – Mean Squared Error/Mean Absolute Error</a:t>
                </a:r>
              </a:p>
              <a:p>
                <a:pPr marL="279400" lvl="1" indent="0" algn="ctr">
                  <a:buNone/>
                </a:pPr>
                <a14:m>
                  <m:oMath xmlns:m="http://schemas.openxmlformats.org/officeDocument/2006/math">
                    <m:d>
                      <m:dPr>
                        <m:ctrlPr>
                          <a:rPr lang="en-GB" i="1" smtClean="0">
                            <a:latin typeface="Cambria Math" panose="02040503050406030204" pitchFamily="18" charset="0"/>
                          </a:rPr>
                        </m:ctrlPr>
                      </m:dPr>
                      <m:e>
                        <m:r>
                          <a:rPr lang="en-GB" b="0" i="1" smtClean="0">
                            <a:latin typeface="Cambria Math" panose="02040503050406030204" pitchFamily="18" charset="0"/>
                          </a:rPr>
                          <m:t>𝑦</m:t>
                        </m:r>
                        <m:r>
                          <a:rPr lang="en-GB" b="0" i="1" smtClean="0">
                            <a:latin typeface="Cambria Math" panose="02040503050406030204" pitchFamily="18" charset="0"/>
                          </a:rPr>
                          <m:t> −</m:t>
                        </m:r>
                        <m:r>
                          <a:rPr lang="en-GB" b="0" i="1" smtClean="0">
                            <a:latin typeface="Cambria Math" panose="02040503050406030204" pitchFamily="18" charset="0"/>
                          </a:rPr>
                          <m:t>𝑝𝑟𝑒𝑑𝑖𝑐𝑡𝑒𝑑</m:t>
                        </m:r>
                        <m:r>
                          <a:rPr lang="en-GB" b="0" i="1" smtClean="0">
                            <a:latin typeface="Cambria Math" panose="02040503050406030204" pitchFamily="18" charset="0"/>
                          </a:rPr>
                          <m:t> </m:t>
                        </m:r>
                        <m:r>
                          <a:rPr lang="en-GB" b="0" i="1" smtClean="0">
                            <a:latin typeface="Cambria Math" panose="02040503050406030204" pitchFamily="18" charset="0"/>
                          </a:rPr>
                          <m:t>𝑦</m:t>
                        </m:r>
                      </m:e>
                    </m:d>
                  </m:oMath>
                </a14:m>
                <a:r>
                  <a:rPr lang="en-GB" baseline="30000" dirty="0"/>
                  <a:t>2</a:t>
                </a:r>
              </a:p>
              <a:p>
                <a:pPr marL="914400" lvl="1" indent="0">
                  <a:buNone/>
                </a:pPr>
                <a:r>
                  <a:rPr lang="en-GB" u="sng" dirty="0"/>
                  <a:t>Multi-class classification – Sparse Categorical </a:t>
                </a:r>
                <a:r>
                  <a:rPr lang="en-GB" u="sng" dirty="0" err="1"/>
                  <a:t>Crossentropy</a:t>
                </a:r>
                <a:endParaRPr lang="en-GB" u="sng" dirty="0"/>
              </a:p>
              <a:p>
                <a:pPr marL="279400" lvl="1" indent="0" algn="ctr">
                  <a:buNone/>
                </a:pPr>
                <a14:m>
                  <m:oMath xmlns:m="http://schemas.openxmlformats.org/officeDocument/2006/math">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log</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𝑝𝑟𝑜𝑏𝑎𝑏𝑖𝑙𝑖𝑡𝑦</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𝑐𝑙𝑎𝑠𝑠</m:t>
                            </m:r>
                            <m:r>
                              <a:rPr lang="en-GB" b="0" i="1" smtClean="0">
                                <a:latin typeface="Cambria Math" panose="02040503050406030204" pitchFamily="18" charset="0"/>
                              </a:rPr>
                              <m:t> </m:t>
                            </m:r>
                            <m:r>
                              <a:rPr lang="en-GB" b="0" i="1" smtClean="0">
                                <a:latin typeface="Cambria Math" panose="02040503050406030204" pitchFamily="18" charset="0"/>
                              </a:rPr>
                              <m:t>𝑎</m:t>
                            </m:r>
                          </m:e>
                        </m:d>
                      </m:e>
                    </m:func>
                    <m:r>
                      <a:rPr lang="en-GB" b="0" i="1" smtClean="0">
                        <a:latin typeface="Cambria Math" panose="02040503050406030204" pitchFamily="18" charset="0"/>
                      </a:rPr>
                      <m:t>𝑖𝑓</m:t>
                    </m:r>
                    <m:r>
                      <a:rPr lang="en-GB" b="0" i="1" smtClean="0">
                        <a:latin typeface="Cambria Math" panose="02040503050406030204" pitchFamily="18" charset="0"/>
                      </a:rPr>
                      <m:t> </m:t>
                    </m:r>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𝑎</m:t>
                    </m:r>
                  </m:oMath>
                </a14:m>
                <a:r>
                  <a:rPr lang="en-GB" dirty="0"/>
                  <a:t> </a:t>
                </a:r>
              </a:p>
              <a:p>
                <a:r>
                  <a:rPr lang="en-GB" dirty="0"/>
                  <a:t>The model recursively modifies the parameters until reaching the low(</a:t>
                </a:r>
                <a:r>
                  <a:rPr lang="en-GB" dirty="0" err="1"/>
                  <a:t>est</a:t>
                </a:r>
                <a:r>
                  <a:rPr lang="en-GB" dirty="0"/>
                  <a:t>) loss.</a:t>
                </a:r>
              </a:p>
              <a:p>
                <a:r>
                  <a:rPr lang="en-GB" dirty="0"/>
                  <a:t>We could decide on how many times the model go through this process (</a:t>
                </a:r>
                <a:r>
                  <a:rPr lang="en-GB" b="1" dirty="0"/>
                  <a:t>Epochs</a:t>
                </a:r>
                <a:r>
                  <a:rPr lang="en-GB" dirty="0"/>
                  <a:t>). </a:t>
                </a:r>
              </a:p>
            </p:txBody>
          </p:sp>
        </mc:Choice>
        <mc:Fallback>
          <p:sp>
            <p:nvSpPr>
              <p:cNvPr id="3" name="Content Placeholder 2">
                <a:extLst>
                  <a:ext uri="{FF2B5EF4-FFF2-40B4-BE49-F238E27FC236}">
                    <a16:creationId xmlns:a16="http://schemas.microsoft.com/office/drawing/2014/main" id="{1B52959B-C897-1D18-9180-53BAB3F71597}"/>
                  </a:ext>
                </a:extLst>
              </p:cNvPr>
              <p:cNvSpPr>
                <a:spLocks noGrp="1" noRot="1" noChangeAspect="1" noMove="1" noResize="1" noEditPoints="1" noAdjustHandles="1" noChangeArrowheads="1" noChangeShapeType="1" noTextEdit="1"/>
              </p:cNvSpPr>
              <p:nvPr>
                <p:ph sz="quarter" idx="13"/>
              </p:nvPr>
            </p:nvSpPr>
            <p:spPr>
              <a:xfrm>
                <a:off x="647420" y="2778782"/>
                <a:ext cx="23151043" cy="10455275"/>
              </a:xfrm>
              <a:blipFill>
                <a:blip r:embed="rId3"/>
                <a:stretch>
                  <a:fillRect/>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8C3DF2E1-6D49-D399-51E3-9704E8157C1D}"/>
              </a:ext>
            </a:extLst>
          </p:cNvPr>
          <p:cNvSpPr txBox="1"/>
          <p:nvPr/>
        </p:nvSpPr>
        <p:spPr>
          <a:xfrm>
            <a:off x="1053505" y="12984163"/>
            <a:ext cx="17518897" cy="1200329"/>
          </a:xfrm>
          <a:prstGeom prst="rect">
            <a:avLst/>
          </a:prstGeom>
          <a:noFill/>
        </p:spPr>
        <p:txBody>
          <a:bodyPr wrap="square">
            <a:spAutoFit/>
          </a:bodyPr>
          <a:lstStyle/>
          <a:p>
            <a:r>
              <a:rPr lang="en-US" sz="3600" dirty="0">
                <a:latin typeface="+mn-lt"/>
                <a:hlinkClick r:id="rId4"/>
              </a:rPr>
              <a:t>https://www.tensorflow.org/api_docs/python/tf/keras/losses</a:t>
            </a:r>
            <a:endParaRPr lang="en-US" sz="3600" dirty="0">
              <a:latin typeface="+mn-lt"/>
            </a:endParaRPr>
          </a:p>
          <a:p>
            <a:endParaRPr lang="en-US" sz="3600" dirty="0">
              <a:latin typeface="+mn-lt"/>
            </a:endParaRPr>
          </a:p>
        </p:txBody>
      </p:sp>
      <p:sp>
        <p:nvSpPr>
          <p:cNvPr id="4" name="TextBox 3">
            <a:extLst>
              <a:ext uri="{FF2B5EF4-FFF2-40B4-BE49-F238E27FC236}">
                <a16:creationId xmlns:a16="http://schemas.microsoft.com/office/drawing/2014/main" id="{825FAB97-E9E5-3552-92EC-3C911178B27D}"/>
              </a:ext>
            </a:extLst>
          </p:cNvPr>
          <p:cNvSpPr txBox="1"/>
          <p:nvPr/>
        </p:nvSpPr>
        <p:spPr>
          <a:xfrm>
            <a:off x="21619553" y="141252"/>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Loss function</a:t>
            </a:r>
          </a:p>
        </p:txBody>
      </p:sp>
    </p:spTree>
    <p:extLst>
      <p:ext uri="{BB962C8B-B14F-4D97-AF65-F5344CB8AC3E}">
        <p14:creationId xmlns:p14="http://schemas.microsoft.com/office/powerpoint/2010/main" val="2561385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BB82F-69DB-3292-8040-3EA5D9478836}"/>
              </a:ext>
            </a:extLst>
          </p:cNvPr>
          <p:cNvSpPr>
            <a:spLocks noGrp="1"/>
          </p:cNvSpPr>
          <p:nvPr>
            <p:ph type="title"/>
          </p:nvPr>
        </p:nvSpPr>
        <p:spPr/>
        <p:txBody>
          <a:bodyPr>
            <a:normAutofit/>
          </a:bodyPr>
          <a:lstStyle/>
          <a:p>
            <a:r>
              <a:rPr lang="en-GB" sz="4900" b="0" dirty="0"/>
              <a:t>What to use?</a:t>
            </a:r>
          </a:p>
        </p:txBody>
      </p:sp>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6E4C3F3A-7626-EB15-2C03-DD9BB57BDC75}"/>
                  </a:ext>
                </a:extLst>
              </p:cNvPr>
              <p:cNvGraphicFramePr>
                <a:graphicFrameLocks noGrp="1"/>
              </p:cNvGraphicFramePr>
              <p:nvPr>
                <p:ph sz="quarter" idx="13"/>
                <p:extLst>
                  <p:ext uri="{D42A27DB-BD31-4B8C-83A1-F6EECF244321}">
                    <p14:modId xmlns:p14="http://schemas.microsoft.com/office/powerpoint/2010/main" val="2896908282"/>
                  </p:ext>
                </p:extLst>
              </p:nvPr>
            </p:nvGraphicFramePr>
            <p:xfrm>
              <a:off x="831200" y="2934800"/>
              <a:ext cx="23204456" cy="10415169"/>
            </p:xfrm>
            <a:graphic>
              <a:graphicData uri="http://schemas.openxmlformats.org/drawingml/2006/table">
                <a:tbl>
                  <a:tblPr firstRow="1" bandRow="1">
                    <a:tableStyleId>{69012ECD-51FC-41F1-AA8D-1B2483CD663E}</a:tableStyleId>
                  </a:tblPr>
                  <a:tblGrid>
                    <a:gridCol w="8986568">
                      <a:extLst>
                        <a:ext uri="{9D8B030D-6E8A-4147-A177-3AD203B41FA5}">
                          <a16:colId xmlns:a16="http://schemas.microsoft.com/office/drawing/2014/main" val="2070760620"/>
                        </a:ext>
                      </a:extLst>
                    </a:gridCol>
                    <a:gridCol w="2693546">
                      <a:extLst>
                        <a:ext uri="{9D8B030D-6E8A-4147-A177-3AD203B41FA5}">
                          <a16:colId xmlns:a16="http://schemas.microsoft.com/office/drawing/2014/main" val="861664501"/>
                        </a:ext>
                      </a:extLst>
                    </a:gridCol>
                    <a:gridCol w="3468915">
                      <a:extLst>
                        <a:ext uri="{9D8B030D-6E8A-4147-A177-3AD203B41FA5}">
                          <a16:colId xmlns:a16="http://schemas.microsoft.com/office/drawing/2014/main" val="513176197"/>
                        </a:ext>
                      </a:extLst>
                    </a:gridCol>
                    <a:gridCol w="4586514">
                      <a:extLst>
                        <a:ext uri="{9D8B030D-6E8A-4147-A177-3AD203B41FA5}">
                          <a16:colId xmlns:a16="http://schemas.microsoft.com/office/drawing/2014/main" val="3406112204"/>
                        </a:ext>
                      </a:extLst>
                    </a:gridCol>
                    <a:gridCol w="3468913">
                      <a:extLst>
                        <a:ext uri="{9D8B030D-6E8A-4147-A177-3AD203B41FA5}">
                          <a16:colId xmlns:a16="http://schemas.microsoft.com/office/drawing/2014/main" val="290002680"/>
                        </a:ext>
                      </a:extLst>
                    </a:gridCol>
                  </a:tblGrid>
                  <a:tr h="1575969">
                    <a:tc>
                      <a:txBody>
                        <a:bodyPr/>
                        <a:lstStyle/>
                        <a:p>
                          <a:r>
                            <a:rPr lang="en-GB" sz="3600" dirty="0">
                              <a:solidFill>
                                <a:schemeClr val="tx1"/>
                              </a:solidFill>
                            </a:rPr>
                            <a:t>Input features</a:t>
                          </a:r>
                        </a:p>
                      </a:txBody>
                      <a:tcPr/>
                    </a:tc>
                    <a:tc>
                      <a:txBody>
                        <a:bodyPr/>
                        <a:lstStyle/>
                        <a:p>
                          <a:r>
                            <a:rPr lang="en-GB" sz="3600" dirty="0">
                              <a:solidFill>
                                <a:schemeClr val="tx1"/>
                              </a:solidFill>
                            </a:rPr>
                            <a:t>Outcome</a:t>
                          </a:r>
                        </a:p>
                      </a:txBody>
                      <a:tcPr/>
                    </a:tc>
                    <a:tc>
                      <a:txBody>
                        <a:bodyPr/>
                        <a:lstStyle/>
                        <a:p>
                          <a:r>
                            <a:rPr lang="en-GB" sz="3600" dirty="0">
                              <a:solidFill>
                                <a:schemeClr val="tx1"/>
                              </a:solidFill>
                            </a:rPr>
                            <a:t>Classification or</a:t>
                          </a:r>
                        </a:p>
                        <a:p>
                          <a:r>
                            <a:rPr lang="en-GB" sz="3600" dirty="0">
                              <a:solidFill>
                                <a:schemeClr val="tx1"/>
                              </a:solidFill>
                            </a:rPr>
                            <a:t>Regression?</a:t>
                          </a:r>
                        </a:p>
                      </a:txBody>
                      <a:tcPr/>
                    </a:tc>
                    <a:tc>
                      <a:txBody>
                        <a:bodyPr/>
                        <a:lstStyle/>
                        <a:p>
                          <a:r>
                            <a:rPr lang="en-GB" sz="3600" dirty="0">
                              <a:solidFill>
                                <a:schemeClr val="tx1"/>
                              </a:solidFill>
                            </a:rPr>
                            <a:t>Activation function for the output layer perceptron(s)</a:t>
                          </a:r>
                        </a:p>
                        <a:p>
                          <a:r>
                            <a:rPr lang="en-GB" sz="2800" b="0" dirty="0">
                              <a:solidFill>
                                <a:schemeClr val="tx1"/>
                              </a:solidFill>
                            </a:rPr>
                            <a:t>Sigmoid, </a:t>
                          </a:r>
                          <a:r>
                            <a:rPr lang="en-GB" sz="2800" b="0" dirty="0" err="1">
                              <a:solidFill>
                                <a:schemeClr val="tx1"/>
                              </a:solidFill>
                            </a:rPr>
                            <a:t>Softmax</a:t>
                          </a:r>
                          <a:r>
                            <a:rPr lang="en-GB" sz="2800" b="0" dirty="0">
                              <a:solidFill>
                                <a:schemeClr val="tx1"/>
                              </a:solidFill>
                            </a:rPr>
                            <a:t>, Linear</a:t>
                          </a:r>
                        </a:p>
                      </a:txBody>
                      <a:tcPr/>
                    </a:tc>
                    <a:tc>
                      <a:txBody>
                        <a:bodyPr/>
                        <a:lstStyle/>
                        <a:p>
                          <a:r>
                            <a:rPr lang="en-GB" sz="3600" dirty="0">
                              <a:solidFill>
                                <a:schemeClr val="tx1"/>
                              </a:solidFill>
                            </a:rPr>
                            <a:t>Loss Function</a:t>
                          </a:r>
                        </a:p>
                        <a:p>
                          <a:pPr marL="174625" indent="-174625">
                            <a:buFont typeface="Arial" panose="020B0604020202020204" pitchFamily="34" charset="0"/>
                            <a:buChar char="•"/>
                          </a:pPr>
                          <a:r>
                            <a:rPr lang="en-GB" sz="2800" b="0" dirty="0">
                              <a:solidFill>
                                <a:schemeClr val="tx1"/>
                              </a:solidFill>
                            </a:rPr>
                            <a:t>Binary Cross Entropy</a:t>
                          </a:r>
                        </a:p>
                        <a:p>
                          <a:pPr marL="174625" indent="-174625">
                            <a:buFont typeface="Arial" panose="020B0604020202020204" pitchFamily="34" charset="0"/>
                            <a:buChar char="•"/>
                          </a:pPr>
                          <a:r>
                            <a:rPr lang="en-GB" sz="2800" b="0" dirty="0">
                              <a:solidFill>
                                <a:schemeClr val="tx1"/>
                              </a:solidFill>
                            </a:rPr>
                            <a:t>Mean Squared Error</a:t>
                          </a:r>
                        </a:p>
                        <a:p>
                          <a:pPr marL="174625" indent="-174625">
                            <a:buFont typeface="Arial" panose="020B0604020202020204" pitchFamily="34" charset="0"/>
                            <a:buChar char="•"/>
                          </a:pPr>
                          <a:r>
                            <a:rPr lang="en-GB" sz="2800" b="0" dirty="0">
                              <a:solidFill>
                                <a:schemeClr val="tx1"/>
                              </a:solidFill>
                            </a:rPr>
                            <a:t>Sparse Categorical </a:t>
                          </a:r>
                          <a:r>
                            <a:rPr lang="en-GB" sz="2800" b="0" dirty="0" err="1">
                              <a:solidFill>
                                <a:schemeClr val="tx1"/>
                              </a:solidFill>
                            </a:rPr>
                            <a:t>Crossentropy</a:t>
                          </a:r>
                          <a:endParaRPr lang="en-GB" sz="2800" b="0" dirty="0">
                            <a:solidFill>
                              <a:schemeClr val="tx1"/>
                            </a:solidFill>
                          </a:endParaRPr>
                        </a:p>
                      </a:txBody>
                      <a:tcPr/>
                    </a:tc>
                    <a:extLst>
                      <a:ext uri="{0D108BD9-81ED-4DB2-BD59-A6C34878D82A}">
                        <a16:rowId xmlns:a16="http://schemas.microsoft.com/office/drawing/2014/main" val="3987203979"/>
                      </a:ext>
                    </a:extLst>
                  </a:tr>
                  <a:tr h="1575969">
                    <a:tc>
                      <a:txBody>
                        <a:bodyPr/>
                        <a:lstStyle/>
                        <a:p>
                          <a:r>
                            <a:rPr lang="en-GB" sz="3600" dirty="0">
                              <a:solidFill>
                                <a:sysClr val="windowText" lastClr="000000"/>
                              </a:solidFill>
                            </a:rPr>
                            <a:t>Temperature, humidity, wind vector, latitude, longitude, altitude, </a:t>
                          </a:r>
                          <a14:m>
                            <m:oMath xmlns:m="http://schemas.openxmlformats.org/officeDocument/2006/math">
                              <m:r>
                                <a:rPr lang="en-GB" sz="3600" b="0" smtClean="0">
                                  <a:solidFill>
                                    <a:sysClr val="windowText" lastClr="000000"/>
                                  </a:solidFill>
                                  <a:latin typeface="Cambria Math" panose="02040503050406030204" pitchFamily="18" charset="0"/>
                                </a:rPr>
                                <m:t>𝐶</m:t>
                              </m:r>
                              <m:sSub>
                                <m:sSubPr>
                                  <m:ctrlPr>
                                    <a:rPr lang="en-GB" sz="3600" b="0" i="1" smtClean="0">
                                      <a:solidFill>
                                        <a:sysClr val="windowText" lastClr="000000"/>
                                      </a:solidFill>
                                      <a:latin typeface="Cambria Math" panose="02040503050406030204" pitchFamily="18" charset="0"/>
                                    </a:rPr>
                                  </m:ctrlPr>
                                </m:sSubPr>
                                <m:e>
                                  <m:r>
                                    <a:rPr lang="en-GB" sz="3600" b="0" smtClean="0">
                                      <a:solidFill>
                                        <a:sysClr val="windowText" lastClr="000000"/>
                                      </a:solidFill>
                                      <a:latin typeface="Cambria Math" panose="02040503050406030204" pitchFamily="18" charset="0"/>
                                    </a:rPr>
                                    <m:t>𝑂</m:t>
                                  </m:r>
                                </m:e>
                                <m:sub>
                                  <m:r>
                                    <a:rPr lang="en-GB" sz="3600" b="0" smtClean="0">
                                      <a:solidFill>
                                        <a:sysClr val="windowText" lastClr="000000"/>
                                      </a:solidFill>
                                      <a:latin typeface="Cambria Math" panose="02040503050406030204" pitchFamily="18" charset="0"/>
                                    </a:rPr>
                                    <m:t>2</m:t>
                                  </m:r>
                                </m:sub>
                              </m:sSub>
                            </m:oMath>
                          </a14:m>
                          <a:r>
                            <a:rPr lang="en-GB" sz="3600" dirty="0">
                              <a:solidFill>
                                <a:sysClr val="windowText" lastClr="000000"/>
                              </a:solidFill>
                            </a:rPr>
                            <a:t> level</a:t>
                          </a:r>
                        </a:p>
                      </a:txBody>
                      <a:tcPr/>
                    </a:tc>
                    <a:tc>
                      <a:txBody>
                        <a:bodyPr/>
                        <a:lstStyle/>
                        <a:p>
                          <a:r>
                            <a:rPr lang="en-GB" sz="3600" dirty="0">
                              <a:solidFill>
                                <a:sysClr val="windowText" lastClr="000000"/>
                              </a:solidFill>
                            </a:rPr>
                            <a:t>Whether it will rain</a:t>
                          </a:r>
                        </a:p>
                      </a:txBody>
                      <a:tcPr/>
                    </a:tc>
                    <a:tc>
                      <a:txBody>
                        <a:bodyPr/>
                        <a:lstStyle/>
                        <a:p>
                          <a:endParaRPr lang="en-GB" sz="3600" dirty="0">
                            <a:solidFill>
                              <a:sysClr val="windowText" lastClr="000000"/>
                            </a:solidFill>
                          </a:endParaRPr>
                        </a:p>
                      </a:txBody>
                      <a:tcPr/>
                    </a:tc>
                    <a:tc>
                      <a:txBody>
                        <a:bodyPr/>
                        <a:lstStyle/>
                        <a:p>
                          <a:endParaRPr lang="en-GB" sz="3600">
                            <a:solidFill>
                              <a:sysClr val="windowText" lastClr="000000"/>
                            </a:solidFill>
                          </a:endParaRPr>
                        </a:p>
                      </a:txBody>
                      <a:tcPr/>
                    </a:tc>
                    <a:tc>
                      <a:txBody>
                        <a:bodyPr/>
                        <a:lstStyle/>
                        <a:p>
                          <a:endParaRPr lang="en-GB" sz="3600" dirty="0">
                            <a:solidFill>
                              <a:sysClr val="windowText" lastClr="000000"/>
                            </a:solidFill>
                          </a:endParaRPr>
                        </a:p>
                      </a:txBody>
                      <a:tcPr/>
                    </a:tc>
                    <a:extLst>
                      <a:ext uri="{0D108BD9-81ED-4DB2-BD59-A6C34878D82A}">
                        <a16:rowId xmlns:a16="http://schemas.microsoft.com/office/drawing/2014/main" val="2359759584"/>
                      </a:ext>
                    </a:extLst>
                  </a:tr>
                  <a:tr h="1575969">
                    <a:tc>
                      <a:txBody>
                        <a:bodyPr/>
                        <a:lstStyle/>
                        <a:p>
                          <a:r>
                            <a:rPr lang="en-GB" sz="3600" dirty="0">
                              <a:solidFill>
                                <a:sysClr val="windowText" lastClr="000000"/>
                              </a:solidFill>
                            </a:rPr>
                            <a:t>Location, size, number of bedrooms, number of toilets, service charge, garage size, age, floor</a:t>
                          </a:r>
                        </a:p>
                      </a:txBody>
                      <a:tcPr/>
                    </a:tc>
                    <a:tc>
                      <a:txBody>
                        <a:bodyPr/>
                        <a:lstStyle/>
                        <a:p>
                          <a:r>
                            <a:rPr lang="en-GB" sz="3600" dirty="0">
                              <a:solidFill>
                                <a:sysClr val="windowText" lastClr="000000"/>
                              </a:solidFill>
                            </a:rPr>
                            <a:t>Price</a:t>
                          </a:r>
                        </a:p>
                      </a:txBody>
                      <a:tcPr/>
                    </a:tc>
                    <a:tc>
                      <a:txBody>
                        <a:bodyPr/>
                        <a:lstStyle/>
                        <a:p>
                          <a:endParaRPr lang="en-GB" sz="3600" dirty="0">
                            <a:solidFill>
                              <a:sysClr val="windowText" lastClr="000000"/>
                            </a:solidFill>
                          </a:endParaRPr>
                        </a:p>
                      </a:txBody>
                      <a:tcPr/>
                    </a:tc>
                    <a:tc>
                      <a:txBody>
                        <a:bodyPr/>
                        <a:lstStyle/>
                        <a:p>
                          <a:endParaRPr lang="en-GB" sz="3600">
                            <a:solidFill>
                              <a:sysClr val="windowText" lastClr="000000"/>
                            </a:solidFill>
                          </a:endParaRPr>
                        </a:p>
                      </a:txBody>
                      <a:tcPr/>
                    </a:tc>
                    <a:tc>
                      <a:txBody>
                        <a:bodyPr/>
                        <a:lstStyle/>
                        <a:p>
                          <a:endParaRPr lang="en-GB" sz="3600">
                            <a:solidFill>
                              <a:sysClr val="windowText" lastClr="000000"/>
                            </a:solidFill>
                          </a:endParaRPr>
                        </a:p>
                      </a:txBody>
                      <a:tcPr/>
                    </a:tc>
                    <a:extLst>
                      <a:ext uri="{0D108BD9-81ED-4DB2-BD59-A6C34878D82A}">
                        <a16:rowId xmlns:a16="http://schemas.microsoft.com/office/drawing/2014/main" val="1836428725"/>
                      </a:ext>
                    </a:extLst>
                  </a:tr>
                  <a:tr h="1575969">
                    <a:tc>
                      <a:txBody>
                        <a:bodyPr/>
                        <a:lstStyle/>
                        <a:p>
                          <a:r>
                            <a:rPr lang="en-GB" sz="3600" dirty="0">
                              <a:solidFill>
                                <a:sysClr val="windowText" lastClr="000000"/>
                              </a:solidFill>
                            </a:rPr>
                            <a:t>Speed of vehicle, weight of vehicle, axis distance, time, date, weather information</a:t>
                          </a:r>
                        </a:p>
                      </a:txBody>
                      <a:tcPr/>
                    </a:tc>
                    <a:tc>
                      <a:txBody>
                        <a:bodyPr/>
                        <a:lstStyle/>
                        <a:p>
                          <a:r>
                            <a:rPr lang="en-GB" sz="3600" dirty="0">
                              <a:solidFill>
                                <a:sysClr val="windowText" lastClr="000000"/>
                              </a:solidFill>
                            </a:rPr>
                            <a:t>Type of vehicle</a:t>
                          </a:r>
                        </a:p>
                      </a:txBody>
                      <a:tcPr/>
                    </a:tc>
                    <a:tc>
                      <a:txBody>
                        <a:bodyPr/>
                        <a:lstStyle/>
                        <a:p>
                          <a:endParaRPr lang="en-GB" sz="3600" dirty="0">
                            <a:solidFill>
                              <a:sysClr val="windowText" lastClr="000000"/>
                            </a:solidFill>
                          </a:endParaRPr>
                        </a:p>
                      </a:txBody>
                      <a:tcPr/>
                    </a:tc>
                    <a:tc>
                      <a:txBody>
                        <a:bodyPr/>
                        <a:lstStyle/>
                        <a:p>
                          <a:endParaRPr lang="en-GB" sz="3600" dirty="0">
                            <a:solidFill>
                              <a:sysClr val="windowText" lastClr="000000"/>
                            </a:solidFill>
                          </a:endParaRPr>
                        </a:p>
                      </a:txBody>
                      <a:tcPr/>
                    </a:tc>
                    <a:tc>
                      <a:txBody>
                        <a:bodyPr/>
                        <a:lstStyle/>
                        <a:p>
                          <a:endParaRPr lang="en-GB" sz="3600" dirty="0">
                            <a:solidFill>
                              <a:sysClr val="windowText" lastClr="000000"/>
                            </a:solidFill>
                          </a:endParaRPr>
                        </a:p>
                      </a:txBody>
                      <a:tcPr/>
                    </a:tc>
                    <a:extLst>
                      <a:ext uri="{0D108BD9-81ED-4DB2-BD59-A6C34878D82A}">
                        <a16:rowId xmlns:a16="http://schemas.microsoft.com/office/drawing/2014/main" val="259797051"/>
                      </a:ext>
                    </a:extLst>
                  </a:tr>
                  <a:tr h="1575969">
                    <a:tc>
                      <a:txBody>
                        <a:bodyPr/>
                        <a:lstStyle/>
                        <a:p>
                          <a:r>
                            <a:rPr lang="en-GB" sz="3600" dirty="0">
                              <a:solidFill>
                                <a:sysClr val="windowText" lastClr="000000"/>
                              </a:solidFill>
                            </a:rPr>
                            <a:t>femur length, femur radius, fossil age, number of vertebrae, bone/muscle ratio</a:t>
                          </a:r>
                        </a:p>
                      </a:txBody>
                      <a:tcPr/>
                    </a:tc>
                    <a:tc>
                      <a:txBody>
                        <a:bodyPr/>
                        <a:lstStyle/>
                        <a:p>
                          <a:r>
                            <a:rPr lang="en-GB" sz="3600" dirty="0">
                              <a:solidFill>
                                <a:sysClr val="windowText" lastClr="000000"/>
                              </a:solidFill>
                            </a:rPr>
                            <a:t>Weight of dinosaur</a:t>
                          </a:r>
                        </a:p>
                      </a:txBody>
                      <a:tcPr/>
                    </a:tc>
                    <a:tc>
                      <a:txBody>
                        <a:bodyPr/>
                        <a:lstStyle/>
                        <a:p>
                          <a:endParaRPr lang="en-GB" sz="3600" dirty="0">
                            <a:solidFill>
                              <a:sysClr val="windowText" lastClr="000000"/>
                            </a:solidFill>
                          </a:endParaRPr>
                        </a:p>
                      </a:txBody>
                      <a:tcPr/>
                    </a:tc>
                    <a:tc>
                      <a:txBody>
                        <a:bodyPr/>
                        <a:lstStyle/>
                        <a:p>
                          <a:endParaRPr lang="en-GB" sz="3600" dirty="0">
                            <a:solidFill>
                              <a:sysClr val="windowText" lastClr="000000"/>
                            </a:solidFill>
                          </a:endParaRPr>
                        </a:p>
                      </a:txBody>
                      <a:tcPr/>
                    </a:tc>
                    <a:tc>
                      <a:txBody>
                        <a:bodyPr/>
                        <a:lstStyle/>
                        <a:p>
                          <a:endParaRPr lang="en-GB" sz="3600" dirty="0">
                            <a:solidFill>
                              <a:sysClr val="windowText" lastClr="000000"/>
                            </a:solidFill>
                          </a:endParaRPr>
                        </a:p>
                      </a:txBody>
                      <a:tcPr/>
                    </a:tc>
                    <a:extLst>
                      <a:ext uri="{0D108BD9-81ED-4DB2-BD59-A6C34878D82A}">
                        <a16:rowId xmlns:a16="http://schemas.microsoft.com/office/drawing/2014/main" val="1650731155"/>
                      </a:ext>
                    </a:extLst>
                  </a:tr>
                </a:tbl>
              </a:graphicData>
            </a:graphic>
          </p:graphicFrame>
        </mc:Choice>
        <mc:Fallback>
          <p:graphicFrame>
            <p:nvGraphicFramePr>
              <p:cNvPr id="4" name="Table 4">
                <a:extLst>
                  <a:ext uri="{FF2B5EF4-FFF2-40B4-BE49-F238E27FC236}">
                    <a16:creationId xmlns:a16="http://schemas.microsoft.com/office/drawing/2014/main" id="{6E4C3F3A-7626-EB15-2C03-DD9BB57BDC75}"/>
                  </a:ext>
                </a:extLst>
              </p:cNvPr>
              <p:cNvGraphicFramePr>
                <a:graphicFrameLocks noGrp="1"/>
              </p:cNvGraphicFramePr>
              <p:nvPr>
                <p:ph sz="quarter" idx="13"/>
                <p:extLst>
                  <p:ext uri="{D42A27DB-BD31-4B8C-83A1-F6EECF244321}">
                    <p14:modId xmlns:p14="http://schemas.microsoft.com/office/powerpoint/2010/main" val="2896908282"/>
                  </p:ext>
                </p:extLst>
              </p:nvPr>
            </p:nvGraphicFramePr>
            <p:xfrm>
              <a:off x="831200" y="2934800"/>
              <a:ext cx="23204456" cy="10415169"/>
            </p:xfrm>
            <a:graphic>
              <a:graphicData uri="http://schemas.openxmlformats.org/drawingml/2006/table">
                <a:tbl>
                  <a:tblPr firstRow="1" bandRow="1">
                    <a:tableStyleId>{69012ECD-51FC-41F1-AA8D-1B2483CD663E}</a:tableStyleId>
                  </a:tblPr>
                  <a:tblGrid>
                    <a:gridCol w="8986568">
                      <a:extLst>
                        <a:ext uri="{9D8B030D-6E8A-4147-A177-3AD203B41FA5}">
                          <a16:colId xmlns:a16="http://schemas.microsoft.com/office/drawing/2014/main" val="2070760620"/>
                        </a:ext>
                      </a:extLst>
                    </a:gridCol>
                    <a:gridCol w="2693546">
                      <a:extLst>
                        <a:ext uri="{9D8B030D-6E8A-4147-A177-3AD203B41FA5}">
                          <a16:colId xmlns:a16="http://schemas.microsoft.com/office/drawing/2014/main" val="861664501"/>
                        </a:ext>
                      </a:extLst>
                    </a:gridCol>
                    <a:gridCol w="3468915">
                      <a:extLst>
                        <a:ext uri="{9D8B030D-6E8A-4147-A177-3AD203B41FA5}">
                          <a16:colId xmlns:a16="http://schemas.microsoft.com/office/drawing/2014/main" val="513176197"/>
                        </a:ext>
                      </a:extLst>
                    </a:gridCol>
                    <a:gridCol w="4586514">
                      <a:extLst>
                        <a:ext uri="{9D8B030D-6E8A-4147-A177-3AD203B41FA5}">
                          <a16:colId xmlns:a16="http://schemas.microsoft.com/office/drawing/2014/main" val="3406112204"/>
                        </a:ext>
                      </a:extLst>
                    </a:gridCol>
                    <a:gridCol w="3468913">
                      <a:extLst>
                        <a:ext uri="{9D8B030D-6E8A-4147-A177-3AD203B41FA5}">
                          <a16:colId xmlns:a16="http://schemas.microsoft.com/office/drawing/2014/main" val="290002680"/>
                        </a:ext>
                      </a:extLst>
                    </a:gridCol>
                  </a:tblGrid>
                  <a:tr h="3627120">
                    <a:tc>
                      <a:txBody>
                        <a:bodyPr/>
                        <a:lstStyle/>
                        <a:p>
                          <a:r>
                            <a:rPr lang="en-GB" sz="3600" dirty="0">
                              <a:solidFill>
                                <a:schemeClr val="tx1"/>
                              </a:solidFill>
                            </a:rPr>
                            <a:t>Input features</a:t>
                          </a:r>
                        </a:p>
                      </a:txBody>
                      <a:tcPr/>
                    </a:tc>
                    <a:tc>
                      <a:txBody>
                        <a:bodyPr/>
                        <a:lstStyle/>
                        <a:p>
                          <a:r>
                            <a:rPr lang="en-GB" sz="3600" dirty="0">
                              <a:solidFill>
                                <a:schemeClr val="tx1"/>
                              </a:solidFill>
                            </a:rPr>
                            <a:t>Outcome</a:t>
                          </a:r>
                        </a:p>
                      </a:txBody>
                      <a:tcPr/>
                    </a:tc>
                    <a:tc>
                      <a:txBody>
                        <a:bodyPr/>
                        <a:lstStyle/>
                        <a:p>
                          <a:r>
                            <a:rPr lang="en-GB" sz="3600" dirty="0">
                              <a:solidFill>
                                <a:schemeClr val="tx1"/>
                              </a:solidFill>
                            </a:rPr>
                            <a:t>Classification or</a:t>
                          </a:r>
                        </a:p>
                        <a:p>
                          <a:r>
                            <a:rPr lang="en-GB" sz="3600" dirty="0">
                              <a:solidFill>
                                <a:schemeClr val="tx1"/>
                              </a:solidFill>
                            </a:rPr>
                            <a:t>Regression?</a:t>
                          </a:r>
                        </a:p>
                      </a:txBody>
                      <a:tcPr/>
                    </a:tc>
                    <a:tc>
                      <a:txBody>
                        <a:bodyPr/>
                        <a:lstStyle/>
                        <a:p>
                          <a:r>
                            <a:rPr lang="en-GB" sz="3600" dirty="0">
                              <a:solidFill>
                                <a:schemeClr val="tx1"/>
                              </a:solidFill>
                            </a:rPr>
                            <a:t>Activation function for the output layer perceptron(s)</a:t>
                          </a:r>
                        </a:p>
                        <a:p>
                          <a:r>
                            <a:rPr lang="en-GB" sz="2800" b="0" dirty="0">
                              <a:solidFill>
                                <a:schemeClr val="tx1"/>
                              </a:solidFill>
                            </a:rPr>
                            <a:t>Sigmoid, </a:t>
                          </a:r>
                          <a:r>
                            <a:rPr lang="en-GB" sz="2800" b="0" dirty="0" err="1">
                              <a:solidFill>
                                <a:schemeClr val="tx1"/>
                              </a:solidFill>
                            </a:rPr>
                            <a:t>Softmax</a:t>
                          </a:r>
                          <a:r>
                            <a:rPr lang="en-GB" sz="2800" b="0" dirty="0">
                              <a:solidFill>
                                <a:schemeClr val="tx1"/>
                              </a:solidFill>
                            </a:rPr>
                            <a:t>, Linear</a:t>
                          </a:r>
                        </a:p>
                      </a:txBody>
                      <a:tcPr/>
                    </a:tc>
                    <a:tc>
                      <a:txBody>
                        <a:bodyPr/>
                        <a:lstStyle/>
                        <a:p>
                          <a:r>
                            <a:rPr lang="en-GB" sz="3600" dirty="0">
                              <a:solidFill>
                                <a:schemeClr val="tx1"/>
                              </a:solidFill>
                            </a:rPr>
                            <a:t>Loss Function</a:t>
                          </a:r>
                        </a:p>
                        <a:p>
                          <a:pPr marL="174625" indent="-174625">
                            <a:buFont typeface="Arial" panose="020B0604020202020204" pitchFamily="34" charset="0"/>
                            <a:buChar char="•"/>
                          </a:pPr>
                          <a:r>
                            <a:rPr lang="en-GB" sz="2800" b="0" dirty="0">
                              <a:solidFill>
                                <a:schemeClr val="tx1"/>
                              </a:solidFill>
                            </a:rPr>
                            <a:t>Binary Cross Entropy</a:t>
                          </a:r>
                        </a:p>
                        <a:p>
                          <a:pPr marL="174625" indent="-174625">
                            <a:buFont typeface="Arial" panose="020B0604020202020204" pitchFamily="34" charset="0"/>
                            <a:buChar char="•"/>
                          </a:pPr>
                          <a:r>
                            <a:rPr lang="en-GB" sz="2800" b="0" dirty="0">
                              <a:solidFill>
                                <a:schemeClr val="tx1"/>
                              </a:solidFill>
                            </a:rPr>
                            <a:t>Mean Squared Error</a:t>
                          </a:r>
                        </a:p>
                        <a:p>
                          <a:pPr marL="174625" indent="-174625">
                            <a:buFont typeface="Arial" panose="020B0604020202020204" pitchFamily="34" charset="0"/>
                            <a:buChar char="•"/>
                          </a:pPr>
                          <a:r>
                            <a:rPr lang="en-GB" sz="2800" b="0" dirty="0">
                              <a:solidFill>
                                <a:schemeClr val="tx1"/>
                              </a:solidFill>
                            </a:rPr>
                            <a:t>Sparse Categorical </a:t>
                          </a:r>
                          <a:r>
                            <a:rPr lang="en-GB" sz="2800" b="0" dirty="0" err="1">
                              <a:solidFill>
                                <a:schemeClr val="tx1"/>
                              </a:solidFill>
                            </a:rPr>
                            <a:t>Crossentropy</a:t>
                          </a:r>
                          <a:endParaRPr lang="en-GB" sz="2800" b="0" dirty="0">
                            <a:solidFill>
                              <a:schemeClr val="tx1"/>
                            </a:solidFill>
                          </a:endParaRPr>
                        </a:p>
                      </a:txBody>
                      <a:tcPr/>
                    </a:tc>
                    <a:extLst>
                      <a:ext uri="{0D108BD9-81ED-4DB2-BD59-A6C34878D82A}">
                        <a16:rowId xmlns:a16="http://schemas.microsoft.com/office/drawing/2014/main" val="3987203979"/>
                      </a:ext>
                    </a:extLst>
                  </a:tr>
                  <a:tr h="1575969">
                    <a:tc>
                      <a:txBody>
                        <a:bodyPr/>
                        <a:lstStyle/>
                        <a:p>
                          <a:endParaRPr lang="en-US"/>
                        </a:p>
                      </a:txBody>
                      <a:tcPr>
                        <a:blipFill>
                          <a:blip r:embed="rId3"/>
                          <a:stretch>
                            <a:fillRect l="-136" t="-235135" r="-158412" b="-344788"/>
                          </a:stretch>
                        </a:blipFill>
                      </a:tcPr>
                    </a:tc>
                    <a:tc>
                      <a:txBody>
                        <a:bodyPr/>
                        <a:lstStyle/>
                        <a:p>
                          <a:r>
                            <a:rPr lang="en-GB" sz="3600" dirty="0">
                              <a:solidFill>
                                <a:sysClr val="windowText" lastClr="000000"/>
                              </a:solidFill>
                            </a:rPr>
                            <a:t>Whether it will rain</a:t>
                          </a:r>
                        </a:p>
                      </a:txBody>
                      <a:tcPr/>
                    </a:tc>
                    <a:tc>
                      <a:txBody>
                        <a:bodyPr/>
                        <a:lstStyle/>
                        <a:p>
                          <a:endParaRPr lang="en-GB" sz="3600" dirty="0">
                            <a:solidFill>
                              <a:sysClr val="windowText" lastClr="000000"/>
                            </a:solidFill>
                          </a:endParaRPr>
                        </a:p>
                      </a:txBody>
                      <a:tcPr/>
                    </a:tc>
                    <a:tc>
                      <a:txBody>
                        <a:bodyPr/>
                        <a:lstStyle/>
                        <a:p>
                          <a:endParaRPr lang="en-GB" sz="3600">
                            <a:solidFill>
                              <a:sysClr val="windowText" lastClr="000000"/>
                            </a:solidFill>
                          </a:endParaRPr>
                        </a:p>
                      </a:txBody>
                      <a:tcPr/>
                    </a:tc>
                    <a:tc>
                      <a:txBody>
                        <a:bodyPr/>
                        <a:lstStyle/>
                        <a:p>
                          <a:endParaRPr lang="en-GB" sz="3600" dirty="0">
                            <a:solidFill>
                              <a:sysClr val="windowText" lastClr="000000"/>
                            </a:solidFill>
                          </a:endParaRPr>
                        </a:p>
                      </a:txBody>
                      <a:tcPr/>
                    </a:tc>
                    <a:extLst>
                      <a:ext uri="{0D108BD9-81ED-4DB2-BD59-A6C34878D82A}">
                        <a16:rowId xmlns:a16="http://schemas.microsoft.com/office/drawing/2014/main" val="2359759584"/>
                      </a:ext>
                    </a:extLst>
                  </a:tr>
                  <a:tr h="1737360">
                    <a:tc>
                      <a:txBody>
                        <a:bodyPr/>
                        <a:lstStyle/>
                        <a:p>
                          <a:r>
                            <a:rPr lang="en-GB" sz="3600" dirty="0">
                              <a:solidFill>
                                <a:sysClr val="windowText" lastClr="000000"/>
                              </a:solidFill>
                            </a:rPr>
                            <a:t>Location, size, number of bedrooms, number of toilets, service charge, garage size, age, floor</a:t>
                          </a:r>
                        </a:p>
                      </a:txBody>
                      <a:tcPr/>
                    </a:tc>
                    <a:tc>
                      <a:txBody>
                        <a:bodyPr/>
                        <a:lstStyle/>
                        <a:p>
                          <a:r>
                            <a:rPr lang="en-GB" sz="3600" dirty="0">
                              <a:solidFill>
                                <a:sysClr val="windowText" lastClr="000000"/>
                              </a:solidFill>
                            </a:rPr>
                            <a:t>Price</a:t>
                          </a:r>
                        </a:p>
                      </a:txBody>
                      <a:tcPr/>
                    </a:tc>
                    <a:tc>
                      <a:txBody>
                        <a:bodyPr/>
                        <a:lstStyle/>
                        <a:p>
                          <a:endParaRPr lang="en-GB" sz="3600" dirty="0">
                            <a:solidFill>
                              <a:sysClr val="windowText" lastClr="000000"/>
                            </a:solidFill>
                          </a:endParaRPr>
                        </a:p>
                      </a:txBody>
                      <a:tcPr/>
                    </a:tc>
                    <a:tc>
                      <a:txBody>
                        <a:bodyPr/>
                        <a:lstStyle/>
                        <a:p>
                          <a:endParaRPr lang="en-GB" sz="3600">
                            <a:solidFill>
                              <a:sysClr val="windowText" lastClr="000000"/>
                            </a:solidFill>
                          </a:endParaRPr>
                        </a:p>
                      </a:txBody>
                      <a:tcPr/>
                    </a:tc>
                    <a:tc>
                      <a:txBody>
                        <a:bodyPr/>
                        <a:lstStyle/>
                        <a:p>
                          <a:endParaRPr lang="en-GB" sz="3600">
                            <a:solidFill>
                              <a:sysClr val="windowText" lastClr="000000"/>
                            </a:solidFill>
                          </a:endParaRPr>
                        </a:p>
                      </a:txBody>
                      <a:tcPr/>
                    </a:tc>
                    <a:extLst>
                      <a:ext uri="{0D108BD9-81ED-4DB2-BD59-A6C34878D82A}">
                        <a16:rowId xmlns:a16="http://schemas.microsoft.com/office/drawing/2014/main" val="1836428725"/>
                      </a:ext>
                    </a:extLst>
                  </a:tr>
                  <a:tr h="1737360">
                    <a:tc>
                      <a:txBody>
                        <a:bodyPr/>
                        <a:lstStyle/>
                        <a:p>
                          <a:r>
                            <a:rPr lang="en-GB" sz="3600" dirty="0">
                              <a:solidFill>
                                <a:sysClr val="windowText" lastClr="000000"/>
                              </a:solidFill>
                            </a:rPr>
                            <a:t>Speed of vehicle, weight of vehicle, axis distance, time, date, weather information</a:t>
                          </a:r>
                        </a:p>
                      </a:txBody>
                      <a:tcPr/>
                    </a:tc>
                    <a:tc>
                      <a:txBody>
                        <a:bodyPr/>
                        <a:lstStyle/>
                        <a:p>
                          <a:r>
                            <a:rPr lang="en-GB" sz="3600" dirty="0">
                              <a:solidFill>
                                <a:sysClr val="windowText" lastClr="000000"/>
                              </a:solidFill>
                            </a:rPr>
                            <a:t>Type of vehicle</a:t>
                          </a:r>
                        </a:p>
                      </a:txBody>
                      <a:tcPr/>
                    </a:tc>
                    <a:tc>
                      <a:txBody>
                        <a:bodyPr/>
                        <a:lstStyle/>
                        <a:p>
                          <a:endParaRPr lang="en-GB" sz="3600" dirty="0">
                            <a:solidFill>
                              <a:sysClr val="windowText" lastClr="000000"/>
                            </a:solidFill>
                          </a:endParaRPr>
                        </a:p>
                      </a:txBody>
                      <a:tcPr/>
                    </a:tc>
                    <a:tc>
                      <a:txBody>
                        <a:bodyPr/>
                        <a:lstStyle/>
                        <a:p>
                          <a:endParaRPr lang="en-GB" sz="3600" dirty="0">
                            <a:solidFill>
                              <a:sysClr val="windowText" lastClr="000000"/>
                            </a:solidFill>
                          </a:endParaRPr>
                        </a:p>
                      </a:txBody>
                      <a:tcPr/>
                    </a:tc>
                    <a:tc>
                      <a:txBody>
                        <a:bodyPr/>
                        <a:lstStyle/>
                        <a:p>
                          <a:endParaRPr lang="en-GB" sz="3600" dirty="0">
                            <a:solidFill>
                              <a:sysClr val="windowText" lastClr="000000"/>
                            </a:solidFill>
                          </a:endParaRPr>
                        </a:p>
                      </a:txBody>
                      <a:tcPr/>
                    </a:tc>
                    <a:extLst>
                      <a:ext uri="{0D108BD9-81ED-4DB2-BD59-A6C34878D82A}">
                        <a16:rowId xmlns:a16="http://schemas.microsoft.com/office/drawing/2014/main" val="259797051"/>
                      </a:ext>
                    </a:extLst>
                  </a:tr>
                  <a:tr h="1737360">
                    <a:tc>
                      <a:txBody>
                        <a:bodyPr/>
                        <a:lstStyle/>
                        <a:p>
                          <a:r>
                            <a:rPr lang="en-GB" sz="3600" dirty="0">
                              <a:solidFill>
                                <a:sysClr val="windowText" lastClr="000000"/>
                              </a:solidFill>
                            </a:rPr>
                            <a:t>femur length, femur radius, fossil age, number of vertebrae, bone/muscle ratio</a:t>
                          </a:r>
                        </a:p>
                      </a:txBody>
                      <a:tcPr/>
                    </a:tc>
                    <a:tc>
                      <a:txBody>
                        <a:bodyPr/>
                        <a:lstStyle/>
                        <a:p>
                          <a:r>
                            <a:rPr lang="en-GB" sz="3600" dirty="0">
                              <a:solidFill>
                                <a:sysClr val="windowText" lastClr="000000"/>
                              </a:solidFill>
                            </a:rPr>
                            <a:t>Weight of dinosaur</a:t>
                          </a:r>
                        </a:p>
                      </a:txBody>
                      <a:tcPr/>
                    </a:tc>
                    <a:tc>
                      <a:txBody>
                        <a:bodyPr/>
                        <a:lstStyle/>
                        <a:p>
                          <a:endParaRPr lang="en-GB" sz="3600" dirty="0">
                            <a:solidFill>
                              <a:sysClr val="windowText" lastClr="000000"/>
                            </a:solidFill>
                          </a:endParaRPr>
                        </a:p>
                      </a:txBody>
                      <a:tcPr/>
                    </a:tc>
                    <a:tc>
                      <a:txBody>
                        <a:bodyPr/>
                        <a:lstStyle/>
                        <a:p>
                          <a:endParaRPr lang="en-GB" sz="3600" dirty="0">
                            <a:solidFill>
                              <a:sysClr val="windowText" lastClr="000000"/>
                            </a:solidFill>
                          </a:endParaRPr>
                        </a:p>
                      </a:txBody>
                      <a:tcPr/>
                    </a:tc>
                    <a:tc>
                      <a:txBody>
                        <a:bodyPr/>
                        <a:lstStyle/>
                        <a:p>
                          <a:endParaRPr lang="en-GB" sz="3600" dirty="0">
                            <a:solidFill>
                              <a:sysClr val="windowText" lastClr="000000"/>
                            </a:solidFill>
                          </a:endParaRPr>
                        </a:p>
                      </a:txBody>
                      <a:tcPr/>
                    </a:tc>
                    <a:extLst>
                      <a:ext uri="{0D108BD9-81ED-4DB2-BD59-A6C34878D82A}">
                        <a16:rowId xmlns:a16="http://schemas.microsoft.com/office/drawing/2014/main" val="1650731155"/>
                      </a:ext>
                    </a:extLst>
                  </a:tr>
                </a:tbl>
              </a:graphicData>
            </a:graphic>
          </p:graphicFrame>
        </mc:Fallback>
      </mc:AlternateContent>
      <p:sp>
        <p:nvSpPr>
          <p:cNvPr id="3" name="Content Placeholder 5">
            <a:extLst>
              <a:ext uri="{FF2B5EF4-FFF2-40B4-BE49-F238E27FC236}">
                <a16:creationId xmlns:a16="http://schemas.microsoft.com/office/drawing/2014/main" id="{5250E7B2-CEBB-D396-74B2-46723DC5BBCD}"/>
              </a:ext>
            </a:extLst>
          </p:cNvPr>
          <p:cNvSpPr txBox="1">
            <a:spLocks/>
          </p:cNvSpPr>
          <p:nvPr/>
        </p:nvSpPr>
        <p:spPr>
          <a:xfrm>
            <a:off x="11046282" y="493564"/>
            <a:ext cx="10573271" cy="1558607"/>
          </a:xfrm>
          <a:prstGeom prst="rect">
            <a:avLst/>
          </a:prstGeom>
          <a:noFill/>
          <a:ln>
            <a:noFill/>
          </a:ln>
        </p:spPr>
        <p:txBody>
          <a:bodyPr spcFirstLastPara="1" wrap="square" lIns="243800" tIns="243800" rIns="243800" bIns="243800" anchor="t" anchorCtr="0">
            <a:normAutofit fontScale="77500" lnSpcReduction="20000"/>
          </a:bodyPr>
          <a:lstStyle>
            <a:defPPr marR="0" lvl="0" algn="l" rtl="0">
              <a:lnSpc>
                <a:spcPct val="100000"/>
              </a:lnSpc>
              <a:spcBef>
                <a:spcPts val="0"/>
              </a:spcBef>
              <a:spcAft>
                <a:spcPts val="0"/>
              </a:spcAft>
            </a:defPPr>
            <a:lvl1pPr marL="457200" marR="0" lvl="0" indent="-457200" algn="l" rtl="0">
              <a:lnSpc>
                <a:spcPct val="115000"/>
              </a:lnSpc>
              <a:spcBef>
                <a:spcPts val="0"/>
              </a:spcBef>
              <a:spcAft>
                <a:spcPts val="0"/>
              </a:spcAft>
              <a:buClr>
                <a:schemeClr val="dk1"/>
              </a:buClr>
              <a:buSzPct val="36000"/>
              <a:buFont typeface="Arial" panose="020B0604020202020204" pitchFamily="34" charset="0"/>
              <a:buChar char="•"/>
              <a:defRPr sz="3600" b="0" i="0" u="none" strike="noStrike" cap="none">
                <a:solidFill>
                  <a:schemeClr val="dk1"/>
                </a:solidFill>
                <a:latin typeface="Source Sans Pro"/>
                <a:ea typeface="Source Sans Pro"/>
                <a:cs typeface="Source Sans Pro"/>
                <a:sym typeface="Source Sans Pro"/>
              </a:defRPr>
            </a:lvl1pPr>
            <a:lvl2pPr marL="914400" marR="0" lvl="1" indent="-635000" algn="l" rtl="0">
              <a:lnSpc>
                <a:spcPct val="115000"/>
              </a:lnSpc>
              <a:spcBef>
                <a:spcPts val="0"/>
              </a:spcBef>
              <a:spcAft>
                <a:spcPts val="0"/>
              </a:spcAft>
              <a:buClr>
                <a:schemeClr val="dk1"/>
              </a:buClr>
              <a:buSzPct val="36000"/>
              <a:buFont typeface="Source Sans Pro"/>
              <a:buChar char="○"/>
              <a:defRPr sz="3600" b="0" i="0" u="none" strike="noStrike" cap="none">
                <a:solidFill>
                  <a:schemeClr val="dk1"/>
                </a:solidFill>
                <a:latin typeface="Source Sans Pro"/>
                <a:ea typeface="Source Sans Pro"/>
                <a:cs typeface="Source Sans Pro"/>
                <a:sym typeface="Source Sans Pro"/>
              </a:defRPr>
            </a:lvl2pPr>
            <a:lvl3pPr marL="1371600" marR="0" lvl="2"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3pPr>
            <a:lvl4pPr marL="1828800" marR="0" lvl="3"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4pPr>
            <a:lvl5pPr marL="2286000" marR="0" lvl="4"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5pPr>
            <a:lvl6pPr marL="2743200" marR="0" lvl="5"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6pPr>
            <a:lvl7pPr marL="3200400" marR="0" lvl="6"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7pPr>
            <a:lvl8pPr marL="3657600" marR="0" lvl="7"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8pPr>
            <a:lvl9pPr marL="4114800" marR="0" lvl="8"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9pPr>
          </a:lstStyle>
          <a:p>
            <a:r>
              <a:rPr lang="en-GB" sz="4400" b="1" dirty="0">
                <a:latin typeface="+mn-lt"/>
              </a:rPr>
              <a:t>Can you think of a machine learning task you plan to do with neural network?</a:t>
            </a:r>
            <a:endParaRPr lang="en-GB" sz="4400" dirty="0">
              <a:latin typeface="+mn-lt"/>
            </a:endParaRPr>
          </a:p>
        </p:txBody>
      </p:sp>
      <p:sp>
        <p:nvSpPr>
          <p:cNvPr id="5" name="TextBox 4">
            <a:extLst>
              <a:ext uri="{FF2B5EF4-FFF2-40B4-BE49-F238E27FC236}">
                <a16:creationId xmlns:a16="http://schemas.microsoft.com/office/drawing/2014/main" id="{FC32F90D-2F68-6DE2-F4BB-92F3A79CC4A1}"/>
              </a:ext>
            </a:extLst>
          </p:cNvPr>
          <p:cNvSpPr txBox="1"/>
          <p:nvPr/>
        </p:nvSpPr>
        <p:spPr>
          <a:xfrm>
            <a:off x="21619553" y="141252"/>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Summary</a:t>
            </a:r>
          </a:p>
        </p:txBody>
      </p:sp>
    </p:spTree>
    <p:extLst>
      <p:ext uri="{BB962C8B-B14F-4D97-AF65-F5344CB8AC3E}">
        <p14:creationId xmlns:p14="http://schemas.microsoft.com/office/powerpoint/2010/main" val="592789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4EE956-48F6-5254-9E0F-3543D6590534}"/>
              </a:ext>
            </a:extLst>
          </p:cNvPr>
          <p:cNvSpPr>
            <a:spLocks noGrp="1"/>
          </p:cNvSpPr>
          <p:nvPr>
            <p:ph type="title"/>
          </p:nvPr>
        </p:nvSpPr>
        <p:spPr>
          <a:xfrm>
            <a:off x="831200" y="269158"/>
            <a:ext cx="21761700" cy="1804800"/>
          </a:xfrm>
        </p:spPr>
        <p:txBody>
          <a:bodyPr>
            <a:normAutofit fontScale="90000"/>
          </a:bodyPr>
          <a:lstStyle/>
          <a:p>
            <a:r>
              <a:rPr lang="en-US" dirty="0"/>
              <a:t>What do you have to decide for neural network?</a:t>
            </a:r>
            <a:br>
              <a:rPr lang="en-US" dirty="0"/>
            </a:br>
            <a:r>
              <a:rPr lang="en-US" b="0" dirty="0"/>
              <a:t>Hyperparameters</a:t>
            </a:r>
            <a:r>
              <a:rPr lang="en-US" dirty="0"/>
              <a:t> </a:t>
            </a:r>
          </a:p>
        </p:txBody>
      </p:sp>
      <p:sp>
        <p:nvSpPr>
          <p:cNvPr id="4" name="Text Placeholder 3">
            <a:extLst>
              <a:ext uri="{FF2B5EF4-FFF2-40B4-BE49-F238E27FC236}">
                <a16:creationId xmlns:a16="http://schemas.microsoft.com/office/drawing/2014/main" id="{31F55A27-159A-7A24-377B-8A1DE2169AE4}"/>
              </a:ext>
            </a:extLst>
          </p:cNvPr>
          <p:cNvSpPr>
            <a:spLocks noGrp="1"/>
          </p:cNvSpPr>
          <p:nvPr>
            <p:ph sz="quarter" idx="13"/>
          </p:nvPr>
        </p:nvSpPr>
        <p:spPr>
          <a:xfrm>
            <a:off x="831200" y="3344779"/>
            <a:ext cx="21761700" cy="10229969"/>
          </a:xfrm>
        </p:spPr>
        <p:txBody>
          <a:bodyPr>
            <a:normAutofit fontScale="92500" lnSpcReduction="20000"/>
          </a:bodyPr>
          <a:lstStyle/>
          <a:p>
            <a:pPr>
              <a:buSzPct val="36000"/>
              <a:buFont typeface="Arial" panose="020B0604020202020204" pitchFamily="34" charset="0"/>
              <a:buChar char="•"/>
            </a:pPr>
            <a:r>
              <a:rPr lang="en-US" sz="3600" b="1" dirty="0"/>
              <a:t>Number of layers</a:t>
            </a:r>
            <a:r>
              <a:rPr lang="en-US" sz="3600" dirty="0"/>
              <a:t>: </a:t>
            </a:r>
            <a:r>
              <a:rPr lang="en-GB" sz="3600" dirty="0"/>
              <a:t>start from 1 or 2 layers. Larger networks normally perform better but risk overfitting.</a:t>
            </a:r>
          </a:p>
          <a:p>
            <a:pPr>
              <a:buSzPct val="36000"/>
              <a:buFont typeface="Arial" panose="020B0604020202020204" pitchFamily="34" charset="0"/>
              <a:buChar char="•"/>
            </a:pPr>
            <a:r>
              <a:rPr lang="en-US" sz="3600" b="1" dirty="0"/>
              <a:t>Number of perceptron</a:t>
            </a:r>
            <a:r>
              <a:rPr lang="en-US" sz="3600" dirty="0"/>
              <a:t>/neurons/units/ in each layer: Typically, the number is </a:t>
            </a:r>
            <a:r>
              <a:rPr lang="en-GB" sz="3600" dirty="0"/>
              <a:t>similar to the number of input features.</a:t>
            </a:r>
          </a:p>
          <a:p>
            <a:pPr>
              <a:buSzPct val="36000"/>
              <a:buFont typeface="Arial" panose="020B0604020202020204" pitchFamily="34" charset="0"/>
              <a:buChar char="•"/>
            </a:pPr>
            <a:endParaRPr lang="en-GB" sz="3600" b="1" dirty="0"/>
          </a:p>
          <a:p>
            <a:pPr>
              <a:buSzPct val="36000"/>
              <a:buFont typeface="Arial" panose="020B0604020202020204" pitchFamily="34" charset="0"/>
              <a:buChar char="•"/>
            </a:pPr>
            <a:r>
              <a:rPr lang="en-US" sz="3600" b="1" dirty="0"/>
              <a:t>Activation functions </a:t>
            </a:r>
            <a:r>
              <a:rPr lang="en-US" sz="3600" dirty="0"/>
              <a:t>for each hidden layer: </a:t>
            </a:r>
            <a:r>
              <a:rPr lang="en-US" sz="3600" dirty="0" err="1"/>
              <a:t>ReLU</a:t>
            </a:r>
            <a:r>
              <a:rPr lang="en-US" sz="3600" dirty="0"/>
              <a:t>, </a:t>
            </a:r>
            <a:r>
              <a:rPr lang="en-US" dirty="0"/>
              <a:t>T</a:t>
            </a:r>
            <a:r>
              <a:rPr lang="en-US" sz="3600" dirty="0"/>
              <a:t>anh, Sigmoid</a:t>
            </a:r>
          </a:p>
          <a:p>
            <a:pPr>
              <a:buSzPct val="36000"/>
              <a:buFont typeface="Arial" panose="020B0604020202020204" pitchFamily="34" charset="0"/>
              <a:buChar char="•"/>
            </a:pPr>
            <a:r>
              <a:rPr lang="en-US" sz="3600" b="1" dirty="0"/>
              <a:t>Activation functions </a:t>
            </a:r>
            <a:r>
              <a:rPr lang="en-US" sz="3600" dirty="0"/>
              <a:t>for output layer: </a:t>
            </a:r>
          </a:p>
          <a:p>
            <a:pPr lvl="1">
              <a:buSzPct val="36000"/>
              <a:buFont typeface="Arial" panose="020B0604020202020204" pitchFamily="34" charset="0"/>
              <a:buChar char="•"/>
            </a:pPr>
            <a:r>
              <a:rPr lang="en-US" sz="3600" dirty="0"/>
              <a:t>Sigmoid for binary/multilabel classification</a:t>
            </a:r>
          </a:p>
          <a:p>
            <a:pPr lvl="1">
              <a:buSzPct val="36000"/>
              <a:buFont typeface="Arial" panose="020B0604020202020204" pitchFamily="34" charset="0"/>
              <a:buChar char="•"/>
            </a:pPr>
            <a:r>
              <a:rPr lang="en-US" sz="3600" dirty="0" err="1"/>
              <a:t>Softmax</a:t>
            </a:r>
            <a:r>
              <a:rPr lang="en-US" sz="3600" dirty="0"/>
              <a:t> for multiclass classification</a:t>
            </a:r>
          </a:p>
          <a:p>
            <a:pPr lvl="1">
              <a:buSzPct val="36000"/>
              <a:buFont typeface="Arial" panose="020B0604020202020204" pitchFamily="34" charset="0"/>
              <a:buChar char="•"/>
            </a:pPr>
            <a:r>
              <a:rPr lang="en-US" sz="3600" dirty="0"/>
              <a:t>Linear for </a:t>
            </a:r>
            <a:r>
              <a:rPr lang="en-US" sz="3600" dirty="0" err="1"/>
              <a:t>regressional</a:t>
            </a:r>
            <a:r>
              <a:rPr lang="en-US" sz="3600" dirty="0"/>
              <a:t> task</a:t>
            </a:r>
          </a:p>
          <a:p>
            <a:pPr lvl="1">
              <a:buSzPct val="36000"/>
              <a:buFont typeface="Arial" panose="020B0604020202020204" pitchFamily="34" charset="0"/>
              <a:buChar char="•"/>
            </a:pPr>
            <a:r>
              <a:rPr lang="en-US" sz="3600" dirty="0">
                <a:latin typeface="+mn-lt"/>
                <a:hlinkClick r:id="rId3"/>
              </a:rPr>
              <a:t>https://www.tensorflow.org/api_docs/python/tf/keras/activations</a:t>
            </a:r>
            <a:endParaRPr lang="en-US" sz="3600" dirty="0">
              <a:latin typeface="+mn-lt"/>
            </a:endParaRPr>
          </a:p>
          <a:p>
            <a:pPr marL="279400" lvl="1" indent="0">
              <a:buSzPct val="36000"/>
              <a:buNone/>
            </a:pPr>
            <a:endParaRPr lang="en-US" sz="3600" dirty="0"/>
          </a:p>
          <a:p>
            <a:pPr>
              <a:buSzPct val="36000"/>
              <a:buFont typeface="Arial" panose="020B0604020202020204" pitchFamily="34" charset="0"/>
              <a:buChar char="•"/>
            </a:pPr>
            <a:r>
              <a:rPr lang="en-US" sz="3600" b="1" dirty="0"/>
              <a:t>Loss function </a:t>
            </a:r>
            <a:r>
              <a:rPr lang="en-US" sz="3600" dirty="0"/>
              <a:t>for training:</a:t>
            </a:r>
          </a:p>
          <a:p>
            <a:pPr lvl="1">
              <a:buSzPct val="36000"/>
              <a:buFont typeface="Arial" panose="020B0604020202020204" pitchFamily="34" charset="0"/>
              <a:buChar char="•"/>
            </a:pPr>
            <a:r>
              <a:rPr lang="en-GB" sz="3600" dirty="0"/>
              <a:t>Binary Cross Entropy for Binary classification task </a:t>
            </a:r>
          </a:p>
          <a:p>
            <a:pPr lvl="1">
              <a:buSzPct val="36000"/>
              <a:buFont typeface="Arial" panose="020B0604020202020204" pitchFamily="34" charset="0"/>
              <a:buChar char="•"/>
            </a:pPr>
            <a:r>
              <a:rPr lang="en-GB" sz="3600" dirty="0"/>
              <a:t>Mean Squared Error for </a:t>
            </a:r>
            <a:r>
              <a:rPr lang="en-GB" sz="3600" dirty="0" err="1"/>
              <a:t>Regressional</a:t>
            </a:r>
            <a:r>
              <a:rPr lang="en-GB" sz="3600" dirty="0"/>
              <a:t> task</a:t>
            </a:r>
          </a:p>
          <a:p>
            <a:pPr lvl="1">
              <a:buSzPct val="36000"/>
              <a:buFont typeface="Arial" panose="020B0604020202020204" pitchFamily="34" charset="0"/>
              <a:buChar char="•"/>
            </a:pPr>
            <a:r>
              <a:rPr lang="it-IT" sz="3600" dirty="0"/>
              <a:t>Sparse Categorical Crossentropy for</a:t>
            </a:r>
            <a:r>
              <a:rPr lang="en-GB" sz="3600" dirty="0"/>
              <a:t> </a:t>
            </a:r>
            <a:r>
              <a:rPr lang="it-IT" sz="3600" dirty="0"/>
              <a:t>Multi-class classification</a:t>
            </a:r>
          </a:p>
          <a:p>
            <a:pPr lvl="1">
              <a:buSzPct val="36000"/>
              <a:buFont typeface="Arial" panose="020B0604020202020204" pitchFamily="34" charset="0"/>
              <a:buChar char="•"/>
            </a:pPr>
            <a:r>
              <a:rPr lang="it-IT" sz="3600" dirty="0"/>
              <a:t> </a:t>
            </a:r>
            <a:r>
              <a:rPr lang="en-US" sz="3600" dirty="0">
                <a:latin typeface="+mn-lt"/>
                <a:hlinkClick r:id="rId4"/>
              </a:rPr>
              <a:t>https://www.tensorflow.org/api_docs/python/tf/keras/losses</a:t>
            </a:r>
            <a:endParaRPr lang="it-IT" sz="3600" dirty="0"/>
          </a:p>
        </p:txBody>
      </p:sp>
      <p:sp>
        <p:nvSpPr>
          <p:cNvPr id="5" name="TextBox 4">
            <a:extLst>
              <a:ext uri="{FF2B5EF4-FFF2-40B4-BE49-F238E27FC236}">
                <a16:creationId xmlns:a16="http://schemas.microsoft.com/office/drawing/2014/main" id="{DB413A58-F7D9-A168-DA3A-0E71F7C610C8}"/>
              </a:ext>
            </a:extLst>
          </p:cNvPr>
          <p:cNvSpPr txBox="1"/>
          <p:nvPr/>
        </p:nvSpPr>
        <p:spPr>
          <a:xfrm>
            <a:off x="16083786" y="6858000"/>
            <a:ext cx="7469014" cy="6278642"/>
          </a:xfrm>
          <a:prstGeom prst="rect">
            <a:avLst/>
          </a:prstGeom>
          <a:noFill/>
        </p:spPr>
        <p:txBody>
          <a:bodyPr wrap="square" rtlCol="0">
            <a:spAutoFit/>
          </a:bodyPr>
          <a:lstStyle/>
          <a:p>
            <a:r>
              <a:rPr lang="en-GB" sz="3300" b="1" dirty="0">
                <a:solidFill>
                  <a:schemeClr val="bg1"/>
                </a:solidFill>
                <a:latin typeface="+mn-lt"/>
              </a:rPr>
              <a:t>Other hyperparameters:</a:t>
            </a:r>
          </a:p>
          <a:p>
            <a:endParaRPr lang="en-GB" sz="3300" b="1" dirty="0">
              <a:solidFill>
                <a:schemeClr val="bg1"/>
              </a:solidFill>
              <a:latin typeface="+mn-lt"/>
            </a:endParaRPr>
          </a:p>
          <a:p>
            <a:r>
              <a:rPr lang="en-GB" sz="3300" b="1" dirty="0">
                <a:solidFill>
                  <a:schemeClr val="bg1"/>
                </a:solidFill>
                <a:latin typeface="+mn-lt"/>
              </a:rPr>
              <a:t>Learning</a:t>
            </a:r>
            <a:r>
              <a:rPr lang="en-GB" sz="3300" dirty="0">
                <a:solidFill>
                  <a:schemeClr val="bg1"/>
                </a:solidFill>
                <a:latin typeface="+mn-lt"/>
              </a:rPr>
              <a:t> rate – 0.001</a:t>
            </a:r>
          </a:p>
          <a:p>
            <a:endParaRPr lang="en-GB" sz="3300" b="1" dirty="0">
              <a:solidFill>
                <a:schemeClr val="bg1"/>
              </a:solidFill>
              <a:latin typeface="+mn-lt"/>
            </a:endParaRPr>
          </a:p>
          <a:p>
            <a:r>
              <a:rPr lang="en-GB" sz="3300" b="1" dirty="0">
                <a:solidFill>
                  <a:schemeClr val="bg1"/>
                </a:solidFill>
                <a:latin typeface="+mn-lt"/>
              </a:rPr>
              <a:t>Optimizer</a:t>
            </a:r>
            <a:r>
              <a:rPr lang="en-GB" sz="3300" dirty="0">
                <a:solidFill>
                  <a:schemeClr val="bg1"/>
                </a:solidFill>
                <a:latin typeface="+mn-lt"/>
              </a:rPr>
              <a:t> - Adam</a:t>
            </a:r>
          </a:p>
          <a:p>
            <a:endParaRPr lang="en-GB" sz="3300" b="1" dirty="0">
              <a:solidFill>
                <a:schemeClr val="bg1"/>
              </a:solidFill>
              <a:latin typeface="+mn-lt"/>
            </a:endParaRPr>
          </a:p>
          <a:p>
            <a:r>
              <a:rPr lang="en-GB" sz="3300" b="1" dirty="0">
                <a:solidFill>
                  <a:schemeClr val="bg1"/>
                </a:solidFill>
                <a:latin typeface="+mn-lt"/>
              </a:rPr>
              <a:t>Epochs</a:t>
            </a:r>
            <a:r>
              <a:rPr lang="en-GB" sz="3300" dirty="0">
                <a:solidFill>
                  <a:schemeClr val="bg1"/>
                </a:solidFill>
                <a:latin typeface="+mn-lt"/>
              </a:rPr>
              <a:t> – large number of training risks overfitting as the model memorises the training data</a:t>
            </a:r>
          </a:p>
          <a:p>
            <a:r>
              <a:rPr lang="en-GB" sz="3300" dirty="0">
                <a:solidFill>
                  <a:schemeClr val="bg1"/>
                </a:solidFill>
                <a:latin typeface="+mn-lt"/>
              </a:rPr>
              <a:t>50 - 100</a:t>
            </a:r>
          </a:p>
          <a:p>
            <a:endParaRPr lang="en-GB" sz="3600" b="1" dirty="0">
              <a:solidFill>
                <a:schemeClr val="bg1"/>
              </a:solidFill>
              <a:latin typeface="+mn-lt"/>
            </a:endParaRPr>
          </a:p>
          <a:p>
            <a:endParaRPr lang="en-GB" sz="3600" b="1" dirty="0">
              <a:solidFill>
                <a:schemeClr val="bg1"/>
              </a:solidFill>
              <a:latin typeface="+mn-lt"/>
            </a:endParaRPr>
          </a:p>
        </p:txBody>
      </p:sp>
      <p:sp>
        <p:nvSpPr>
          <p:cNvPr id="2" name="TextBox 1">
            <a:extLst>
              <a:ext uri="{FF2B5EF4-FFF2-40B4-BE49-F238E27FC236}">
                <a16:creationId xmlns:a16="http://schemas.microsoft.com/office/drawing/2014/main" id="{9169748F-F68F-4740-5B11-741C4B7A0FA4}"/>
              </a:ext>
            </a:extLst>
          </p:cNvPr>
          <p:cNvSpPr txBox="1"/>
          <p:nvPr/>
        </p:nvSpPr>
        <p:spPr>
          <a:xfrm>
            <a:off x="21619553" y="141252"/>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Summary</a:t>
            </a:r>
          </a:p>
        </p:txBody>
      </p:sp>
    </p:spTree>
    <p:extLst>
      <p:ext uri="{BB962C8B-B14F-4D97-AF65-F5344CB8AC3E}">
        <p14:creationId xmlns:p14="http://schemas.microsoft.com/office/powerpoint/2010/main" val="2329903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6455E-5A85-599B-D1A7-CAA8EE7BD8EE}"/>
              </a:ext>
            </a:extLst>
          </p:cNvPr>
          <p:cNvSpPr>
            <a:spLocks noGrp="1"/>
          </p:cNvSpPr>
          <p:nvPr>
            <p:ph type="title"/>
          </p:nvPr>
        </p:nvSpPr>
        <p:spPr/>
        <p:txBody>
          <a:bodyPr/>
          <a:lstStyle/>
          <a:p>
            <a:r>
              <a:rPr lang="en-US" dirty="0"/>
              <a:t>Implementation in Python</a:t>
            </a:r>
          </a:p>
        </p:txBody>
      </p:sp>
      <p:sp>
        <p:nvSpPr>
          <p:cNvPr id="5" name="Text Placeholder 4">
            <a:extLst>
              <a:ext uri="{FF2B5EF4-FFF2-40B4-BE49-F238E27FC236}">
                <a16:creationId xmlns:a16="http://schemas.microsoft.com/office/drawing/2014/main" id="{61C62E80-8E06-E017-A295-DD55AD06CA04}"/>
              </a:ext>
            </a:extLst>
          </p:cNvPr>
          <p:cNvSpPr>
            <a:spLocks noGrp="1"/>
          </p:cNvSpPr>
          <p:nvPr>
            <p:ph sz="quarter" idx="13"/>
          </p:nvPr>
        </p:nvSpPr>
        <p:spPr/>
        <p:txBody>
          <a:bodyPr>
            <a:normAutofit fontScale="85000" lnSpcReduction="10000"/>
          </a:bodyPr>
          <a:lstStyle/>
          <a:p>
            <a:r>
              <a:rPr lang="en-US" dirty="0"/>
              <a:t>In this session, we are using </a:t>
            </a:r>
            <a:r>
              <a:rPr lang="en-US" b="1" dirty="0" err="1"/>
              <a:t>tensorflow</a:t>
            </a:r>
            <a:endParaRPr lang="en-US" b="1" dirty="0"/>
          </a:p>
          <a:p>
            <a:r>
              <a:rPr lang="en-US" dirty="0">
                <a:hlinkClick r:id="rId3"/>
              </a:rPr>
              <a:t>https://www.tensorflow.org/</a:t>
            </a:r>
            <a:endParaRPr lang="en-US" dirty="0"/>
          </a:p>
          <a:p>
            <a:r>
              <a:rPr lang="en-US" dirty="0">
                <a:hlinkClick r:id="rId4"/>
              </a:rPr>
              <a:t>https://www.tensorflow.org/install</a:t>
            </a:r>
            <a:endParaRPr lang="en-US" dirty="0"/>
          </a:p>
          <a:p>
            <a:endParaRPr lang="en-US" dirty="0"/>
          </a:p>
          <a:p>
            <a:r>
              <a:rPr lang="en-US" dirty="0"/>
              <a:t>Google </a:t>
            </a:r>
            <a:r>
              <a:rPr lang="en-US" dirty="0" err="1"/>
              <a:t>Colab</a:t>
            </a:r>
            <a:r>
              <a:rPr lang="en-US" dirty="0"/>
              <a:t> </a:t>
            </a:r>
            <a:r>
              <a:rPr lang="en-US" dirty="0">
                <a:hlinkClick r:id="rId5"/>
              </a:rPr>
              <a:t>https://colab.research.google.com/</a:t>
            </a:r>
            <a:r>
              <a:rPr lang="en-US" dirty="0"/>
              <a:t> </a:t>
            </a:r>
          </a:p>
          <a:p>
            <a:endParaRPr lang="en-US" dirty="0"/>
          </a:p>
          <a:p>
            <a:r>
              <a:rPr lang="en-US" dirty="0"/>
              <a:t>Beside </a:t>
            </a:r>
            <a:r>
              <a:rPr lang="en-US" dirty="0" err="1"/>
              <a:t>tensorflow</a:t>
            </a:r>
            <a:r>
              <a:rPr lang="en-US" dirty="0"/>
              <a:t>, you could also implement supervised neural network with </a:t>
            </a:r>
          </a:p>
          <a:p>
            <a:pPr lvl="1"/>
            <a:r>
              <a:rPr lang="en-US" dirty="0">
                <a:hlinkClick r:id="rId6"/>
              </a:rPr>
              <a:t>https://pytorch.org/</a:t>
            </a:r>
            <a:endParaRPr lang="en-US" dirty="0"/>
          </a:p>
          <a:p>
            <a:pPr lvl="1"/>
            <a:r>
              <a:rPr lang="en-US" dirty="0"/>
              <a:t>Scikit learn neural network, </a:t>
            </a:r>
            <a:r>
              <a:rPr lang="en-US" dirty="0">
                <a:hlinkClick r:id="rId7"/>
              </a:rPr>
              <a:t>https://scikit-learn.org/stable/modules/neural_networks_supervised.html#</a:t>
            </a:r>
            <a:endParaRPr lang="en-US" dirty="0"/>
          </a:p>
          <a:p>
            <a:pPr lvl="1"/>
            <a:r>
              <a:rPr lang="en-US" dirty="0">
                <a:hlinkClick r:id="rId8"/>
              </a:rPr>
              <a:t>SPSS</a:t>
            </a:r>
            <a:r>
              <a:rPr lang="en-US" dirty="0"/>
              <a:t> (premium subscription required)</a:t>
            </a:r>
          </a:p>
          <a:p>
            <a:endParaRPr lang="en-US" dirty="0"/>
          </a:p>
          <a:p>
            <a:r>
              <a:rPr lang="en-US" dirty="0"/>
              <a:t>If you would like to run on your own machine, please use Python 3.8–3.11</a:t>
            </a:r>
          </a:p>
          <a:p>
            <a:r>
              <a:rPr lang="en-US" dirty="0"/>
              <a:t>The latest python 3.12 on windows does not yet support </a:t>
            </a:r>
            <a:r>
              <a:rPr lang="en-US" dirty="0" err="1"/>
              <a:t>tensorflow</a:t>
            </a:r>
            <a:r>
              <a:rPr lang="en-US" dirty="0"/>
              <a:t>, so you may have to install Python 3.11. You could have more than one edition of Python on your machine. </a:t>
            </a:r>
          </a:p>
          <a:p>
            <a:endParaRPr lang="en-US" dirty="0"/>
          </a:p>
        </p:txBody>
      </p:sp>
      <p:sp>
        <p:nvSpPr>
          <p:cNvPr id="3" name="TextBox 2">
            <a:extLst>
              <a:ext uri="{FF2B5EF4-FFF2-40B4-BE49-F238E27FC236}">
                <a16:creationId xmlns:a16="http://schemas.microsoft.com/office/drawing/2014/main" id="{F22393BC-5DC2-A7C5-F7F0-B9D7BB849282}"/>
              </a:ext>
            </a:extLst>
          </p:cNvPr>
          <p:cNvSpPr txBox="1"/>
          <p:nvPr/>
        </p:nvSpPr>
        <p:spPr>
          <a:xfrm>
            <a:off x="20309305" y="141252"/>
            <a:ext cx="4137428"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Implementation</a:t>
            </a:r>
          </a:p>
        </p:txBody>
      </p:sp>
    </p:spTree>
    <p:extLst>
      <p:ext uri="{BB962C8B-B14F-4D97-AF65-F5344CB8AC3E}">
        <p14:creationId xmlns:p14="http://schemas.microsoft.com/office/powerpoint/2010/main" val="111407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9E253-503D-931B-4F08-A86A467796E5}"/>
              </a:ext>
            </a:extLst>
          </p:cNvPr>
          <p:cNvSpPr>
            <a:spLocks noGrp="1"/>
          </p:cNvSpPr>
          <p:nvPr>
            <p:ph type="title"/>
          </p:nvPr>
        </p:nvSpPr>
        <p:spPr/>
        <p:txBody>
          <a:bodyPr/>
          <a:lstStyle/>
          <a:p>
            <a:r>
              <a:rPr lang="en-US" dirty="0"/>
              <a:t>General workflow</a:t>
            </a:r>
          </a:p>
        </p:txBody>
      </p:sp>
      <p:sp>
        <p:nvSpPr>
          <p:cNvPr id="3" name="Text Placeholder 2">
            <a:extLst>
              <a:ext uri="{FF2B5EF4-FFF2-40B4-BE49-F238E27FC236}">
                <a16:creationId xmlns:a16="http://schemas.microsoft.com/office/drawing/2014/main" id="{A3CA8C11-DF10-B1A3-7E67-B60EB8A2D639}"/>
              </a:ext>
            </a:extLst>
          </p:cNvPr>
          <p:cNvSpPr>
            <a:spLocks noGrp="1"/>
          </p:cNvSpPr>
          <p:nvPr>
            <p:ph sz="quarter" idx="13"/>
          </p:nvPr>
        </p:nvSpPr>
        <p:spPr>
          <a:xfrm>
            <a:off x="831850" y="3260725"/>
            <a:ext cx="13942929" cy="9570372"/>
          </a:xfrm>
        </p:spPr>
        <p:txBody>
          <a:bodyPr>
            <a:normAutofit fontScale="92500" lnSpcReduction="20000"/>
          </a:bodyPr>
          <a:lstStyle/>
          <a:p>
            <a:pPr marL="0" indent="0">
              <a:buNone/>
            </a:pPr>
            <a:r>
              <a:rPr lang="en-US" b="1" dirty="0"/>
              <a:t>Pre-processing</a:t>
            </a:r>
          </a:p>
          <a:p>
            <a:r>
              <a:rPr lang="en-US" dirty="0"/>
              <a:t>Split to training and test data</a:t>
            </a:r>
          </a:p>
          <a:p>
            <a:r>
              <a:rPr lang="en-US" dirty="0" err="1"/>
              <a:t>Normalisation</a:t>
            </a:r>
            <a:endParaRPr lang="en-US" dirty="0"/>
          </a:p>
          <a:p>
            <a:endParaRPr lang="en-US" dirty="0"/>
          </a:p>
          <a:p>
            <a:pPr marL="0" indent="0">
              <a:buNone/>
            </a:pPr>
            <a:r>
              <a:rPr lang="en-US" b="1" dirty="0"/>
              <a:t>Construct the neural network</a:t>
            </a:r>
          </a:p>
          <a:p>
            <a:r>
              <a:rPr lang="en-US" dirty="0"/>
              <a:t>Specify the number of layers, units, activation function</a:t>
            </a:r>
          </a:p>
          <a:p>
            <a:r>
              <a:rPr lang="en-US" dirty="0"/>
              <a:t>Specify the loss function, learning rate and optimizer</a:t>
            </a:r>
          </a:p>
          <a:p>
            <a:pPr marL="0" indent="0">
              <a:buNone/>
            </a:pPr>
            <a:endParaRPr lang="en-US" dirty="0"/>
          </a:p>
          <a:p>
            <a:pPr marL="0" indent="0">
              <a:buNone/>
            </a:pPr>
            <a:r>
              <a:rPr lang="en-US" b="1" dirty="0"/>
              <a:t>Train the model</a:t>
            </a:r>
          </a:p>
          <a:p>
            <a:r>
              <a:rPr lang="en-US" dirty="0"/>
              <a:t>Specify epochs </a:t>
            </a:r>
          </a:p>
          <a:p>
            <a:pPr marL="0" indent="0">
              <a:buNone/>
            </a:pPr>
            <a:endParaRPr lang="en-US" b="1" dirty="0"/>
          </a:p>
          <a:p>
            <a:pPr marL="0" indent="0">
              <a:buNone/>
            </a:pPr>
            <a:r>
              <a:rPr lang="en-US" b="1" dirty="0"/>
              <a:t>Evaluate the model</a:t>
            </a:r>
            <a:endParaRPr lang="en-US" dirty="0"/>
          </a:p>
          <a:p>
            <a:endParaRPr lang="en-US" dirty="0"/>
          </a:p>
          <a:p>
            <a:pPr marL="0" indent="0">
              <a:buNone/>
            </a:pPr>
            <a:r>
              <a:rPr lang="en-US" b="1" dirty="0"/>
              <a:t>Apply to new unseen data</a:t>
            </a:r>
          </a:p>
        </p:txBody>
      </p:sp>
      <p:sp>
        <p:nvSpPr>
          <p:cNvPr id="4" name="TextBox 3">
            <a:extLst>
              <a:ext uri="{FF2B5EF4-FFF2-40B4-BE49-F238E27FC236}">
                <a16:creationId xmlns:a16="http://schemas.microsoft.com/office/drawing/2014/main" id="{DBCB579E-C1E9-8E74-9FE7-3BB6856BBF83}"/>
              </a:ext>
            </a:extLst>
          </p:cNvPr>
          <p:cNvSpPr txBox="1"/>
          <p:nvPr/>
        </p:nvSpPr>
        <p:spPr>
          <a:xfrm>
            <a:off x="21635048" y="10149322"/>
            <a:ext cx="3019245" cy="646331"/>
          </a:xfrm>
          <a:prstGeom prst="rect">
            <a:avLst/>
          </a:prstGeom>
          <a:noFill/>
        </p:spPr>
        <p:txBody>
          <a:bodyPr wrap="square" rtlCol="0">
            <a:spAutoFit/>
          </a:bodyPr>
          <a:lstStyle/>
          <a:p>
            <a:r>
              <a:rPr lang="en-GB" sz="3600" b="1" dirty="0">
                <a:solidFill>
                  <a:schemeClr val="bg1"/>
                </a:solidFill>
                <a:latin typeface="+mn-lt"/>
              </a:rPr>
              <a:t>Scikit learn</a:t>
            </a:r>
          </a:p>
        </p:txBody>
      </p:sp>
      <p:sp>
        <p:nvSpPr>
          <p:cNvPr id="9" name="TextBox 8">
            <a:extLst>
              <a:ext uri="{FF2B5EF4-FFF2-40B4-BE49-F238E27FC236}">
                <a16:creationId xmlns:a16="http://schemas.microsoft.com/office/drawing/2014/main" id="{F8E29BD3-5C32-5927-3A8F-D4636FC514B5}"/>
              </a:ext>
            </a:extLst>
          </p:cNvPr>
          <p:cNvSpPr txBox="1"/>
          <p:nvPr/>
        </p:nvSpPr>
        <p:spPr>
          <a:xfrm>
            <a:off x="21635048" y="6534834"/>
            <a:ext cx="3019245" cy="646331"/>
          </a:xfrm>
          <a:prstGeom prst="rect">
            <a:avLst/>
          </a:prstGeom>
          <a:noFill/>
        </p:spPr>
        <p:txBody>
          <a:bodyPr wrap="square" rtlCol="0">
            <a:spAutoFit/>
          </a:bodyPr>
          <a:lstStyle/>
          <a:p>
            <a:r>
              <a:rPr lang="en-GB" sz="3600" b="1" dirty="0" err="1">
                <a:solidFill>
                  <a:schemeClr val="bg1"/>
                </a:solidFill>
                <a:latin typeface="+mn-lt"/>
              </a:rPr>
              <a:t>Tensorflow</a:t>
            </a:r>
            <a:endParaRPr lang="en-GB" sz="3600" b="1" dirty="0">
              <a:solidFill>
                <a:schemeClr val="bg1"/>
              </a:solidFill>
              <a:latin typeface="+mn-lt"/>
            </a:endParaRPr>
          </a:p>
        </p:txBody>
      </p:sp>
      <p:sp>
        <p:nvSpPr>
          <p:cNvPr id="10" name="TextBox 9">
            <a:extLst>
              <a:ext uri="{FF2B5EF4-FFF2-40B4-BE49-F238E27FC236}">
                <a16:creationId xmlns:a16="http://schemas.microsoft.com/office/drawing/2014/main" id="{1DADC30F-158F-6609-4E81-27D4485D87AF}"/>
              </a:ext>
            </a:extLst>
          </p:cNvPr>
          <p:cNvSpPr txBox="1"/>
          <p:nvPr/>
        </p:nvSpPr>
        <p:spPr>
          <a:xfrm>
            <a:off x="21635048" y="8794595"/>
            <a:ext cx="3019245" cy="646331"/>
          </a:xfrm>
          <a:prstGeom prst="rect">
            <a:avLst/>
          </a:prstGeom>
          <a:noFill/>
        </p:spPr>
        <p:txBody>
          <a:bodyPr wrap="square" rtlCol="0">
            <a:spAutoFit/>
          </a:bodyPr>
          <a:lstStyle/>
          <a:p>
            <a:r>
              <a:rPr lang="en-GB" sz="3600" b="1" dirty="0" err="1">
                <a:solidFill>
                  <a:schemeClr val="bg1"/>
                </a:solidFill>
                <a:latin typeface="+mn-lt"/>
              </a:rPr>
              <a:t>Tensorflow</a:t>
            </a:r>
            <a:endParaRPr lang="en-GB" sz="3600" b="1" dirty="0">
              <a:solidFill>
                <a:schemeClr val="bg1"/>
              </a:solidFill>
              <a:latin typeface="+mn-lt"/>
            </a:endParaRPr>
          </a:p>
        </p:txBody>
      </p:sp>
      <p:sp>
        <p:nvSpPr>
          <p:cNvPr id="11" name="TextBox 10">
            <a:extLst>
              <a:ext uri="{FF2B5EF4-FFF2-40B4-BE49-F238E27FC236}">
                <a16:creationId xmlns:a16="http://schemas.microsoft.com/office/drawing/2014/main" id="{8C8B5263-D02E-BCCB-EE20-2195A7E1627C}"/>
              </a:ext>
            </a:extLst>
          </p:cNvPr>
          <p:cNvSpPr txBox="1"/>
          <p:nvPr/>
        </p:nvSpPr>
        <p:spPr>
          <a:xfrm>
            <a:off x="21635049" y="4154218"/>
            <a:ext cx="3019245" cy="646331"/>
          </a:xfrm>
          <a:prstGeom prst="rect">
            <a:avLst/>
          </a:prstGeom>
          <a:noFill/>
        </p:spPr>
        <p:txBody>
          <a:bodyPr wrap="square" rtlCol="0">
            <a:spAutoFit/>
          </a:bodyPr>
          <a:lstStyle/>
          <a:p>
            <a:r>
              <a:rPr lang="en-GB" sz="3600" b="1" dirty="0">
                <a:solidFill>
                  <a:schemeClr val="bg1"/>
                </a:solidFill>
                <a:latin typeface="+mn-lt"/>
              </a:rPr>
              <a:t>Scikit learn</a:t>
            </a:r>
          </a:p>
        </p:txBody>
      </p:sp>
      <p:sp>
        <p:nvSpPr>
          <p:cNvPr id="5" name="TextBox 4">
            <a:extLst>
              <a:ext uri="{FF2B5EF4-FFF2-40B4-BE49-F238E27FC236}">
                <a16:creationId xmlns:a16="http://schemas.microsoft.com/office/drawing/2014/main" id="{DCAE9C9B-D58D-7F79-D79D-3993D07E1E0F}"/>
              </a:ext>
            </a:extLst>
          </p:cNvPr>
          <p:cNvSpPr txBox="1"/>
          <p:nvPr/>
        </p:nvSpPr>
        <p:spPr>
          <a:xfrm>
            <a:off x="21619553" y="141252"/>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Summary</a:t>
            </a:r>
          </a:p>
        </p:txBody>
      </p:sp>
    </p:spTree>
    <p:extLst>
      <p:ext uri="{BB962C8B-B14F-4D97-AF65-F5344CB8AC3E}">
        <p14:creationId xmlns:p14="http://schemas.microsoft.com/office/powerpoint/2010/main" val="3519029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AC4D-BE85-F7F7-1706-F627F1337E47}"/>
              </a:ext>
            </a:extLst>
          </p:cNvPr>
          <p:cNvSpPr>
            <a:spLocks noGrp="1"/>
          </p:cNvSpPr>
          <p:nvPr>
            <p:ph type="title"/>
          </p:nvPr>
        </p:nvSpPr>
        <p:spPr/>
        <p:txBody>
          <a:bodyPr/>
          <a:lstStyle/>
          <a:p>
            <a:r>
              <a:rPr lang="en-US" altLang="zh-CN" dirty="0"/>
              <a:t>Predicting activity from sensor data</a:t>
            </a:r>
            <a:endParaRPr lang="en-GB" dirty="0"/>
          </a:p>
        </p:txBody>
      </p:sp>
      <p:sp>
        <p:nvSpPr>
          <p:cNvPr id="3" name="Content Placeholder 2">
            <a:extLst>
              <a:ext uri="{FF2B5EF4-FFF2-40B4-BE49-F238E27FC236}">
                <a16:creationId xmlns:a16="http://schemas.microsoft.com/office/drawing/2014/main" id="{EC91ACCD-D207-4A1D-598C-149F93364A4C}"/>
              </a:ext>
            </a:extLst>
          </p:cNvPr>
          <p:cNvSpPr>
            <a:spLocks noGrp="1"/>
          </p:cNvSpPr>
          <p:nvPr>
            <p:ph sz="quarter" idx="13"/>
          </p:nvPr>
        </p:nvSpPr>
        <p:spPr>
          <a:xfrm>
            <a:off x="831850" y="3260725"/>
            <a:ext cx="12607703" cy="9757443"/>
          </a:xfrm>
        </p:spPr>
        <p:txBody>
          <a:bodyPr>
            <a:noAutofit/>
          </a:bodyPr>
          <a:lstStyle/>
          <a:p>
            <a:r>
              <a:rPr lang="en-GB" b="0" i="0" dirty="0">
                <a:solidFill>
                  <a:srgbClr val="3C4043"/>
                </a:solidFill>
                <a:effectLst/>
                <a:latin typeface="+mn-lt"/>
              </a:rPr>
              <a:t>4429 sensor data sampled from accelerometer and gyroscope collected from iPhone 5c located on both left and right wrist in 10 seconds interval and 5.4/second frequency.</a:t>
            </a:r>
          </a:p>
          <a:p>
            <a:endParaRPr lang="en-GB" b="0" i="0" dirty="0">
              <a:solidFill>
                <a:srgbClr val="3C4043"/>
              </a:solidFill>
              <a:effectLst/>
              <a:latin typeface="+mn-lt"/>
            </a:endParaRPr>
          </a:p>
          <a:p>
            <a:r>
              <a:rPr lang="en-GB" b="1" dirty="0">
                <a:solidFill>
                  <a:srgbClr val="212529"/>
                </a:solidFill>
                <a:latin typeface="+mn-lt"/>
              </a:rPr>
              <a:t>7 Features (X): </a:t>
            </a:r>
          </a:p>
          <a:p>
            <a:pPr lvl="1"/>
            <a:r>
              <a:rPr lang="en-GB" dirty="0">
                <a:solidFill>
                  <a:srgbClr val="212529"/>
                </a:solidFill>
                <a:latin typeface="+mn-lt"/>
              </a:rPr>
              <a:t>Wrist: 0 (left), 1 (right)</a:t>
            </a:r>
          </a:p>
          <a:p>
            <a:pPr lvl="1"/>
            <a:r>
              <a:rPr lang="en-GB" dirty="0" err="1">
                <a:solidFill>
                  <a:srgbClr val="212529"/>
                </a:solidFill>
                <a:latin typeface="+mn-lt"/>
              </a:rPr>
              <a:t>acceleration_x</a:t>
            </a:r>
            <a:r>
              <a:rPr lang="en-GB" dirty="0">
                <a:solidFill>
                  <a:srgbClr val="212529"/>
                </a:solidFill>
                <a:latin typeface="+mn-lt"/>
              </a:rPr>
              <a:t>, </a:t>
            </a:r>
            <a:r>
              <a:rPr lang="en-GB" dirty="0" err="1">
                <a:solidFill>
                  <a:srgbClr val="212529"/>
                </a:solidFill>
                <a:latin typeface="+mn-lt"/>
              </a:rPr>
              <a:t>acceleration_y</a:t>
            </a:r>
            <a:r>
              <a:rPr lang="en-GB" dirty="0">
                <a:solidFill>
                  <a:srgbClr val="212529"/>
                </a:solidFill>
                <a:latin typeface="+mn-lt"/>
              </a:rPr>
              <a:t>, </a:t>
            </a:r>
            <a:r>
              <a:rPr lang="en-GB" dirty="0" err="1">
                <a:solidFill>
                  <a:srgbClr val="212529"/>
                </a:solidFill>
                <a:latin typeface="+mn-lt"/>
              </a:rPr>
              <a:t>acceleration_z</a:t>
            </a:r>
            <a:endParaRPr lang="en-GB" dirty="0">
              <a:solidFill>
                <a:srgbClr val="212529"/>
              </a:solidFill>
              <a:latin typeface="+mn-lt"/>
            </a:endParaRPr>
          </a:p>
          <a:p>
            <a:pPr lvl="1"/>
            <a:r>
              <a:rPr lang="en-GB" dirty="0" err="1">
                <a:solidFill>
                  <a:srgbClr val="212529"/>
                </a:solidFill>
                <a:latin typeface="+mn-lt"/>
              </a:rPr>
              <a:t>gyro_x</a:t>
            </a:r>
            <a:r>
              <a:rPr lang="en-GB" dirty="0">
                <a:solidFill>
                  <a:srgbClr val="212529"/>
                </a:solidFill>
                <a:latin typeface="+mn-lt"/>
              </a:rPr>
              <a:t>, </a:t>
            </a:r>
            <a:r>
              <a:rPr lang="en-GB" dirty="0" err="1">
                <a:solidFill>
                  <a:srgbClr val="212529"/>
                </a:solidFill>
                <a:latin typeface="+mn-lt"/>
              </a:rPr>
              <a:t>gyro_y</a:t>
            </a:r>
            <a:r>
              <a:rPr lang="en-GB" dirty="0">
                <a:solidFill>
                  <a:srgbClr val="212529"/>
                </a:solidFill>
                <a:latin typeface="+mn-lt"/>
              </a:rPr>
              <a:t>, </a:t>
            </a:r>
            <a:r>
              <a:rPr lang="en-GB" dirty="0" err="1">
                <a:solidFill>
                  <a:srgbClr val="212529"/>
                </a:solidFill>
                <a:latin typeface="+mn-lt"/>
              </a:rPr>
              <a:t>gyro_z</a:t>
            </a:r>
            <a:endParaRPr lang="en-GB" dirty="0">
              <a:solidFill>
                <a:srgbClr val="212529"/>
              </a:solidFill>
              <a:latin typeface="+mn-lt"/>
            </a:endParaRPr>
          </a:p>
          <a:p>
            <a:endParaRPr lang="en-GB" b="0" i="0" dirty="0">
              <a:solidFill>
                <a:srgbClr val="3C4043"/>
              </a:solidFill>
              <a:effectLst/>
              <a:latin typeface="+mn-lt"/>
            </a:endParaRPr>
          </a:p>
          <a:p>
            <a:r>
              <a:rPr lang="en-GB" b="1" dirty="0">
                <a:solidFill>
                  <a:srgbClr val="212529"/>
                </a:solidFill>
                <a:latin typeface="+mn-lt"/>
              </a:rPr>
              <a:t>Target (y): activity</a:t>
            </a:r>
          </a:p>
          <a:p>
            <a:pPr lvl="1"/>
            <a:r>
              <a:rPr lang="en-GB" b="1" dirty="0">
                <a:solidFill>
                  <a:srgbClr val="212529"/>
                </a:solidFill>
                <a:latin typeface="+mn-lt"/>
              </a:rPr>
              <a:t>0: </a:t>
            </a:r>
            <a:r>
              <a:rPr lang="en-GB" dirty="0">
                <a:solidFill>
                  <a:srgbClr val="212529"/>
                </a:solidFill>
                <a:latin typeface="+mn-lt"/>
              </a:rPr>
              <a:t>2202 walking</a:t>
            </a:r>
          </a:p>
          <a:p>
            <a:pPr lvl="1"/>
            <a:r>
              <a:rPr lang="en-GB" b="1" dirty="0">
                <a:solidFill>
                  <a:srgbClr val="212529"/>
                </a:solidFill>
                <a:latin typeface="+mn-lt"/>
              </a:rPr>
              <a:t>1:</a:t>
            </a:r>
            <a:r>
              <a:rPr lang="en-GB" dirty="0">
                <a:solidFill>
                  <a:srgbClr val="212529"/>
                </a:solidFill>
                <a:latin typeface="+mn-lt"/>
              </a:rPr>
              <a:t> 2227 running</a:t>
            </a:r>
          </a:p>
        </p:txBody>
      </p:sp>
      <p:sp>
        <p:nvSpPr>
          <p:cNvPr id="4" name="TextBox 3">
            <a:extLst>
              <a:ext uri="{FF2B5EF4-FFF2-40B4-BE49-F238E27FC236}">
                <a16:creationId xmlns:a16="http://schemas.microsoft.com/office/drawing/2014/main" id="{76CCDFD4-DD51-E89E-69B8-39234CB0F4FF}"/>
              </a:ext>
            </a:extLst>
          </p:cNvPr>
          <p:cNvSpPr txBox="1"/>
          <p:nvPr/>
        </p:nvSpPr>
        <p:spPr>
          <a:xfrm>
            <a:off x="22746604" y="146434"/>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Demo</a:t>
            </a:r>
          </a:p>
        </p:txBody>
      </p:sp>
      <p:pic>
        <p:nvPicPr>
          <p:cNvPr id="6" name="Picture 5">
            <a:extLst>
              <a:ext uri="{FF2B5EF4-FFF2-40B4-BE49-F238E27FC236}">
                <a16:creationId xmlns:a16="http://schemas.microsoft.com/office/drawing/2014/main" id="{9443C1AB-AD11-B6A5-D8D8-A191D5BA054C}"/>
              </a:ext>
            </a:extLst>
          </p:cNvPr>
          <p:cNvPicPr>
            <a:picLocks noChangeAspect="1"/>
          </p:cNvPicPr>
          <p:nvPr/>
        </p:nvPicPr>
        <p:blipFill>
          <a:blip r:embed="rId3"/>
          <a:stretch>
            <a:fillRect/>
          </a:stretch>
        </p:blipFill>
        <p:spPr>
          <a:xfrm>
            <a:off x="13930343" y="3435424"/>
            <a:ext cx="10229850" cy="6419850"/>
          </a:xfrm>
          <a:prstGeom prst="rect">
            <a:avLst/>
          </a:prstGeom>
        </p:spPr>
      </p:pic>
      <p:sp>
        <p:nvSpPr>
          <p:cNvPr id="7" name="TextBox 6">
            <a:extLst>
              <a:ext uri="{FF2B5EF4-FFF2-40B4-BE49-F238E27FC236}">
                <a16:creationId xmlns:a16="http://schemas.microsoft.com/office/drawing/2014/main" id="{EE991674-9D52-3AAE-3667-D0A57C8384ED}"/>
              </a:ext>
            </a:extLst>
          </p:cNvPr>
          <p:cNvSpPr txBox="1"/>
          <p:nvPr/>
        </p:nvSpPr>
        <p:spPr>
          <a:xfrm>
            <a:off x="13930343" y="9929143"/>
            <a:ext cx="4954772" cy="523220"/>
          </a:xfrm>
          <a:prstGeom prst="rect">
            <a:avLst/>
          </a:prstGeom>
          <a:noFill/>
        </p:spPr>
        <p:txBody>
          <a:bodyPr wrap="square" rtlCol="0">
            <a:spAutoFit/>
          </a:bodyPr>
          <a:lstStyle/>
          <a:p>
            <a:r>
              <a:rPr lang="en-GB" sz="2800" dirty="0">
                <a:latin typeface="+mn-lt"/>
              </a:rPr>
              <a:t>Image source: The Independent</a:t>
            </a:r>
          </a:p>
        </p:txBody>
      </p:sp>
      <p:sp>
        <p:nvSpPr>
          <p:cNvPr id="10" name="TextBox 9">
            <a:extLst>
              <a:ext uri="{FF2B5EF4-FFF2-40B4-BE49-F238E27FC236}">
                <a16:creationId xmlns:a16="http://schemas.microsoft.com/office/drawing/2014/main" id="{952B95F7-D3AD-2862-1989-6CE5195FE854}"/>
              </a:ext>
            </a:extLst>
          </p:cNvPr>
          <p:cNvSpPr txBox="1"/>
          <p:nvPr/>
        </p:nvSpPr>
        <p:spPr>
          <a:xfrm>
            <a:off x="13827917" y="10190752"/>
            <a:ext cx="10229850" cy="646331"/>
          </a:xfrm>
          <a:prstGeom prst="rect">
            <a:avLst/>
          </a:prstGeom>
          <a:noFill/>
        </p:spPr>
        <p:txBody>
          <a:bodyPr wrap="square" rtlCol="0">
            <a:spAutoFit/>
          </a:bodyPr>
          <a:lstStyle/>
          <a:p>
            <a:r>
              <a:rPr lang="en-GB" dirty="0">
                <a:solidFill>
                  <a:schemeClr val="bg1"/>
                </a:solidFill>
                <a:latin typeface="+mn-lt"/>
              </a:rPr>
              <a:t>Complete data from </a:t>
            </a:r>
            <a:r>
              <a:rPr lang="en-GB" dirty="0">
                <a:solidFill>
                  <a:schemeClr val="bg1"/>
                </a:solidFill>
                <a:latin typeface="+mn-lt"/>
                <a:hlinkClick r:id="rId4">
                  <a:extLst>
                    <a:ext uri="{A12FA001-AC4F-418D-AE19-62706E023703}">
                      <ahyp:hlinkClr xmlns:ahyp="http://schemas.microsoft.com/office/drawing/2018/hyperlinkcolor" val="tx"/>
                    </a:ext>
                  </a:extLst>
                </a:hlinkClick>
              </a:rPr>
              <a:t>https://www.kaggle.com/datasets/vmalyi/run-or-walk</a:t>
            </a:r>
            <a:endParaRPr lang="en-GB" dirty="0">
              <a:solidFill>
                <a:schemeClr val="bg1"/>
              </a:solidFill>
              <a:latin typeface="+mn-lt"/>
            </a:endParaRPr>
          </a:p>
          <a:p>
            <a:endParaRPr lang="en-GB" dirty="0">
              <a:solidFill>
                <a:schemeClr val="bg1"/>
              </a:solidFill>
            </a:endParaRPr>
          </a:p>
        </p:txBody>
      </p:sp>
    </p:spTree>
    <p:extLst>
      <p:ext uri="{BB962C8B-B14F-4D97-AF65-F5344CB8AC3E}">
        <p14:creationId xmlns:p14="http://schemas.microsoft.com/office/powerpoint/2010/main" val="2988041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DE24-73F4-9B90-4BB0-3D11010E9EA3}"/>
              </a:ext>
            </a:extLst>
          </p:cNvPr>
          <p:cNvSpPr>
            <a:spLocks noGrp="1"/>
          </p:cNvSpPr>
          <p:nvPr>
            <p:ph type="title"/>
          </p:nvPr>
        </p:nvSpPr>
        <p:spPr/>
        <p:txBody>
          <a:bodyPr/>
          <a:lstStyle/>
          <a:p>
            <a:r>
              <a:rPr lang="en-GB" dirty="0"/>
              <a:t>Loading and inspecting data</a:t>
            </a:r>
          </a:p>
        </p:txBody>
      </p:sp>
      <p:sp>
        <p:nvSpPr>
          <p:cNvPr id="14" name="Content Placeholder 2">
            <a:extLst>
              <a:ext uri="{FF2B5EF4-FFF2-40B4-BE49-F238E27FC236}">
                <a16:creationId xmlns:a16="http://schemas.microsoft.com/office/drawing/2014/main" id="{0D820E30-8D78-33CC-E7A3-28236101B8CF}"/>
              </a:ext>
            </a:extLst>
          </p:cNvPr>
          <p:cNvSpPr>
            <a:spLocks noGrp="1"/>
          </p:cNvSpPr>
          <p:nvPr>
            <p:ph sz="quarter" idx="13"/>
          </p:nvPr>
        </p:nvSpPr>
        <p:spPr>
          <a:xfrm>
            <a:off x="745654" y="2768813"/>
            <a:ext cx="8120418" cy="953466"/>
          </a:xfrm>
        </p:spPr>
        <p:txBody>
          <a:bodyPr>
            <a:normAutofit/>
          </a:bodyPr>
          <a:lstStyle/>
          <a:p>
            <a:r>
              <a:rPr lang="en-GB" b="1" dirty="0"/>
              <a:t>Importing data</a:t>
            </a:r>
          </a:p>
        </p:txBody>
      </p:sp>
      <p:pic>
        <p:nvPicPr>
          <p:cNvPr id="9" name="Picture 8">
            <a:extLst>
              <a:ext uri="{FF2B5EF4-FFF2-40B4-BE49-F238E27FC236}">
                <a16:creationId xmlns:a16="http://schemas.microsoft.com/office/drawing/2014/main" id="{64A2CE6C-12DB-3CCF-1681-33FD5BB28353}"/>
              </a:ext>
            </a:extLst>
          </p:cNvPr>
          <p:cNvPicPr>
            <a:picLocks noChangeAspect="1"/>
          </p:cNvPicPr>
          <p:nvPr/>
        </p:nvPicPr>
        <p:blipFill>
          <a:blip r:embed="rId2"/>
          <a:stretch>
            <a:fillRect/>
          </a:stretch>
        </p:blipFill>
        <p:spPr>
          <a:xfrm>
            <a:off x="831200" y="3771772"/>
            <a:ext cx="12501996" cy="1815358"/>
          </a:xfrm>
          <a:prstGeom prst="rect">
            <a:avLst/>
          </a:prstGeom>
        </p:spPr>
      </p:pic>
      <p:pic>
        <p:nvPicPr>
          <p:cNvPr id="11" name="Picture 10">
            <a:extLst>
              <a:ext uri="{FF2B5EF4-FFF2-40B4-BE49-F238E27FC236}">
                <a16:creationId xmlns:a16="http://schemas.microsoft.com/office/drawing/2014/main" id="{EA8522FC-BF9A-85FC-F5D4-729675DAF578}"/>
              </a:ext>
            </a:extLst>
          </p:cNvPr>
          <p:cNvPicPr>
            <a:picLocks noChangeAspect="1"/>
          </p:cNvPicPr>
          <p:nvPr/>
        </p:nvPicPr>
        <p:blipFill rotWithShape="1">
          <a:blip r:embed="rId3"/>
          <a:srcRect r="34605"/>
          <a:stretch/>
        </p:blipFill>
        <p:spPr>
          <a:xfrm>
            <a:off x="745654" y="6639583"/>
            <a:ext cx="12059610" cy="6694268"/>
          </a:xfrm>
          <a:prstGeom prst="rect">
            <a:avLst/>
          </a:prstGeom>
        </p:spPr>
      </p:pic>
      <p:pic>
        <p:nvPicPr>
          <p:cNvPr id="13" name="Picture 12">
            <a:extLst>
              <a:ext uri="{FF2B5EF4-FFF2-40B4-BE49-F238E27FC236}">
                <a16:creationId xmlns:a16="http://schemas.microsoft.com/office/drawing/2014/main" id="{ADF63EC0-71BD-476A-C8C7-B2BAE01C07D2}"/>
              </a:ext>
            </a:extLst>
          </p:cNvPr>
          <p:cNvPicPr>
            <a:picLocks noChangeAspect="1"/>
          </p:cNvPicPr>
          <p:nvPr/>
        </p:nvPicPr>
        <p:blipFill>
          <a:blip r:embed="rId4"/>
          <a:stretch>
            <a:fillRect/>
          </a:stretch>
        </p:blipFill>
        <p:spPr>
          <a:xfrm>
            <a:off x="13603734" y="6639583"/>
            <a:ext cx="10034612" cy="2660534"/>
          </a:xfrm>
          <a:prstGeom prst="rect">
            <a:avLst/>
          </a:prstGeom>
        </p:spPr>
      </p:pic>
      <p:sp>
        <p:nvSpPr>
          <p:cNvPr id="15" name="Content Placeholder 2">
            <a:extLst>
              <a:ext uri="{FF2B5EF4-FFF2-40B4-BE49-F238E27FC236}">
                <a16:creationId xmlns:a16="http://schemas.microsoft.com/office/drawing/2014/main" id="{5219C5D3-9B00-8A2D-8CCE-264B3A69E563}"/>
              </a:ext>
            </a:extLst>
          </p:cNvPr>
          <p:cNvSpPr txBox="1">
            <a:spLocks/>
          </p:cNvSpPr>
          <p:nvPr/>
        </p:nvSpPr>
        <p:spPr>
          <a:xfrm>
            <a:off x="618496" y="5555585"/>
            <a:ext cx="8120418" cy="953466"/>
          </a:xfrm>
          <a:prstGeom prst="rect">
            <a:avLst/>
          </a:prstGeom>
          <a:noFill/>
          <a:ln>
            <a:noFill/>
          </a:ln>
        </p:spPr>
        <p:txBody>
          <a:bodyPr spcFirstLastPara="1" wrap="square" lIns="243800" tIns="243800" rIns="243800" bIns="243800" anchor="t" anchorCtr="0">
            <a:normAutofit fontScale="85000" lnSpcReduction="20000"/>
          </a:bodyPr>
          <a:lstStyle>
            <a:defPPr marR="0" lvl="0" algn="l" rtl="0">
              <a:lnSpc>
                <a:spcPct val="100000"/>
              </a:lnSpc>
              <a:spcBef>
                <a:spcPts val="0"/>
              </a:spcBef>
              <a:spcAft>
                <a:spcPts val="0"/>
              </a:spcAft>
            </a:defPPr>
            <a:lvl1pPr marL="457200" marR="0" lvl="0" indent="-457200" algn="l" rtl="0">
              <a:lnSpc>
                <a:spcPct val="115000"/>
              </a:lnSpc>
              <a:spcBef>
                <a:spcPts val="0"/>
              </a:spcBef>
              <a:spcAft>
                <a:spcPts val="0"/>
              </a:spcAft>
              <a:buClr>
                <a:schemeClr val="dk1"/>
              </a:buClr>
              <a:buSzPct val="36000"/>
              <a:buFont typeface="Arial" panose="020B0604020202020204" pitchFamily="34" charset="0"/>
              <a:buChar char="•"/>
              <a:defRPr sz="3600" b="0" i="0" u="none" strike="noStrike" cap="none">
                <a:solidFill>
                  <a:schemeClr val="dk1"/>
                </a:solidFill>
                <a:latin typeface="Source Sans Pro"/>
                <a:ea typeface="Source Sans Pro"/>
                <a:cs typeface="Source Sans Pro"/>
                <a:sym typeface="Source Sans Pro"/>
              </a:defRPr>
            </a:lvl1pPr>
            <a:lvl2pPr marL="914400" marR="0" lvl="1" indent="-635000" algn="l" rtl="0">
              <a:lnSpc>
                <a:spcPct val="115000"/>
              </a:lnSpc>
              <a:spcBef>
                <a:spcPts val="0"/>
              </a:spcBef>
              <a:spcAft>
                <a:spcPts val="0"/>
              </a:spcAft>
              <a:buClr>
                <a:schemeClr val="dk1"/>
              </a:buClr>
              <a:buSzPct val="36000"/>
              <a:buFont typeface="Source Sans Pro"/>
              <a:buChar char="○"/>
              <a:defRPr sz="3600" b="0" i="0" u="none" strike="noStrike" cap="none">
                <a:solidFill>
                  <a:schemeClr val="dk1"/>
                </a:solidFill>
                <a:latin typeface="Source Sans Pro"/>
                <a:ea typeface="Source Sans Pro"/>
                <a:cs typeface="Source Sans Pro"/>
                <a:sym typeface="Source Sans Pro"/>
              </a:defRPr>
            </a:lvl2pPr>
            <a:lvl3pPr marL="1371600" marR="0" lvl="2"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3pPr>
            <a:lvl4pPr marL="1828800" marR="0" lvl="3"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4pPr>
            <a:lvl5pPr marL="2286000" marR="0" lvl="4"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5pPr>
            <a:lvl6pPr marL="2743200" marR="0" lvl="5"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6pPr>
            <a:lvl7pPr marL="3200400" marR="0" lvl="6"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7pPr>
            <a:lvl8pPr marL="3657600" marR="0" lvl="7"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8pPr>
            <a:lvl9pPr marL="4114800" marR="0" lvl="8"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9pPr>
          </a:lstStyle>
          <a:p>
            <a:r>
              <a:rPr lang="en-GB" b="1" dirty="0"/>
              <a:t>Inspecting data</a:t>
            </a:r>
          </a:p>
        </p:txBody>
      </p:sp>
      <p:sp>
        <p:nvSpPr>
          <p:cNvPr id="3" name="TextBox 2">
            <a:extLst>
              <a:ext uri="{FF2B5EF4-FFF2-40B4-BE49-F238E27FC236}">
                <a16:creationId xmlns:a16="http://schemas.microsoft.com/office/drawing/2014/main" id="{7E9E8E4E-01EC-3C8F-FCF1-3C59BB661EB4}"/>
              </a:ext>
            </a:extLst>
          </p:cNvPr>
          <p:cNvSpPr txBox="1"/>
          <p:nvPr/>
        </p:nvSpPr>
        <p:spPr>
          <a:xfrm>
            <a:off x="22592900" y="146434"/>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Demo</a:t>
            </a:r>
          </a:p>
        </p:txBody>
      </p:sp>
    </p:spTree>
    <p:extLst>
      <p:ext uri="{BB962C8B-B14F-4D97-AF65-F5344CB8AC3E}">
        <p14:creationId xmlns:p14="http://schemas.microsoft.com/office/powerpoint/2010/main" val="3285549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DE24-73F4-9B90-4BB0-3D11010E9EA3}"/>
              </a:ext>
            </a:extLst>
          </p:cNvPr>
          <p:cNvSpPr>
            <a:spLocks noGrp="1"/>
          </p:cNvSpPr>
          <p:nvPr>
            <p:ph type="title"/>
          </p:nvPr>
        </p:nvSpPr>
        <p:spPr/>
        <p:txBody>
          <a:bodyPr/>
          <a:lstStyle/>
          <a:p>
            <a:r>
              <a:rPr lang="en-GB" dirty="0"/>
              <a:t>Creating X, y </a:t>
            </a:r>
          </a:p>
        </p:txBody>
      </p:sp>
      <p:sp>
        <p:nvSpPr>
          <p:cNvPr id="14" name="Content Placeholder 2">
            <a:extLst>
              <a:ext uri="{FF2B5EF4-FFF2-40B4-BE49-F238E27FC236}">
                <a16:creationId xmlns:a16="http://schemas.microsoft.com/office/drawing/2014/main" id="{0D820E30-8D78-33CC-E7A3-28236101B8CF}"/>
              </a:ext>
            </a:extLst>
          </p:cNvPr>
          <p:cNvSpPr>
            <a:spLocks noGrp="1"/>
          </p:cNvSpPr>
          <p:nvPr>
            <p:ph sz="quarter" idx="13"/>
          </p:nvPr>
        </p:nvSpPr>
        <p:spPr>
          <a:xfrm>
            <a:off x="745654" y="2768813"/>
            <a:ext cx="8120418" cy="953466"/>
          </a:xfrm>
        </p:spPr>
        <p:txBody>
          <a:bodyPr>
            <a:normAutofit/>
          </a:bodyPr>
          <a:lstStyle/>
          <a:p>
            <a:r>
              <a:rPr lang="en-GB" b="1" dirty="0"/>
              <a:t>Creating y</a:t>
            </a:r>
          </a:p>
        </p:txBody>
      </p:sp>
      <p:sp>
        <p:nvSpPr>
          <p:cNvPr id="15" name="Content Placeholder 2">
            <a:extLst>
              <a:ext uri="{FF2B5EF4-FFF2-40B4-BE49-F238E27FC236}">
                <a16:creationId xmlns:a16="http://schemas.microsoft.com/office/drawing/2014/main" id="{5219C5D3-9B00-8A2D-8CCE-264B3A69E563}"/>
              </a:ext>
            </a:extLst>
          </p:cNvPr>
          <p:cNvSpPr txBox="1">
            <a:spLocks/>
          </p:cNvSpPr>
          <p:nvPr/>
        </p:nvSpPr>
        <p:spPr>
          <a:xfrm>
            <a:off x="831200" y="9077800"/>
            <a:ext cx="8120418" cy="953466"/>
          </a:xfrm>
          <a:prstGeom prst="rect">
            <a:avLst/>
          </a:prstGeom>
          <a:noFill/>
          <a:ln>
            <a:noFill/>
          </a:ln>
        </p:spPr>
        <p:txBody>
          <a:bodyPr spcFirstLastPara="1" wrap="square" lIns="243800" tIns="243800" rIns="243800" bIns="243800" anchor="t" anchorCtr="0">
            <a:normAutofit fontScale="85000" lnSpcReduction="20000"/>
          </a:bodyPr>
          <a:lstStyle>
            <a:defPPr marR="0" lvl="0" algn="l" rtl="0">
              <a:lnSpc>
                <a:spcPct val="100000"/>
              </a:lnSpc>
              <a:spcBef>
                <a:spcPts val="0"/>
              </a:spcBef>
              <a:spcAft>
                <a:spcPts val="0"/>
              </a:spcAft>
            </a:defPPr>
            <a:lvl1pPr marL="457200" marR="0" lvl="0" indent="-457200" algn="l" rtl="0">
              <a:lnSpc>
                <a:spcPct val="115000"/>
              </a:lnSpc>
              <a:spcBef>
                <a:spcPts val="0"/>
              </a:spcBef>
              <a:spcAft>
                <a:spcPts val="0"/>
              </a:spcAft>
              <a:buClr>
                <a:schemeClr val="dk1"/>
              </a:buClr>
              <a:buSzPct val="36000"/>
              <a:buFont typeface="Arial" panose="020B0604020202020204" pitchFamily="34" charset="0"/>
              <a:buChar char="•"/>
              <a:defRPr sz="3600" b="0" i="0" u="none" strike="noStrike" cap="none">
                <a:solidFill>
                  <a:schemeClr val="dk1"/>
                </a:solidFill>
                <a:latin typeface="Source Sans Pro"/>
                <a:ea typeface="Source Sans Pro"/>
                <a:cs typeface="Source Sans Pro"/>
                <a:sym typeface="Source Sans Pro"/>
              </a:defRPr>
            </a:lvl1pPr>
            <a:lvl2pPr marL="914400" marR="0" lvl="1" indent="-635000" algn="l" rtl="0">
              <a:lnSpc>
                <a:spcPct val="115000"/>
              </a:lnSpc>
              <a:spcBef>
                <a:spcPts val="0"/>
              </a:spcBef>
              <a:spcAft>
                <a:spcPts val="0"/>
              </a:spcAft>
              <a:buClr>
                <a:schemeClr val="dk1"/>
              </a:buClr>
              <a:buSzPct val="36000"/>
              <a:buFont typeface="Source Sans Pro"/>
              <a:buChar char="○"/>
              <a:defRPr sz="3600" b="0" i="0" u="none" strike="noStrike" cap="none">
                <a:solidFill>
                  <a:schemeClr val="dk1"/>
                </a:solidFill>
                <a:latin typeface="Source Sans Pro"/>
                <a:ea typeface="Source Sans Pro"/>
                <a:cs typeface="Source Sans Pro"/>
                <a:sym typeface="Source Sans Pro"/>
              </a:defRPr>
            </a:lvl2pPr>
            <a:lvl3pPr marL="1371600" marR="0" lvl="2"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3pPr>
            <a:lvl4pPr marL="1828800" marR="0" lvl="3"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4pPr>
            <a:lvl5pPr marL="2286000" marR="0" lvl="4"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5pPr>
            <a:lvl6pPr marL="2743200" marR="0" lvl="5"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6pPr>
            <a:lvl7pPr marL="3200400" marR="0" lvl="6"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7pPr>
            <a:lvl8pPr marL="3657600" marR="0" lvl="7"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8pPr>
            <a:lvl9pPr marL="4114800" marR="0" lvl="8"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9pPr>
          </a:lstStyle>
          <a:p>
            <a:r>
              <a:rPr lang="en-GB" b="1" dirty="0"/>
              <a:t>Creating X </a:t>
            </a:r>
          </a:p>
        </p:txBody>
      </p:sp>
      <p:pic>
        <p:nvPicPr>
          <p:cNvPr id="4" name="Picture 3">
            <a:extLst>
              <a:ext uri="{FF2B5EF4-FFF2-40B4-BE49-F238E27FC236}">
                <a16:creationId xmlns:a16="http://schemas.microsoft.com/office/drawing/2014/main" id="{6215D100-8BBD-228C-96C9-67E6986C2733}"/>
              </a:ext>
            </a:extLst>
          </p:cNvPr>
          <p:cNvPicPr>
            <a:picLocks noChangeAspect="1"/>
          </p:cNvPicPr>
          <p:nvPr/>
        </p:nvPicPr>
        <p:blipFill>
          <a:blip r:embed="rId3"/>
          <a:stretch>
            <a:fillRect/>
          </a:stretch>
        </p:blipFill>
        <p:spPr>
          <a:xfrm>
            <a:off x="1535455" y="3937397"/>
            <a:ext cx="11688718" cy="1487655"/>
          </a:xfrm>
          <a:prstGeom prst="rect">
            <a:avLst/>
          </a:prstGeom>
        </p:spPr>
      </p:pic>
      <p:sp>
        <p:nvSpPr>
          <p:cNvPr id="5" name="TextBox 4">
            <a:extLst>
              <a:ext uri="{FF2B5EF4-FFF2-40B4-BE49-F238E27FC236}">
                <a16:creationId xmlns:a16="http://schemas.microsoft.com/office/drawing/2014/main" id="{748F5622-742D-2735-1EDA-EBFF3CDB4942}"/>
              </a:ext>
            </a:extLst>
          </p:cNvPr>
          <p:cNvSpPr txBox="1"/>
          <p:nvPr/>
        </p:nvSpPr>
        <p:spPr>
          <a:xfrm>
            <a:off x="22970410" y="146434"/>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Demo</a:t>
            </a:r>
          </a:p>
        </p:txBody>
      </p:sp>
      <p:pic>
        <p:nvPicPr>
          <p:cNvPr id="6" name="Picture 5">
            <a:extLst>
              <a:ext uri="{FF2B5EF4-FFF2-40B4-BE49-F238E27FC236}">
                <a16:creationId xmlns:a16="http://schemas.microsoft.com/office/drawing/2014/main" id="{C85DADA6-AB33-6F01-BB51-87673AB9913E}"/>
              </a:ext>
            </a:extLst>
          </p:cNvPr>
          <p:cNvPicPr>
            <a:picLocks noChangeAspect="1"/>
          </p:cNvPicPr>
          <p:nvPr/>
        </p:nvPicPr>
        <p:blipFill rotWithShape="1">
          <a:blip r:embed="rId4"/>
          <a:srcRect l="7030" t="15717"/>
          <a:stretch/>
        </p:blipFill>
        <p:spPr>
          <a:xfrm>
            <a:off x="1535455" y="10524660"/>
            <a:ext cx="10833008" cy="1615519"/>
          </a:xfrm>
          <a:prstGeom prst="rect">
            <a:avLst/>
          </a:prstGeom>
        </p:spPr>
      </p:pic>
      <p:sp>
        <p:nvSpPr>
          <p:cNvPr id="7" name="Content Placeholder 2">
            <a:extLst>
              <a:ext uri="{FF2B5EF4-FFF2-40B4-BE49-F238E27FC236}">
                <a16:creationId xmlns:a16="http://schemas.microsoft.com/office/drawing/2014/main" id="{B833C3DA-D3D1-E9F9-23C7-BA02250E674B}"/>
              </a:ext>
            </a:extLst>
          </p:cNvPr>
          <p:cNvSpPr txBox="1">
            <a:spLocks/>
          </p:cNvSpPr>
          <p:nvPr/>
        </p:nvSpPr>
        <p:spPr>
          <a:xfrm>
            <a:off x="4805863" y="5574530"/>
            <a:ext cx="8120418" cy="953466"/>
          </a:xfrm>
          <a:prstGeom prst="rect">
            <a:avLst/>
          </a:prstGeom>
          <a:noFill/>
          <a:ln>
            <a:noFill/>
          </a:ln>
        </p:spPr>
        <p:txBody>
          <a:bodyPr spcFirstLastPara="1" wrap="square" lIns="243800" tIns="243800" rIns="243800" bIns="243800" anchor="t" anchorCtr="0">
            <a:normAutofit fontScale="85000" lnSpcReduction="20000"/>
          </a:bodyPr>
          <a:lstStyle>
            <a:defPPr marR="0" lvl="0" algn="l" rtl="0">
              <a:lnSpc>
                <a:spcPct val="100000"/>
              </a:lnSpc>
              <a:spcBef>
                <a:spcPts val="0"/>
              </a:spcBef>
              <a:spcAft>
                <a:spcPts val="0"/>
              </a:spcAft>
            </a:defPPr>
            <a:lvl1pPr marL="457200" marR="0" lvl="0" indent="-457200" algn="l" rtl="0">
              <a:lnSpc>
                <a:spcPct val="115000"/>
              </a:lnSpc>
              <a:spcBef>
                <a:spcPts val="0"/>
              </a:spcBef>
              <a:spcAft>
                <a:spcPts val="0"/>
              </a:spcAft>
              <a:buClr>
                <a:schemeClr val="dk1"/>
              </a:buClr>
              <a:buSzPct val="36000"/>
              <a:buFont typeface="Arial" panose="020B0604020202020204" pitchFamily="34" charset="0"/>
              <a:buChar char="•"/>
              <a:defRPr sz="3600" b="0" i="0" u="none" strike="noStrike" cap="none">
                <a:solidFill>
                  <a:schemeClr val="dk1"/>
                </a:solidFill>
                <a:latin typeface="Source Sans Pro"/>
                <a:ea typeface="Source Sans Pro"/>
                <a:cs typeface="Source Sans Pro"/>
                <a:sym typeface="Source Sans Pro"/>
              </a:defRPr>
            </a:lvl1pPr>
            <a:lvl2pPr marL="914400" marR="0" lvl="1" indent="-635000" algn="l" rtl="0">
              <a:lnSpc>
                <a:spcPct val="115000"/>
              </a:lnSpc>
              <a:spcBef>
                <a:spcPts val="0"/>
              </a:spcBef>
              <a:spcAft>
                <a:spcPts val="0"/>
              </a:spcAft>
              <a:buClr>
                <a:schemeClr val="dk1"/>
              </a:buClr>
              <a:buSzPct val="36000"/>
              <a:buFont typeface="Source Sans Pro"/>
              <a:buChar char="○"/>
              <a:defRPr sz="3600" b="0" i="0" u="none" strike="noStrike" cap="none">
                <a:solidFill>
                  <a:schemeClr val="dk1"/>
                </a:solidFill>
                <a:latin typeface="Source Sans Pro"/>
                <a:ea typeface="Source Sans Pro"/>
                <a:cs typeface="Source Sans Pro"/>
                <a:sym typeface="Source Sans Pro"/>
              </a:defRPr>
            </a:lvl2pPr>
            <a:lvl3pPr marL="1371600" marR="0" lvl="2"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3pPr>
            <a:lvl4pPr marL="1828800" marR="0" lvl="3"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4pPr>
            <a:lvl5pPr marL="2286000" marR="0" lvl="4"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5pPr>
            <a:lvl6pPr marL="2743200" marR="0" lvl="5"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6pPr>
            <a:lvl7pPr marL="3200400" marR="0" lvl="6"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7pPr>
            <a:lvl8pPr marL="3657600" marR="0" lvl="7"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8pPr>
            <a:lvl9pPr marL="4114800" marR="0" lvl="8"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9pPr>
          </a:lstStyle>
          <a:p>
            <a:r>
              <a:rPr lang="en-GB" b="1" dirty="0"/>
              <a:t>or</a:t>
            </a:r>
          </a:p>
        </p:txBody>
      </p:sp>
      <p:pic>
        <p:nvPicPr>
          <p:cNvPr id="9" name="Picture 8">
            <a:extLst>
              <a:ext uri="{FF2B5EF4-FFF2-40B4-BE49-F238E27FC236}">
                <a16:creationId xmlns:a16="http://schemas.microsoft.com/office/drawing/2014/main" id="{4B35A902-3EA6-3DD7-2061-6447DFFCF4EE}"/>
              </a:ext>
            </a:extLst>
          </p:cNvPr>
          <p:cNvPicPr>
            <a:picLocks noChangeAspect="1"/>
          </p:cNvPicPr>
          <p:nvPr/>
        </p:nvPicPr>
        <p:blipFill>
          <a:blip r:embed="rId5"/>
          <a:stretch>
            <a:fillRect/>
          </a:stretch>
        </p:blipFill>
        <p:spPr>
          <a:xfrm>
            <a:off x="1535455" y="7070866"/>
            <a:ext cx="11688718" cy="1396440"/>
          </a:xfrm>
          <a:prstGeom prst="rect">
            <a:avLst/>
          </a:prstGeom>
        </p:spPr>
      </p:pic>
    </p:spTree>
    <p:extLst>
      <p:ext uri="{BB962C8B-B14F-4D97-AF65-F5344CB8AC3E}">
        <p14:creationId xmlns:p14="http://schemas.microsoft.com/office/powerpoint/2010/main" val="3539462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B4D91-ED23-00DF-C942-BDEDA5E9BB20}"/>
              </a:ext>
            </a:extLst>
          </p:cNvPr>
          <p:cNvSpPr>
            <a:spLocks noGrp="1"/>
          </p:cNvSpPr>
          <p:nvPr>
            <p:ph type="title"/>
          </p:nvPr>
        </p:nvSpPr>
        <p:spPr>
          <a:xfrm>
            <a:off x="831525" y="146434"/>
            <a:ext cx="21761700" cy="1804800"/>
          </a:xfrm>
        </p:spPr>
        <p:txBody>
          <a:bodyPr>
            <a:normAutofit fontScale="90000"/>
          </a:bodyPr>
          <a:lstStyle/>
          <a:p>
            <a:r>
              <a:rPr lang="en-US" dirty="0">
                <a:latin typeface="+mn-lt"/>
              </a:rPr>
              <a:t>Pre-processing</a:t>
            </a:r>
            <a:br>
              <a:rPr lang="en-US" b="0" dirty="0">
                <a:latin typeface="+mn-lt"/>
              </a:rPr>
            </a:br>
            <a:r>
              <a:rPr lang="en-US" b="0" dirty="0">
                <a:latin typeface="+mn-lt"/>
              </a:rPr>
              <a:t>Split to training and test data</a:t>
            </a:r>
            <a:br>
              <a:rPr lang="en-US" b="0" dirty="0">
                <a:latin typeface="+mn-lt"/>
              </a:rPr>
            </a:br>
            <a:br>
              <a:rPr lang="en-US" b="0" dirty="0">
                <a:latin typeface="+mn-lt"/>
              </a:rPr>
            </a:br>
            <a:br>
              <a:rPr lang="en-US" b="0" dirty="0">
                <a:latin typeface="+mn-lt"/>
              </a:rPr>
            </a:br>
            <a:br>
              <a:rPr lang="en-US" b="0" dirty="0">
                <a:latin typeface="+mn-lt"/>
              </a:rPr>
            </a:br>
            <a:endParaRPr lang="en-US" b="0" dirty="0">
              <a:latin typeface="+mn-lt"/>
            </a:endParaRPr>
          </a:p>
        </p:txBody>
      </p:sp>
      <p:sp>
        <p:nvSpPr>
          <p:cNvPr id="8" name="Content Placeholder 7">
            <a:extLst>
              <a:ext uri="{FF2B5EF4-FFF2-40B4-BE49-F238E27FC236}">
                <a16:creationId xmlns:a16="http://schemas.microsoft.com/office/drawing/2014/main" id="{382FF0F0-F8E3-0C6B-0DA4-5DA72EFF5283}"/>
              </a:ext>
            </a:extLst>
          </p:cNvPr>
          <p:cNvSpPr>
            <a:spLocks noGrp="1"/>
          </p:cNvSpPr>
          <p:nvPr>
            <p:ph sz="quarter" idx="13"/>
          </p:nvPr>
        </p:nvSpPr>
        <p:spPr>
          <a:xfrm>
            <a:off x="831850" y="5259141"/>
            <a:ext cx="21761050" cy="1181819"/>
          </a:xfrm>
        </p:spPr>
        <p:txBody>
          <a:bodyPr/>
          <a:lstStyle/>
          <a:p>
            <a:r>
              <a:rPr lang="en-GB" dirty="0"/>
              <a:t>Sometimes, we also further create one more dataset for validation. </a:t>
            </a:r>
          </a:p>
        </p:txBody>
      </p:sp>
      <p:pic>
        <p:nvPicPr>
          <p:cNvPr id="5" name="Picture 4">
            <a:extLst>
              <a:ext uri="{FF2B5EF4-FFF2-40B4-BE49-F238E27FC236}">
                <a16:creationId xmlns:a16="http://schemas.microsoft.com/office/drawing/2014/main" id="{C34ED9B2-F347-E60E-E800-FED4AF4A8D24}"/>
              </a:ext>
            </a:extLst>
          </p:cNvPr>
          <p:cNvPicPr>
            <a:picLocks noChangeAspect="1"/>
          </p:cNvPicPr>
          <p:nvPr/>
        </p:nvPicPr>
        <p:blipFill>
          <a:blip r:embed="rId3"/>
          <a:stretch>
            <a:fillRect/>
          </a:stretch>
        </p:blipFill>
        <p:spPr>
          <a:xfrm>
            <a:off x="831200" y="3111439"/>
            <a:ext cx="21475305" cy="1943639"/>
          </a:xfrm>
          <a:prstGeom prst="rect">
            <a:avLst/>
          </a:prstGeom>
        </p:spPr>
      </p:pic>
      <p:sp>
        <p:nvSpPr>
          <p:cNvPr id="9" name="Content Placeholder 7">
            <a:extLst>
              <a:ext uri="{FF2B5EF4-FFF2-40B4-BE49-F238E27FC236}">
                <a16:creationId xmlns:a16="http://schemas.microsoft.com/office/drawing/2014/main" id="{7BCE3DF4-F395-6AC5-24C7-63AE665D9FE4}"/>
              </a:ext>
            </a:extLst>
          </p:cNvPr>
          <p:cNvSpPr txBox="1">
            <a:spLocks/>
          </p:cNvSpPr>
          <p:nvPr/>
        </p:nvSpPr>
        <p:spPr>
          <a:xfrm>
            <a:off x="545455" y="7479104"/>
            <a:ext cx="21761050" cy="1181819"/>
          </a:xfrm>
          <a:prstGeom prst="rect">
            <a:avLst/>
          </a:prstGeom>
          <a:noFill/>
          <a:ln>
            <a:noFill/>
          </a:ln>
        </p:spPr>
        <p:txBody>
          <a:bodyPr spcFirstLastPara="1" wrap="square" lIns="243800" tIns="243800" rIns="243800" bIns="243800" anchor="t" anchorCtr="0">
            <a:normAutofit/>
          </a:bodyPr>
          <a:lstStyle>
            <a:defPPr marR="0" lvl="0" algn="l" rtl="0">
              <a:lnSpc>
                <a:spcPct val="100000"/>
              </a:lnSpc>
              <a:spcBef>
                <a:spcPts val="0"/>
              </a:spcBef>
              <a:spcAft>
                <a:spcPts val="0"/>
              </a:spcAft>
            </a:defPPr>
            <a:lvl1pPr marL="457200" marR="0" lvl="0" indent="-457200" algn="l" rtl="0">
              <a:lnSpc>
                <a:spcPct val="115000"/>
              </a:lnSpc>
              <a:spcBef>
                <a:spcPts val="0"/>
              </a:spcBef>
              <a:spcAft>
                <a:spcPts val="0"/>
              </a:spcAft>
              <a:buClr>
                <a:schemeClr val="dk1"/>
              </a:buClr>
              <a:buSzPct val="36000"/>
              <a:buFont typeface="Arial" panose="020B0604020202020204" pitchFamily="34" charset="0"/>
              <a:buChar char="•"/>
              <a:defRPr sz="3600" b="0" i="0" u="none" strike="noStrike" cap="none">
                <a:solidFill>
                  <a:schemeClr val="dk1"/>
                </a:solidFill>
                <a:latin typeface="Source Sans Pro"/>
                <a:ea typeface="Source Sans Pro"/>
                <a:cs typeface="Source Sans Pro"/>
                <a:sym typeface="Source Sans Pro"/>
              </a:defRPr>
            </a:lvl1pPr>
            <a:lvl2pPr marL="914400" marR="0" lvl="1" indent="-635000" algn="l" rtl="0">
              <a:lnSpc>
                <a:spcPct val="115000"/>
              </a:lnSpc>
              <a:spcBef>
                <a:spcPts val="0"/>
              </a:spcBef>
              <a:spcAft>
                <a:spcPts val="0"/>
              </a:spcAft>
              <a:buClr>
                <a:schemeClr val="dk1"/>
              </a:buClr>
              <a:buSzPct val="36000"/>
              <a:buFont typeface="Source Sans Pro"/>
              <a:buChar char="○"/>
              <a:defRPr sz="3600" b="0" i="0" u="none" strike="noStrike" cap="none">
                <a:solidFill>
                  <a:schemeClr val="dk1"/>
                </a:solidFill>
                <a:latin typeface="Source Sans Pro"/>
                <a:ea typeface="Source Sans Pro"/>
                <a:cs typeface="Source Sans Pro"/>
                <a:sym typeface="Source Sans Pro"/>
              </a:defRPr>
            </a:lvl2pPr>
            <a:lvl3pPr marL="1371600" marR="0" lvl="2"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3pPr>
            <a:lvl4pPr marL="1828800" marR="0" lvl="3"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4pPr>
            <a:lvl5pPr marL="2286000" marR="0" lvl="4"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5pPr>
            <a:lvl6pPr marL="2743200" marR="0" lvl="5"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6pPr>
            <a:lvl7pPr marL="3200400" marR="0" lvl="6"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7pPr>
            <a:lvl8pPr marL="3657600" marR="0" lvl="7"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8pPr>
            <a:lvl9pPr marL="4114800" marR="0" lvl="8"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9pPr>
          </a:lstStyle>
          <a:p>
            <a:r>
              <a:rPr lang="en-GB" b="1" dirty="0"/>
              <a:t>To examine the number of training data and test data after the split. </a:t>
            </a:r>
          </a:p>
        </p:txBody>
      </p:sp>
      <p:pic>
        <p:nvPicPr>
          <p:cNvPr id="10" name="Picture 9">
            <a:extLst>
              <a:ext uri="{FF2B5EF4-FFF2-40B4-BE49-F238E27FC236}">
                <a16:creationId xmlns:a16="http://schemas.microsoft.com/office/drawing/2014/main" id="{284DD0BB-F108-51B9-9570-CAA34363CAF9}"/>
              </a:ext>
            </a:extLst>
          </p:cNvPr>
          <p:cNvPicPr>
            <a:picLocks noChangeAspect="1"/>
          </p:cNvPicPr>
          <p:nvPr/>
        </p:nvPicPr>
        <p:blipFill>
          <a:blip r:embed="rId4"/>
          <a:stretch>
            <a:fillRect/>
          </a:stretch>
        </p:blipFill>
        <p:spPr>
          <a:xfrm>
            <a:off x="1095894" y="8864986"/>
            <a:ext cx="16428187" cy="3177715"/>
          </a:xfrm>
          <a:prstGeom prst="rect">
            <a:avLst/>
          </a:prstGeom>
        </p:spPr>
      </p:pic>
      <p:sp>
        <p:nvSpPr>
          <p:cNvPr id="4" name="TextBox 3">
            <a:extLst>
              <a:ext uri="{FF2B5EF4-FFF2-40B4-BE49-F238E27FC236}">
                <a16:creationId xmlns:a16="http://schemas.microsoft.com/office/drawing/2014/main" id="{ABA638DE-FE0F-7FAB-3D64-3108D413E91E}"/>
              </a:ext>
            </a:extLst>
          </p:cNvPr>
          <p:cNvSpPr txBox="1"/>
          <p:nvPr/>
        </p:nvSpPr>
        <p:spPr>
          <a:xfrm>
            <a:off x="22970410" y="146434"/>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Demo</a:t>
            </a:r>
          </a:p>
        </p:txBody>
      </p:sp>
    </p:spTree>
    <p:extLst>
      <p:ext uri="{BB962C8B-B14F-4D97-AF65-F5344CB8AC3E}">
        <p14:creationId xmlns:p14="http://schemas.microsoft.com/office/powerpoint/2010/main" val="4260697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B4D91-ED23-00DF-C942-BDEDA5E9BB20}"/>
              </a:ext>
            </a:extLst>
          </p:cNvPr>
          <p:cNvSpPr>
            <a:spLocks noGrp="1"/>
          </p:cNvSpPr>
          <p:nvPr>
            <p:ph type="title"/>
          </p:nvPr>
        </p:nvSpPr>
        <p:spPr/>
        <p:txBody>
          <a:bodyPr>
            <a:normAutofit/>
          </a:bodyPr>
          <a:lstStyle/>
          <a:p>
            <a:r>
              <a:rPr lang="en-US" dirty="0" err="1">
                <a:latin typeface="+mn-lt"/>
              </a:rPr>
              <a:t>Normalisation</a:t>
            </a:r>
            <a:endParaRPr lang="en-US" dirty="0">
              <a:latin typeface="+mn-lt"/>
            </a:endParaRP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2707BD2-F710-F7B5-687B-031C143BF93F}"/>
                  </a:ext>
                </a:extLst>
              </p:cNvPr>
              <p:cNvSpPr>
                <a:spLocks noGrp="1"/>
              </p:cNvSpPr>
              <p:nvPr>
                <p:ph sz="quarter" idx="13"/>
              </p:nvPr>
            </p:nvSpPr>
            <p:spPr>
              <a:xfrm>
                <a:off x="831850" y="8005313"/>
                <a:ext cx="21761050" cy="4429575"/>
              </a:xfrm>
            </p:spPr>
            <p:txBody>
              <a:bodyPr>
                <a:normAutofit/>
              </a:bodyPr>
              <a:lstStyle/>
              <a:p>
                <a:r>
                  <a:rPr lang="en-GB" dirty="0"/>
                  <a:t>StandardScaler </a:t>
                </a:r>
              </a:p>
              <a:p>
                <a14:m>
                  <m:oMath xmlns:m="http://schemas.openxmlformats.org/officeDocument/2006/math">
                    <m:r>
                      <a:rPr lang="en-GB" b="0" i="1" smtClean="0">
                        <a:latin typeface="Cambria Math" panose="02040503050406030204" pitchFamily="18" charset="0"/>
                      </a:rPr>
                      <m:t>𝑧</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𝑚𝑒𝑎𝑛</m:t>
                        </m:r>
                      </m:num>
                      <m:den>
                        <m:r>
                          <a:rPr lang="en-GB" b="0" i="1" smtClean="0">
                            <a:latin typeface="Cambria Math" panose="02040503050406030204" pitchFamily="18" charset="0"/>
                          </a:rPr>
                          <m:t>𝑆𝑡𝑎𝑛𝑑𝑎𝑟𝑑</m:t>
                        </m:r>
                        <m:r>
                          <a:rPr lang="en-GB" b="0" i="1" smtClean="0">
                            <a:latin typeface="Cambria Math" panose="02040503050406030204" pitchFamily="18" charset="0"/>
                          </a:rPr>
                          <m:t> </m:t>
                        </m:r>
                        <m:r>
                          <a:rPr lang="en-GB" b="0" i="1" smtClean="0">
                            <a:latin typeface="Cambria Math" panose="02040503050406030204" pitchFamily="18" charset="0"/>
                          </a:rPr>
                          <m:t>𝐷𝑒𝑣𝑖𝑎𝑡𝑖𝑜𝑛</m:t>
                        </m:r>
                      </m:den>
                    </m:f>
                  </m:oMath>
                </a14:m>
                <a:endParaRPr lang="en-GB" b="0" dirty="0"/>
              </a:p>
              <a:p>
                <a:pPr marL="0" indent="0">
                  <a:buNone/>
                </a:pPr>
                <a:endParaRPr lang="en-GB" b="0" dirty="0"/>
              </a:p>
              <a:p>
                <a:r>
                  <a:rPr lang="en-GB" dirty="0"/>
                  <a:t>The </a:t>
                </a:r>
                <a:r>
                  <a:rPr lang="en-GB" dirty="0" err="1"/>
                  <a:t>StandardScaler</a:t>
                </a:r>
                <a:r>
                  <a:rPr lang="en-GB" dirty="0"/>
                  <a:t> is only fitted using the training data. </a:t>
                </a:r>
              </a:p>
              <a:p>
                <a:r>
                  <a:rPr lang="en-GB" dirty="0"/>
                  <a:t>The scaler should also be used to transform future unseen data’</a:t>
                </a:r>
              </a:p>
              <a:p>
                <a:endParaRPr lang="en-GB" dirty="0"/>
              </a:p>
            </p:txBody>
          </p:sp>
        </mc:Choice>
        <mc:Fallback xmlns="">
          <p:sp>
            <p:nvSpPr>
              <p:cNvPr id="6" name="Content Placeholder 5">
                <a:extLst>
                  <a:ext uri="{FF2B5EF4-FFF2-40B4-BE49-F238E27FC236}">
                    <a16:creationId xmlns:a16="http://schemas.microsoft.com/office/drawing/2014/main" id="{C2707BD2-F710-F7B5-687B-031C143BF93F}"/>
                  </a:ext>
                </a:extLst>
              </p:cNvPr>
              <p:cNvSpPr>
                <a:spLocks noGrp="1" noRot="1" noChangeAspect="1" noMove="1" noResize="1" noEditPoints="1" noAdjustHandles="1" noChangeArrowheads="1" noChangeShapeType="1" noTextEdit="1"/>
              </p:cNvSpPr>
              <p:nvPr>
                <p:ph sz="quarter" idx="13"/>
              </p:nvPr>
            </p:nvSpPr>
            <p:spPr>
              <a:xfrm>
                <a:off x="831850" y="8005313"/>
                <a:ext cx="21761050" cy="4429575"/>
              </a:xfrm>
              <a:blipFill>
                <a:blip r:embed="rId3"/>
                <a:stretch>
                  <a:fillRect/>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79BF42B3-2E5E-5352-B670-CEC97AF0E7A3}"/>
              </a:ext>
            </a:extLst>
          </p:cNvPr>
          <p:cNvPicPr>
            <a:picLocks noChangeAspect="1"/>
          </p:cNvPicPr>
          <p:nvPr/>
        </p:nvPicPr>
        <p:blipFill>
          <a:blip r:embed="rId4"/>
          <a:stretch>
            <a:fillRect/>
          </a:stretch>
        </p:blipFill>
        <p:spPr>
          <a:xfrm>
            <a:off x="861287" y="2798741"/>
            <a:ext cx="21731613" cy="4934849"/>
          </a:xfrm>
          <a:prstGeom prst="rect">
            <a:avLst/>
          </a:prstGeom>
        </p:spPr>
      </p:pic>
      <p:sp>
        <p:nvSpPr>
          <p:cNvPr id="4" name="TextBox 3">
            <a:extLst>
              <a:ext uri="{FF2B5EF4-FFF2-40B4-BE49-F238E27FC236}">
                <a16:creationId xmlns:a16="http://schemas.microsoft.com/office/drawing/2014/main" id="{D2DD7CB3-AE1A-3914-489A-306FDF004FBB}"/>
              </a:ext>
            </a:extLst>
          </p:cNvPr>
          <p:cNvSpPr txBox="1"/>
          <p:nvPr/>
        </p:nvSpPr>
        <p:spPr>
          <a:xfrm>
            <a:off x="22970410" y="146434"/>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Demo</a:t>
            </a:r>
          </a:p>
        </p:txBody>
      </p:sp>
    </p:spTree>
    <p:extLst>
      <p:ext uri="{BB962C8B-B14F-4D97-AF65-F5344CB8AC3E}">
        <p14:creationId xmlns:p14="http://schemas.microsoft.com/office/powerpoint/2010/main" val="926934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prstGeom prst="rect">
            <a:avLst/>
          </a:prstGeom>
        </p:spPr>
        <p:txBody>
          <a:bodyPr spcFirstLastPara="1" wrap="square" lIns="243800" tIns="243800" rIns="243800" bIns="243800" anchor="t" anchorCtr="0">
            <a:normAutofit/>
          </a:bodyPr>
          <a:lstStyle/>
          <a:p>
            <a:pPr marL="0" lvl="0" indent="0" algn="l" rtl="0">
              <a:spcBef>
                <a:spcPts val="0"/>
              </a:spcBef>
              <a:spcAft>
                <a:spcPts val="0"/>
              </a:spcAft>
              <a:buNone/>
            </a:pPr>
            <a:r>
              <a:rPr lang="en-US" dirty="0">
                <a:latin typeface="+mn-lt"/>
              </a:rPr>
              <a:t>(Artificial) Neural Networks</a:t>
            </a:r>
            <a:endParaRPr dirty="0">
              <a:latin typeface="+mn-lt"/>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27C2A95-AD8F-97C2-E7E5-04FF668305B9}"/>
                  </a:ext>
                </a:extLst>
              </p:cNvPr>
              <p:cNvSpPr>
                <a:spLocks noGrp="1"/>
              </p:cNvSpPr>
              <p:nvPr>
                <p:ph sz="quarter" idx="13"/>
              </p:nvPr>
            </p:nvSpPr>
            <p:spPr>
              <a:xfrm>
                <a:off x="11207899" y="11267061"/>
                <a:ext cx="12613451" cy="2400657"/>
              </a:xfrm>
            </p:spPr>
            <p:txBody>
              <a:bodyPr>
                <a:normAutofit fontScale="92500" lnSpcReduction="10000"/>
              </a:bodyPr>
              <a:lstStyle/>
              <a:p>
                <a:r>
                  <a:rPr lang="en-GB" dirty="0">
                    <a:latin typeface="+mn-lt"/>
                  </a:rPr>
                  <a:t>Multiple equations, compared to linear/logistic regression which typically is one equation </a:t>
                </a:r>
                <a14:m>
                  <m:oMath xmlns:m="http://schemas.openxmlformats.org/officeDocument/2006/math">
                    <m:r>
                      <a:rPr lang="en-GB" b="0" i="0" smtClean="0">
                        <a:latin typeface="Cambria Math" panose="02040503050406030204" pitchFamily="18" charset="0"/>
                      </a:rPr>
                      <m:t>(</m:t>
                    </m:r>
                    <m:sSubSup>
                      <m:sSubSupPr>
                        <m:ctrlPr>
                          <a:rPr lang="en-US" i="1">
                            <a:latin typeface="Cambria Math" panose="02040503050406030204" pitchFamily="18" charset="0"/>
                          </a:rPr>
                        </m:ctrlPr>
                      </m:sSubSupPr>
                      <m:e>
                        <m:r>
                          <a:rPr lang="en-GB" b="0" i="1" smtClean="0">
                            <a:latin typeface="Cambria Math" panose="02040503050406030204" pitchFamily="18" charset="0"/>
                          </a:rPr>
                          <m:t>𝑦</m:t>
                        </m:r>
                        <m:r>
                          <a:rPr lang="en-GB" b="0" i="1" smtClean="0">
                            <a:latin typeface="Cambria Math" panose="02040503050406030204" pitchFamily="18" charset="0"/>
                          </a:rPr>
                          <m:t>=</m:t>
                        </m:r>
                        <m:r>
                          <a:rPr lang="en-US" i="1">
                            <a:latin typeface="Cambria Math" panose="02040503050406030204" pitchFamily="18" charset="0"/>
                          </a:rPr>
                          <m:t>𝑊</m:t>
                        </m:r>
                      </m:e>
                      <m:sub>
                        <m:r>
                          <a:rPr lang="en-US" i="1">
                            <a:latin typeface="Cambria Math" panose="02040503050406030204" pitchFamily="18" charset="0"/>
                          </a:rPr>
                          <m:t>1</m:t>
                        </m:r>
                      </m:sub>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2</m:t>
                        </m:r>
                      </m:sub>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𝑏</m:t>
                        </m:r>
                      </m:e>
                      <m:sup/>
                    </m:sSup>
                  </m:oMath>
                </a14:m>
                <a:r>
                  <a:rPr lang="en-GB" sz="3600" dirty="0">
                    <a:solidFill>
                      <a:srgbClr val="4293D6"/>
                    </a:solidFill>
                    <a:latin typeface="+mn-lt"/>
                    <a:ea typeface="Source Sans Pro"/>
                    <a:cs typeface="Source Sans Pro"/>
                    <a:sym typeface="Source Sans Pro"/>
                  </a:rPr>
                  <a:t>)</a:t>
                </a:r>
                <a:endParaRPr lang="el-GR" sz="3600" dirty="0">
                  <a:solidFill>
                    <a:srgbClr val="4293D6"/>
                  </a:solidFill>
                  <a:latin typeface="+mn-lt"/>
                  <a:ea typeface="Source Sans Pro"/>
                  <a:cs typeface="Source Sans Pro"/>
                  <a:sym typeface="Source Sans Pro"/>
                </a:endParaRPr>
              </a:p>
              <a:p>
                <a:r>
                  <a:rPr lang="en-GB" dirty="0">
                    <a:latin typeface="+mn-lt"/>
                  </a:rPr>
                  <a:t>Transformation of X through a network of </a:t>
                </a:r>
                <a:r>
                  <a:rPr lang="en-GB" dirty="0" err="1">
                    <a:latin typeface="+mn-lt"/>
                  </a:rPr>
                  <a:t>perceptrons</a:t>
                </a:r>
                <a:r>
                  <a:rPr lang="en-GB" dirty="0">
                    <a:latin typeface="+mn-lt"/>
                  </a:rPr>
                  <a:t> to output Y</a:t>
                </a:r>
              </a:p>
              <a:p>
                <a:endParaRPr lang="en-GB" dirty="0">
                  <a:latin typeface="+mn-lt"/>
                </a:endParaRPr>
              </a:p>
            </p:txBody>
          </p:sp>
        </mc:Choice>
        <mc:Fallback xmlns="">
          <p:sp>
            <p:nvSpPr>
              <p:cNvPr id="4" name="Content Placeholder 3">
                <a:extLst>
                  <a:ext uri="{FF2B5EF4-FFF2-40B4-BE49-F238E27FC236}">
                    <a16:creationId xmlns:a16="http://schemas.microsoft.com/office/drawing/2014/main" id="{C27C2A95-AD8F-97C2-E7E5-04FF668305B9}"/>
                  </a:ext>
                </a:extLst>
              </p:cNvPr>
              <p:cNvSpPr>
                <a:spLocks noGrp="1" noRot="1" noChangeAspect="1" noMove="1" noResize="1" noEditPoints="1" noAdjustHandles="1" noChangeArrowheads="1" noChangeShapeType="1" noTextEdit="1"/>
              </p:cNvSpPr>
              <p:nvPr>
                <p:ph sz="quarter" idx="13"/>
              </p:nvPr>
            </p:nvSpPr>
            <p:spPr>
              <a:xfrm>
                <a:off x="11207899" y="11267061"/>
                <a:ext cx="12613451" cy="2400657"/>
              </a:xfrm>
              <a:blipFill>
                <a:blip r:embed="rId3"/>
                <a:stretch>
                  <a:fillRect t="-16244"/>
                </a:stretch>
              </a:blipFill>
            </p:spPr>
            <p:txBody>
              <a:bodyPr/>
              <a:lstStyle/>
              <a:p>
                <a:r>
                  <a:rPr lang="en-GB">
                    <a:noFill/>
                  </a:rPr>
                  <a:t> </a:t>
                </a:r>
              </a:p>
            </p:txBody>
          </p:sp>
        </mc:Fallback>
      </mc:AlternateContent>
      <p:pic>
        <p:nvPicPr>
          <p:cNvPr id="171" name="Google Shape;171;p23"/>
          <p:cNvPicPr preferRelativeResize="0"/>
          <p:nvPr/>
        </p:nvPicPr>
        <p:blipFill>
          <a:blip r:embed="rId4">
            <a:alphaModFix/>
          </a:blip>
          <a:stretch>
            <a:fillRect/>
          </a:stretch>
        </p:blipFill>
        <p:spPr>
          <a:xfrm>
            <a:off x="1359707" y="3061899"/>
            <a:ext cx="8096250" cy="8553450"/>
          </a:xfrm>
          <a:prstGeom prst="rect">
            <a:avLst/>
          </a:prstGeom>
          <a:noFill/>
          <a:ln>
            <a:noFill/>
          </a:ln>
        </p:spPr>
      </p:pic>
      <p:sp>
        <p:nvSpPr>
          <p:cNvPr id="172" name="Google Shape;172;p23"/>
          <p:cNvSpPr txBox="1"/>
          <p:nvPr/>
        </p:nvSpPr>
        <p:spPr>
          <a:xfrm>
            <a:off x="1359557" y="11724597"/>
            <a:ext cx="8096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u="sng" dirty="0">
                <a:solidFill>
                  <a:schemeClr val="hlink"/>
                </a:solidFill>
                <a:latin typeface="+mn-lt"/>
                <a:hlinkClick r:id="rId5"/>
              </a:rPr>
              <a:t>https://web.archive.org/web/20070713113018/http://www.nia.nih.gov/Alzheimers/Publications/UnravelingTheMystery/Part1/NeuronsAndTheirJobs.htm</a:t>
            </a:r>
            <a:endParaRPr b="1" dirty="0">
              <a:latin typeface="+mn-lt"/>
            </a:endParaRPr>
          </a:p>
          <a:p>
            <a:pPr marL="0" lvl="0" indent="0" algn="l" rtl="0">
              <a:spcBef>
                <a:spcPts val="0"/>
              </a:spcBef>
              <a:spcAft>
                <a:spcPts val="0"/>
              </a:spcAft>
              <a:buNone/>
            </a:pPr>
            <a:r>
              <a:rPr lang="en-US" dirty="0">
                <a:solidFill>
                  <a:srgbClr val="54595D"/>
                </a:solidFill>
                <a:highlight>
                  <a:srgbClr val="F8F9FA"/>
                </a:highlight>
                <a:latin typeface="+mn-lt"/>
              </a:rPr>
              <a:t>Illustrator: Christy </a:t>
            </a:r>
            <a:r>
              <a:rPr lang="en-US" dirty="0" err="1">
                <a:solidFill>
                  <a:srgbClr val="54595D"/>
                </a:solidFill>
                <a:highlight>
                  <a:srgbClr val="F8F9FA"/>
                </a:highlight>
                <a:latin typeface="+mn-lt"/>
              </a:rPr>
              <a:t>Krames</a:t>
            </a:r>
            <a:r>
              <a:rPr lang="en-US" dirty="0">
                <a:solidFill>
                  <a:srgbClr val="54595D"/>
                </a:solidFill>
                <a:highlight>
                  <a:srgbClr val="F8F9FA"/>
                </a:highlight>
                <a:latin typeface="+mn-lt"/>
              </a:rPr>
              <a:t>, MA, CMI, for US National Institutes of Health, National Institute on Aging</a:t>
            </a:r>
            <a:endParaRPr b="1" dirty="0">
              <a:latin typeface="+mn-lt"/>
            </a:endParaRPr>
          </a:p>
        </p:txBody>
      </p:sp>
      <p:sp>
        <p:nvSpPr>
          <p:cNvPr id="6" name="TextBox 5">
            <a:extLst>
              <a:ext uri="{FF2B5EF4-FFF2-40B4-BE49-F238E27FC236}">
                <a16:creationId xmlns:a16="http://schemas.microsoft.com/office/drawing/2014/main" id="{642B9C66-6927-F238-54FD-ABCCB23DF615}"/>
              </a:ext>
            </a:extLst>
          </p:cNvPr>
          <p:cNvSpPr txBox="1"/>
          <p:nvPr/>
        </p:nvSpPr>
        <p:spPr>
          <a:xfrm>
            <a:off x="21752750" y="4338669"/>
            <a:ext cx="1219200" cy="1200329"/>
          </a:xfrm>
          <a:prstGeom prst="rect">
            <a:avLst/>
          </a:prstGeom>
          <a:noFill/>
        </p:spPr>
        <p:txBody>
          <a:bodyPr wrap="square" rtlCol="0">
            <a:spAutoFit/>
          </a:bodyPr>
          <a:lstStyle/>
          <a:p>
            <a:r>
              <a:rPr lang="en-US" sz="7200" b="1" dirty="0">
                <a:solidFill>
                  <a:schemeClr val="bg1"/>
                </a:solidFill>
                <a:latin typeface="+mn-lt"/>
              </a:rPr>
              <a:t>Y</a:t>
            </a:r>
          </a:p>
        </p:txBody>
      </p:sp>
      <p:sp>
        <p:nvSpPr>
          <p:cNvPr id="7" name="TextBox 6">
            <a:extLst>
              <a:ext uri="{FF2B5EF4-FFF2-40B4-BE49-F238E27FC236}">
                <a16:creationId xmlns:a16="http://schemas.microsoft.com/office/drawing/2014/main" id="{F48FD8E1-2C29-0E0F-2536-7C7440AE7828}"/>
              </a:ext>
            </a:extLst>
          </p:cNvPr>
          <p:cNvSpPr txBox="1"/>
          <p:nvPr/>
        </p:nvSpPr>
        <p:spPr>
          <a:xfrm>
            <a:off x="11313349" y="4338667"/>
            <a:ext cx="1219200" cy="1200329"/>
          </a:xfrm>
          <a:prstGeom prst="rect">
            <a:avLst/>
          </a:prstGeom>
          <a:noFill/>
        </p:spPr>
        <p:txBody>
          <a:bodyPr wrap="square" rtlCol="0">
            <a:spAutoFit/>
          </a:bodyPr>
          <a:lstStyle/>
          <a:p>
            <a:r>
              <a:rPr lang="en-US" sz="7200" b="1" dirty="0">
                <a:solidFill>
                  <a:schemeClr val="bg1"/>
                </a:solidFill>
                <a:latin typeface="+mn-lt"/>
              </a:rPr>
              <a:t>X</a:t>
            </a:r>
          </a:p>
        </p:txBody>
      </p:sp>
      <p:sp>
        <p:nvSpPr>
          <p:cNvPr id="8" name="TextBox 7">
            <a:extLst>
              <a:ext uri="{FF2B5EF4-FFF2-40B4-BE49-F238E27FC236}">
                <a16:creationId xmlns:a16="http://schemas.microsoft.com/office/drawing/2014/main" id="{17B752B6-BCCC-91E5-8CF9-B54CFFE0145A}"/>
              </a:ext>
            </a:extLst>
          </p:cNvPr>
          <p:cNvSpPr txBox="1"/>
          <p:nvPr/>
        </p:nvSpPr>
        <p:spPr>
          <a:xfrm>
            <a:off x="15282676" y="3738504"/>
            <a:ext cx="4463899" cy="2400657"/>
          </a:xfrm>
          <a:prstGeom prst="rect">
            <a:avLst/>
          </a:prstGeom>
          <a:noFill/>
        </p:spPr>
        <p:txBody>
          <a:bodyPr wrap="square" rtlCol="0">
            <a:spAutoFit/>
          </a:bodyPr>
          <a:lstStyle/>
          <a:p>
            <a:r>
              <a:rPr lang="en-US" sz="7500" b="1" dirty="0">
                <a:solidFill>
                  <a:schemeClr val="dk1"/>
                </a:solidFill>
                <a:latin typeface="+mn-lt"/>
                <a:sym typeface="Source Sans Pro"/>
              </a:rPr>
              <a:t>Neural</a:t>
            </a:r>
          </a:p>
          <a:p>
            <a:r>
              <a:rPr lang="en-US" sz="7500" b="1" dirty="0">
                <a:solidFill>
                  <a:schemeClr val="dk1"/>
                </a:solidFill>
                <a:latin typeface="+mn-lt"/>
                <a:sym typeface="Source Sans Pro"/>
              </a:rPr>
              <a:t>Network</a:t>
            </a:r>
          </a:p>
        </p:txBody>
      </p:sp>
      <p:sp>
        <p:nvSpPr>
          <p:cNvPr id="14" name="Arrow: Right 13">
            <a:extLst>
              <a:ext uri="{FF2B5EF4-FFF2-40B4-BE49-F238E27FC236}">
                <a16:creationId xmlns:a16="http://schemas.microsoft.com/office/drawing/2014/main" id="{862D5BE8-27DF-4113-2243-45748C2A2E49}"/>
              </a:ext>
            </a:extLst>
          </p:cNvPr>
          <p:cNvSpPr/>
          <p:nvPr/>
        </p:nvSpPr>
        <p:spPr>
          <a:xfrm>
            <a:off x="12532549" y="4677223"/>
            <a:ext cx="2341418" cy="5232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F7F27BE9-2949-1B07-01D7-888626143892}"/>
              </a:ext>
            </a:extLst>
          </p:cNvPr>
          <p:cNvSpPr/>
          <p:nvPr/>
        </p:nvSpPr>
        <p:spPr>
          <a:xfrm>
            <a:off x="19002623" y="4677223"/>
            <a:ext cx="2341418" cy="5232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Google Shape;522;p62">
            <a:extLst>
              <a:ext uri="{FF2B5EF4-FFF2-40B4-BE49-F238E27FC236}">
                <a16:creationId xmlns:a16="http://schemas.microsoft.com/office/drawing/2014/main" id="{547AB9E5-3A8C-9BF7-CDC2-CC0A9B9569E1}"/>
              </a:ext>
            </a:extLst>
          </p:cNvPr>
          <p:cNvSpPr/>
          <p:nvPr/>
        </p:nvSpPr>
        <p:spPr>
          <a:xfrm>
            <a:off x="14281675" y="8928060"/>
            <a:ext cx="1100700" cy="819000"/>
          </a:xfrm>
          <a:prstGeom prst="ellipse">
            <a:avLst/>
          </a:prstGeom>
          <a:solidFill>
            <a:schemeClr val="bg2"/>
          </a:solidFill>
          <a:ln w="25400" cap="flat" cmpd="sng">
            <a:solidFill>
              <a:srgbClr val="696A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highlight>
                <a:srgbClr val="FFFF00"/>
              </a:highlight>
              <a:latin typeface="+mn-lt"/>
              <a:ea typeface="Arial"/>
              <a:cs typeface="Arial"/>
              <a:sym typeface="Arial"/>
            </a:endParaRPr>
          </a:p>
        </p:txBody>
      </p:sp>
      <p:sp>
        <p:nvSpPr>
          <p:cNvPr id="152" name="Google Shape;523;p62">
            <a:extLst>
              <a:ext uri="{FF2B5EF4-FFF2-40B4-BE49-F238E27FC236}">
                <a16:creationId xmlns:a16="http://schemas.microsoft.com/office/drawing/2014/main" id="{F925ED5A-77B6-E3BF-AACA-A3361E06DD6F}"/>
              </a:ext>
            </a:extLst>
          </p:cNvPr>
          <p:cNvSpPr/>
          <p:nvPr/>
        </p:nvSpPr>
        <p:spPr>
          <a:xfrm>
            <a:off x="14302053" y="6504982"/>
            <a:ext cx="1100700" cy="819000"/>
          </a:xfrm>
          <a:prstGeom prst="ellipse">
            <a:avLst/>
          </a:prstGeom>
          <a:solidFill>
            <a:schemeClr val="dk2"/>
          </a:solidFill>
          <a:ln w="25400" cap="flat" cmpd="sng">
            <a:solidFill>
              <a:srgbClr val="696A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n-lt"/>
              <a:ea typeface="Arial"/>
              <a:cs typeface="Arial"/>
              <a:sym typeface="Arial"/>
            </a:endParaRPr>
          </a:p>
        </p:txBody>
      </p:sp>
      <p:sp>
        <p:nvSpPr>
          <p:cNvPr id="153" name="Google Shape;524;p62">
            <a:extLst>
              <a:ext uri="{FF2B5EF4-FFF2-40B4-BE49-F238E27FC236}">
                <a16:creationId xmlns:a16="http://schemas.microsoft.com/office/drawing/2014/main" id="{A0D6983D-8082-1AFD-1142-3CF318303E43}"/>
              </a:ext>
            </a:extLst>
          </p:cNvPr>
          <p:cNvSpPr/>
          <p:nvPr/>
        </p:nvSpPr>
        <p:spPr>
          <a:xfrm>
            <a:off x="14302053" y="7711522"/>
            <a:ext cx="1100700" cy="819000"/>
          </a:xfrm>
          <a:prstGeom prst="ellipse">
            <a:avLst/>
          </a:prstGeom>
          <a:solidFill>
            <a:schemeClr val="dk2"/>
          </a:solidFill>
          <a:ln w="25400" cap="flat" cmpd="sng">
            <a:solidFill>
              <a:srgbClr val="696A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n-lt"/>
              <a:ea typeface="Arial"/>
              <a:cs typeface="Arial"/>
              <a:sym typeface="Arial"/>
            </a:endParaRPr>
          </a:p>
        </p:txBody>
      </p:sp>
      <p:sp>
        <p:nvSpPr>
          <p:cNvPr id="154" name="Google Shape;525;p62">
            <a:extLst>
              <a:ext uri="{FF2B5EF4-FFF2-40B4-BE49-F238E27FC236}">
                <a16:creationId xmlns:a16="http://schemas.microsoft.com/office/drawing/2014/main" id="{CE243996-3331-E515-EF83-0E476A456B5D}"/>
              </a:ext>
            </a:extLst>
          </p:cNvPr>
          <p:cNvSpPr/>
          <p:nvPr/>
        </p:nvSpPr>
        <p:spPr>
          <a:xfrm>
            <a:off x="23070520" y="7737434"/>
            <a:ext cx="1100700" cy="819000"/>
          </a:xfrm>
          <a:prstGeom prst="ellipse">
            <a:avLst/>
          </a:prstGeom>
          <a:solidFill>
            <a:schemeClr val="dk2"/>
          </a:solidFill>
          <a:ln w="25400" cap="flat" cmpd="sng">
            <a:solidFill>
              <a:srgbClr val="696A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n-lt"/>
              <a:ea typeface="Arial"/>
              <a:cs typeface="Arial"/>
              <a:sym typeface="Arial"/>
            </a:endParaRPr>
          </a:p>
        </p:txBody>
      </p:sp>
      <p:cxnSp>
        <p:nvCxnSpPr>
          <p:cNvPr id="155" name="Google Shape;526;p62">
            <a:extLst>
              <a:ext uri="{FF2B5EF4-FFF2-40B4-BE49-F238E27FC236}">
                <a16:creationId xmlns:a16="http://schemas.microsoft.com/office/drawing/2014/main" id="{06998022-EFC2-7C53-9ED1-B3C4E65D7C1A}"/>
              </a:ext>
            </a:extLst>
          </p:cNvPr>
          <p:cNvCxnSpPr>
            <a:endCxn id="153" idx="1"/>
          </p:cNvCxnSpPr>
          <p:nvPr/>
        </p:nvCxnSpPr>
        <p:spPr>
          <a:xfrm>
            <a:off x="12071047" y="6703162"/>
            <a:ext cx="2392200" cy="1128300"/>
          </a:xfrm>
          <a:prstGeom prst="straightConnector1">
            <a:avLst/>
          </a:prstGeom>
          <a:noFill/>
          <a:ln w="9525" cap="flat" cmpd="sng">
            <a:solidFill>
              <a:srgbClr val="333C47"/>
            </a:solidFill>
            <a:prstDash val="solid"/>
            <a:round/>
            <a:headEnd type="none" w="sm" len="sm"/>
            <a:tailEnd type="triangle" w="med" len="med"/>
          </a:ln>
        </p:spPr>
      </p:cxnSp>
      <p:cxnSp>
        <p:nvCxnSpPr>
          <p:cNvPr id="159" name="Google Shape;530;p62">
            <a:extLst>
              <a:ext uri="{FF2B5EF4-FFF2-40B4-BE49-F238E27FC236}">
                <a16:creationId xmlns:a16="http://schemas.microsoft.com/office/drawing/2014/main" id="{F4A8594E-6B35-3EA3-D87D-83773E0DDE04}"/>
              </a:ext>
            </a:extLst>
          </p:cNvPr>
          <p:cNvCxnSpPr/>
          <p:nvPr/>
        </p:nvCxnSpPr>
        <p:spPr>
          <a:xfrm>
            <a:off x="12212616" y="6648155"/>
            <a:ext cx="2126400" cy="14700"/>
          </a:xfrm>
          <a:prstGeom prst="straightConnector1">
            <a:avLst/>
          </a:prstGeom>
          <a:noFill/>
          <a:ln w="9525" cap="flat" cmpd="sng">
            <a:solidFill>
              <a:srgbClr val="333C47"/>
            </a:solidFill>
            <a:prstDash val="solid"/>
            <a:round/>
            <a:headEnd type="none" w="sm" len="sm"/>
            <a:tailEnd type="triangle" w="med" len="med"/>
          </a:ln>
        </p:spPr>
      </p:cxnSp>
      <p:cxnSp>
        <p:nvCxnSpPr>
          <p:cNvPr id="160" name="Google Shape;531;p62">
            <a:extLst>
              <a:ext uri="{FF2B5EF4-FFF2-40B4-BE49-F238E27FC236}">
                <a16:creationId xmlns:a16="http://schemas.microsoft.com/office/drawing/2014/main" id="{0A017139-336A-BC5B-8D74-C540FDA1B44B}"/>
              </a:ext>
            </a:extLst>
          </p:cNvPr>
          <p:cNvCxnSpPr/>
          <p:nvPr/>
        </p:nvCxnSpPr>
        <p:spPr>
          <a:xfrm>
            <a:off x="12155059" y="8861596"/>
            <a:ext cx="2064000" cy="570000"/>
          </a:xfrm>
          <a:prstGeom prst="straightConnector1">
            <a:avLst/>
          </a:prstGeom>
          <a:noFill/>
          <a:ln w="9525" cap="flat" cmpd="sng">
            <a:solidFill>
              <a:srgbClr val="333C47"/>
            </a:solidFill>
            <a:prstDash val="solid"/>
            <a:round/>
            <a:headEnd type="none" w="sm" len="sm"/>
            <a:tailEnd type="triangle" w="med" len="med"/>
          </a:ln>
        </p:spPr>
      </p:cxnSp>
      <p:cxnSp>
        <p:nvCxnSpPr>
          <p:cNvPr id="161" name="Google Shape;532;p62">
            <a:extLst>
              <a:ext uri="{FF2B5EF4-FFF2-40B4-BE49-F238E27FC236}">
                <a16:creationId xmlns:a16="http://schemas.microsoft.com/office/drawing/2014/main" id="{AC16DD80-C594-693C-AE99-9A78772E5108}"/>
              </a:ext>
            </a:extLst>
          </p:cNvPr>
          <p:cNvCxnSpPr/>
          <p:nvPr/>
        </p:nvCxnSpPr>
        <p:spPr>
          <a:xfrm rot="10800000" flipH="1">
            <a:off x="12053158" y="6899247"/>
            <a:ext cx="2157000" cy="1827900"/>
          </a:xfrm>
          <a:prstGeom prst="straightConnector1">
            <a:avLst/>
          </a:prstGeom>
          <a:noFill/>
          <a:ln w="9525" cap="flat" cmpd="sng">
            <a:solidFill>
              <a:srgbClr val="333C47"/>
            </a:solidFill>
            <a:prstDash val="solid"/>
            <a:round/>
            <a:headEnd type="none" w="sm" len="sm"/>
            <a:tailEnd type="triangle" w="med" len="med"/>
          </a:ln>
        </p:spPr>
      </p:cxnSp>
      <p:cxnSp>
        <p:nvCxnSpPr>
          <p:cNvPr id="162" name="Google Shape;533;p62">
            <a:extLst>
              <a:ext uri="{FF2B5EF4-FFF2-40B4-BE49-F238E27FC236}">
                <a16:creationId xmlns:a16="http://schemas.microsoft.com/office/drawing/2014/main" id="{BC288B38-301A-B88C-9D53-AAF31DFB2BA6}"/>
              </a:ext>
            </a:extLst>
          </p:cNvPr>
          <p:cNvCxnSpPr>
            <a:cxnSpLocks/>
          </p:cNvCxnSpPr>
          <p:nvPr/>
        </p:nvCxnSpPr>
        <p:spPr>
          <a:xfrm>
            <a:off x="12172953" y="6960322"/>
            <a:ext cx="2126828" cy="1910473"/>
          </a:xfrm>
          <a:prstGeom prst="straightConnector1">
            <a:avLst/>
          </a:prstGeom>
          <a:noFill/>
          <a:ln w="9525" cap="flat" cmpd="sng">
            <a:solidFill>
              <a:srgbClr val="333C47"/>
            </a:solidFill>
            <a:prstDash val="solid"/>
            <a:round/>
            <a:headEnd type="none" w="sm" len="sm"/>
            <a:tailEnd type="triangle" w="med" len="med"/>
          </a:ln>
        </p:spPr>
      </p:cxnSp>
      <p:cxnSp>
        <p:nvCxnSpPr>
          <p:cNvPr id="163" name="Google Shape;534;p62">
            <a:extLst>
              <a:ext uri="{FF2B5EF4-FFF2-40B4-BE49-F238E27FC236}">
                <a16:creationId xmlns:a16="http://schemas.microsoft.com/office/drawing/2014/main" id="{234F3165-C129-7763-4971-ECA96A399135}"/>
              </a:ext>
            </a:extLst>
          </p:cNvPr>
          <p:cNvCxnSpPr/>
          <p:nvPr/>
        </p:nvCxnSpPr>
        <p:spPr>
          <a:xfrm rot="10800000" flipH="1">
            <a:off x="12166101" y="6791270"/>
            <a:ext cx="2052900" cy="991200"/>
          </a:xfrm>
          <a:prstGeom prst="straightConnector1">
            <a:avLst/>
          </a:prstGeom>
          <a:noFill/>
          <a:ln w="9525" cap="flat" cmpd="sng">
            <a:solidFill>
              <a:srgbClr val="333C47"/>
            </a:solidFill>
            <a:prstDash val="solid"/>
            <a:round/>
            <a:headEnd type="none" w="sm" len="sm"/>
            <a:tailEnd type="triangle" w="med" len="med"/>
          </a:ln>
        </p:spPr>
      </p:cxnSp>
      <p:cxnSp>
        <p:nvCxnSpPr>
          <p:cNvPr id="164" name="Google Shape;535;p62">
            <a:extLst>
              <a:ext uri="{FF2B5EF4-FFF2-40B4-BE49-F238E27FC236}">
                <a16:creationId xmlns:a16="http://schemas.microsoft.com/office/drawing/2014/main" id="{6021F793-9A71-62B5-5DB6-D7A21240A406}"/>
              </a:ext>
            </a:extLst>
          </p:cNvPr>
          <p:cNvCxnSpPr/>
          <p:nvPr/>
        </p:nvCxnSpPr>
        <p:spPr>
          <a:xfrm rot="10800000" flipH="1">
            <a:off x="12194108" y="9616776"/>
            <a:ext cx="2197500" cy="546900"/>
          </a:xfrm>
          <a:prstGeom prst="straightConnector1">
            <a:avLst/>
          </a:prstGeom>
          <a:noFill/>
          <a:ln w="9525" cap="flat" cmpd="sng">
            <a:solidFill>
              <a:srgbClr val="333C47"/>
            </a:solidFill>
            <a:prstDash val="solid"/>
            <a:round/>
            <a:headEnd type="none" w="sm" len="sm"/>
            <a:tailEnd type="triangle" w="med" len="med"/>
          </a:ln>
        </p:spPr>
      </p:cxnSp>
      <p:cxnSp>
        <p:nvCxnSpPr>
          <p:cNvPr id="165" name="Google Shape;536;p62">
            <a:extLst>
              <a:ext uri="{FF2B5EF4-FFF2-40B4-BE49-F238E27FC236}">
                <a16:creationId xmlns:a16="http://schemas.microsoft.com/office/drawing/2014/main" id="{5F7D7579-4173-4068-9D09-D0BC64DC66EB}"/>
              </a:ext>
            </a:extLst>
          </p:cNvPr>
          <p:cNvCxnSpPr>
            <a:endCxn id="152" idx="2"/>
          </p:cNvCxnSpPr>
          <p:nvPr/>
        </p:nvCxnSpPr>
        <p:spPr>
          <a:xfrm rot="10800000" flipH="1">
            <a:off x="12089553" y="6914482"/>
            <a:ext cx="2212500" cy="3072300"/>
          </a:xfrm>
          <a:prstGeom prst="straightConnector1">
            <a:avLst/>
          </a:prstGeom>
          <a:noFill/>
          <a:ln w="9525" cap="flat" cmpd="sng">
            <a:solidFill>
              <a:srgbClr val="333C47"/>
            </a:solidFill>
            <a:prstDash val="solid"/>
            <a:round/>
            <a:headEnd type="none" w="sm" len="sm"/>
            <a:tailEnd type="triangle" w="med" len="med"/>
          </a:ln>
        </p:spPr>
      </p:cxnSp>
      <p:cxnSp>
        <p:nvCxnSpPr>
          <p:cNvPr id="166" name="Google Shape;537;p62">
            <a:extLst>
              <a:ext uri="{FF2B5EF4-FFF2-40B4-BE49-F238E27FC236}">
                <a16:creationId xmlns:a16="http://schemas.microsoft.com/office/drawing/2014/main" id="{99355BE1-B5B4-AEC7-B266-42CC8A3A64B9}"/>
              </a:ext>
            </a:extLst>
          </p:cNvPr>
          <p:cNvCxnSpPr>
            <a:endCxn id="153" idx="3"/>
          </p:cNvCxnSpPr>
          <p:nvPr/>
        </p:nvCxnSpPr>
        <p:spPr>
          <a:xfrm rot="10800000" flipH="1">
            <a:off x="12179347" y="8410582"/>
            <a:ext cx="2283900" cy="1645500"/>
          </a:xfrm>
          <a:prstGeom prst="straightConnector1">
            <a:avLst/>
          </a:prstGeom>
          <a:noFill/>
          <a:ln w="9525" cap="flat" cmpd="sng">
            <a:solidFill>
              <a:srgbClr val="333C47"/>
            </a:solidFill>
            <a:prstDash val="solid"/>
            <a:round/>
            <a:headEnd type="none" w="sm" len="sm"/>
            <a:tailEnd type="triangle" w="med" len="med"/>
          </a:ln>
        </p:spPr>
      </p:cxnSp>
      <p:cxnSp>
        <p:nvCxnSpPr>
          <p:cNvPr id="167" name="Google Shape;538;p62">
            <a:extLst>
              <a:ext uri="{FF2B5EF4-FFF2-40B4-BE49-F238E27FC236}">
                <a16:creationId xmlns:a16="http://schemas.microsoft.com/office/drawing/2014/main" id="{12F1D2D9-8FAF-DA85-7F22-AC5350290264}"/>
              </a:ext>
            </a:extLst>
          </p:cNvPr>
          <p:cNvCxnSpPr/>
          <p:nvPr/>
        </p:nvCxnSpPr>
        <p:spPr>
          <a:xfrm>
            <a:off x="12179344" y="7886293"/>
            <a:ext cx="1995900" cy="283200"/>
          </a:xfrm>
          <a:prstGeom prst="straightConnector1">
            <a:avLst/>
          </a:prstGeom>
          <a:noFill/>
          <a:ln w="9525" cap="flat" cmpd="sng">
            <a:solidFill>
              <a:srgbClr val="333C47"/>
            </a:solidFill>
            <a:prstDash val="solid"/>
            <a:round/>
            <a:headEnd type="none" w="sm" len="sm"/>
            <a:tailEnd type="triangle" w="med" len="med"/>
          </a:ln>
        </p:spPr>
      </p:cxnSp>
      <p:cxnSp>
        <p:nvCxnSpPr>
          <p:cNvPr id="168" name="Google Shape;539;p62">
            <a:extLst>
              <a:ext uri="{FF2B5EF4-FFF2-40B4-BE49-F238E27FC236}">
                <a16:creationId xmlns:a16="http://schemas.microsoft.com/office/drawing/2014/main" id="{A0613309-784C-4CFA-223B-2E2914C80125}"/>
              </a:ext>
            </a:extLst>
          </p:cNvPr>
          <p:cNvCxnSpPr/>
          <p:nvPr/>
        </p:nvCxnSpPr>
        <p:spPr>
          <a:xfrm>
            <a:off x="12108392" y="7967613"/>
            <a:ext cx="2212500" cy="1317900"/>
          </a:xfrm>
          <a:prstGeom prst="straightConnector1">
            <a:avLst/>
          </a:prstGeom>
          <a:noFill/>
          <a:ln w="9525" cap="flat" cmpd="sng">
            <a:solidFill>
              <a:srgbClr val="333C47"/>
            </a:solidFill>
            <a:prstDash val="solid"/>
            <a:round/>
            <a:headEnd type="none" w="sm" len="sm"/>
            <a:tailEnd type="triangle" w="med" len="med"/>
          </a:ln>
        </p:spPr>
      </p:cxnSp>
      <p:cxnSp>
        <p:nvCxnSpPr>
          <p:cNvPr id="169" name="Google Shape;540;p62">
            <a:extLst>
              <a:ext uri="{FF2B5EF4-FFF2-40B4-BE49-F238E27FC236}">
                <a16:creationId xmlns:a16="http://schemas.microsoft.com/office/drawing/2014/main" id="{36686603-A87A-7AD5-548E-DB4EF292A93F}"/>
              </a:ext>
            </a:extLst>
          </p:cNvPr>
          <p:cNvCxnSpPr/>
          <p:nvPr/>
        </p:nvCxnSpPr>
        <p:spPr>
          <a:xfrm rot="10800000" flipH="1">
            <a:off x="12142781" y="8283700"/>
            <a:ext cx="2054700" cy="512400"/>
          </a:xfrm>
          <a:prstGeom prst="straightConnector1">
            <a:avLst/>
          </a:prstGeom>
          <a:noFill/>
          <a:ln w="9525" cap="flat" cmpd="sng">
            <a:solidFill>
              <a:srgbClr val="333C47"/>
            </a:solidFill>
            <a:prstDash val="solid"/>
            <a:round/>
            <a:headEnd type="none" w="sm" len="sm"/>
            <a:tailEnd type="triangle" w="med" len="med"/>
          </a:ln>
        </p:spPr>
      </p:cxnSp>
      <p:cxnSp>
        <p:nvCxnSpPr>
          <p:cNvPr id="173" name="Google Shape;541;p62">
            <a:extLst>
              <a:ext uri="{FF2B5EF4-FFF2-40B4-BE49-F238E27FC236}">
                <a16:creationId xmlns:a16="http://schemas.microsoft.com/office/drawing/2014/main" id="{A2F902FB-C2D2-B349-9493-EF4E384E22D3}"/>
              </a:ext>
            </a:extLst>
          </p:cNvPr>
          <p:cNvCxnSpPr/>
          <p:nvPr/>
        </p:nvCxnSpPr>
        <p:spPr>
          <a:xfrm rot="10800000" flipH="1">
            <a:off x="15485570" y="6361095"/>
            <a:ext cx="2602800" cy="547500"/>
          </a:xfrm>
          <a:prstGeom prst="straightConnector1">
            <a:avLst/>
          </a:prstGeom>
          <a:noFill/>
          <a:ln w="9525" cap="flat" cmpd="sng">
            <a:solidFill>
              <a:srgbClr val="333C47"/>
            </a:solidFill>
            <a:prstDash val="solid"/>
            <a:round/>
            <a:headEnd type="none" w="sm" len="sm"/>
            <a:tailEnd type="triangle" w="med" len="med"/>
          </a:ln>
        </p:spPr>
      </p:cxnSp>
      <p:cxnSp>
        <p:nvCxnSpPr>
          <p:cNvPr id="174" name="Google Shape;542;p62">
            <a:extLst>
              <a:ext uri="{FF2B5EF4-FFF2-40B4-BE49-F238E27FC236}">
                <a16:creationId xmlns:a16="http://schemas.microsoft.com/office/drawing/2014/main" id="{4CEA4CB5-65C9-86FF-CD4D-B4CCD7A4361F}"/>
              </a:ext>
            </a:extLst>
          </p:cNvPr>
          <p:cNvCxnSpPr/>
          <p:nvPr/>
        </p:nvCxnSpPr>
        <p:spPr>
          <a:xfrm rot="10800000" flipH="1">
            <a:off x="15467666" y="6469494"/>
            <a:ext cx="2581200" cy="1588500"/>
          </a:xfrm>
          <a:prstGeom prst="straightConnector1">
            <a:avLst/>
          </a:prstGeom>
          <a:noFill/>
          <a:ln w="9525" cap="flat" cmpd="sng">
            <a:solidFill>
              <a:srgbClr val="333C47"/>
            </a:solidFill>
            <a:prstDash val="solid"/>
            <a:round/>
            <a:headEnd type="none" w="sm" len="sm"/>
            <a:tailEnd type="triangle" w="med" len="med"/>
          </a:ln>
        </p:spPr>
      </p:cxnSp>
      <p:cxnSp>
        <p:nvCxnSpPr>
          <p:cNvPr id="175" name="Google Shape;543;p62">
            <a:extLst>
              <a:ext uri="{FF2B5EF4-FFF2-40B4-BE49-F238E27FC236}">
                <a16:creationId xmlns:a16="http://schemas.microsoft.com/office/drawing/2014/main" id="{C4D2FD84-B5F5-6C52-11A9-44C1629E4E88}"/>
              </a:ext>
            </a:extLst>
          </p:cNvPr>
          <p:cNvCxnSpPr/>
          <p:nvPr/>
        </p:nvCxnSpPr>
        <p:spPr>
          <a:xfrm rot="10800000" flipH="1">
            <a:off x="15255351" y="6631453"/>
            <a:ext cx="2756100" cy="2313900"/>
          </a:xfrm>
          <a:prstGeom prst="straightConnector1">
            <a:avLst/>
          </a:prstGeom>
          <a:noFill/>
          <a:ln w="9525" cap="flat" cmpd="sng">
            <a:solidFill>
              <a:srgbClr val="333C47"/>
            </a:solidFill>
            <a:prstDash val="solid"/>
            <a:round/>
            <a:headEnd type="none" w="sm" len="sm"/>
            <a:tailEnd type="triangle" w="med" len="med"/>
          </a:ln>
        </p:spPr>
      </p:cxnSp>
      <p:sp>
        <p:nvSpPr>
          <p:cNvPr id="176" name="Google Shape;544;p62">
            <a:extLst>
              <a:ext uri="{FF2B5EF4-FFF2-40B4-BE49-F238E27FC236}">
                <a16:creationId xmlns:a16="http://schemas.microsoft.com/office/drawing/2014/main" id="{405B849F-0884-7A15-ACBD-2728AA952A51}"/>
              </a:ext>
            </a:extLst>
          </p:cNvPr>
          <p:cNvSpPr/>
          <p:nvPr/>
        </p:nvSpPr>
        <p:spPr>
          <a:xfrm>
            <a:off x="18130514" y="6207975"/>
            <a:ext cx="1100700" cy="819000"/>
          </a:xfrm>
          <a:prstGeom prst="ellipse">
            <a:avLst/>
          </a:prstGeom>
          <a:solidFill>
            <a:schemeClr val="dk2"/>
          </a:solidFill>
          <a:ln w="25400" cap="flat" cmpd="sng">
            <a:solidFill>
              <a:srgbClr val="696A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n-lt"/>
              <a:ea typeface="Arial"/>
              <a:cs typeface="Arial"/>
              <a:sym typeface="Arial"/>
            </a:endParaRPr>
          </a:p>
        </p:txBody>
      </p:sp>
      <p:sp>
        <p:nvSpPr>
          <p:cNvPr id="177" name="Google Shape;545;p62">
            <a:extLst>
              <a:ext uri="{FF2B5EF4-FFF2-40B4-BE49-F238E27FC236}">
                <a16:creationId xmlns:a16="http://schemas.microsoft.com/office/drawing/2014/main" id="{A21E1DB2-1D6B-585F-2E6C-EF7D852D25B1}"/>
              </a:ext>
            </a:extLst>
          </p:cNvPr>
          <p:cNvSpPr/>
          <p:nvPr/>
        </p:nvSpPr>
        <p:spPr>
          <a:xfrm>
            <a:off x="18124764" y="8497754"/>
            <a:ext cx="1100700" cy="819000"/>
          </a:xfrm>
          <a:prstGeom prst="ellipse">
            <a:avLst/>
          </a:prstGeom>
          <a:solidFill>
            <a:schemeClr val="dk2"/>
          </a:solidFill>
          <a:ln w="25400" cap="flat" cmpd="sng">
            <a:solidFill>
              <a:srgbClr val="696A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n-lt"/>
              <a:ea typeface="Arial"/>
              <a:cs typeface="Arial"/>
              <a:sym typeface="Arial"/>
            </a:endParaRPr>
          </a:p>
        </p:txBody>
      </p:sp>
      <p:sp>
        <p:nvSpPr>
          <p:cNvPr id="178" name="Google Shape;546;p62">
            <a:extLst>
              <a:ext uri="{FF2B5EF4-FFF2-40B4-BE49-F238E27FC236}">
                <a16:creationId xmlns:a16="http://schemas.microsoft.com/office/drawing/2014/main" id="{2C1376C6-DBCE-685F-9FFB-E7BB58B06301}"/>
              </a:ext>
            </a:extLst>
          </p:cNvPr>
          <p:cNvSpPr/>
          <p:nvPr/>
        </p:nvSpPr>
        <p:spPr>
          <a:xfrm>
            <a:off x="18124764" y="9587714"/>
            <a:ext cx="1100700" cy="819000"/>
          </a:xfrm>
          <a:prstGeom prst="ellipse">
            <a:avLst/>
          </a:prstGeom>
          <a:solidFill>
            <a:schemeClr val="dk2"/>
          </a:solidFill>
          <a:ln w="25400" cap="flat" cmpd="sng">
            <a:solidFill>
              <a:srgbClr val="696A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n-lt"/>
              <a:ea typeface="Arial"/>
              <a:cs typeface="Arial"/>
              <a:sym typeface="Arial"/>
            </a:endParaRPr>
          </a:p>
        </p:txBody>
      </p:sp>
      <p:sp>
        <p:nvSpPr>
          <p:cNvPr id="179" name="Google Shape;547;p62">
            <a:extLst>
              <a:ext uri="{FF2B5EF4-FFF2-40B4-BE49-F238E27FC236}">
                <a16:creationId xmlns:a16="http://schemas.microsoft.com/office/drawing/2014/main" id="{CFDBFAA3-715E-C2F8-D9E0-414DE0691EF5}"/>
              </a:ext>
            </a:extLst>
          </p:cNvPr>
          <p:cNvSpPr txBox="1"/>
          <p:nvPr/>
        </p:nvSpPr>
        <p:spPr>
          <a:xfrm>
            <a:off x="17627034" y="7498052"/>
            <a:ext cx="1819500" cy="254100"/>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mn-lt"/>
                <a:ea typeface="Arial"/>
                <a:cs typeface="Arial"/>
                <a:sym typeface="Arial"/>
              </a:rPr>
              <a:t> </a:t>
            </a:r>
            <a:endParaRPr>
              <a:latin typeface="+mn-lt"/>
            </a:endParaRPr>
          </a:p>
        </p:txBody>
      </p:sp>
      <p:cxnSp>
        <p:nvCxnSpPr>
          <p:cNvPr id="180" name="Google Shape;548;p62">
            <a:extLst>
              <a:ext uri="{FF2B5EF4-FFF2-40B4-BE49-F238E27FC236}">
                <a16:creationId xmlns:a16="http://schemas.microsoft.com/office/drawing/2014/main" id="{A1E58FD9-8343-6D63-8F65-7D1B39B39B15}"/>
              </a:ext>
            </a:extLst>
          </p:cNvPr>
          <p:cNvCxnSpPr/>
          <p:nvPr/>
        </p:nvCxnSpPr>
        <p:spPr>
          <a:xfrm>
            <a:off x="15515603" y="7006186"/>
            <a:ext cx="2384700" cy="617100"/>
          </a:xfrm>
          <a:prstGeom prst="straightConnector1">
            <a:avLst/>
          </a:prstGeom>
          <a:noFill/>
          <a:ln w="9525" cap="flat" cmpd="sng">
            <a:solidFill>
              <a:srgbClr val="333C47"/>
            </a:solidFill>
            <a:prstDash val="solid"/>
            <a:round/>
            <a:headEnd type="none" w="sm" len="sm"/>
            <a:tailEnd type="triangle" w="med" len="med"/>
          </a:ln>
        </p:spPr>
      </p:cxnSp>
      <p:cxnSp>
        <p:nvCxnSpPr>
          <p:cNvPr id="181" name="Google Shape;549;p62">
            <a:extLst>
              <a:ext uri="{FF2B5EF4-FFF2-40B4-BE49-F238E27FC236}">
                <a16:creationId xmlns:a16="http://schemas.microsoft.com/office/drawing/2014/main" id="{27A5076A-3D15-C02D-7A11-16BCE8B6EBAF}"/>
              </a:ext>
            </a:extLst>
          </p:cNvPr>
          <p:cNvCxnSpPr/>
          <p:nvPr/>
        </p:nvCxnSpPr>
        <p:spPr>
          <a:xfrm>
            <a:off x="15467666" y="7081642"/>
            <a:ext cx="2403000" cy="1509900"/>
          </a:xfrm>
          <a:prstGeom prst="straightConnector1">
            <a:avLst/>
          </a:prstGeom>
          <a:noFill/>
          <a:ln w="9525" cap="flat" cmpd="sng">
            <a:solidFill>
              <a:srgbClr val="333C47"/>
            </a:solidFill>
            <a:prstDash val="solid"/>
            <a:round/>
            <a:headEnd type="none" w="sm" len="sm"/>
            <a:tailEnd type="triangle" w="med" len="med"/>
          </a:ln>
        </p:spPr>
      </p:cxnSp>
      <p:cxnSp>
        <p:nvCxnSpPr>
          <p:cNvPr id="182" name="Google Shape;550;p62">
            <a:extLst>
              <a:ext uri="{FF2B5EF4-FFF2-40B4-BE49-F238E27FC236}">
                <a16:creationId xmlns:a16="http://schemas.microsoft.com/office/drawing/2014/main" id="{B5D57B79-9607-02CC-E431-658EF04C2FF0}"/>
              </a:ext>
            </a:extLst>
          </p:cNvPr>
          <p:cNvCxnSpPr/>
          <p:nvPr/>
        </p:nvCxnSpPr>
        <p:spPr>
          <a:xfrm rot="10800000" flipH="1">
            <a:off x="15515603" y="7777024"/>
            <a:ext cx="2327400" cy="376800"/>
          </a:xfrm>
          <a:prstGeom prst="straightConnector1">
            <a:avLst/>
          </a:prstGeom>
          <a:noFill/>
          <a:ln w="9525" cap="flat" cmpd="sng">
            <a:solidFill>
              <a:srgbClr val="333C47"/>
            </a:solidFill>
            <a:prstDash val="solid"/>
            <a:round/>
            <a:headEnd type="none" w="sm" len="sm"/>
            <a:tailEnd type="triangle" w="med" len="med"/>
          </a:ln>
        </p:spPr>
      </p:cxnSp>
      <p:cxnSp>
        <p:nvCxnSpPr>
          <p:cNvPr id="183" name="Google Shape;551;p62">
            <a:extLst>
              <a:ext uri="{FF2B5EF4-FFF2-40B4-BE49-F238E27FC236}">
                <a16:creationId xmlns:a16="http://schemas.microsoft.com/office/drawing/2014/main" id="{4DCF9058-BD9B-0878-E60D-54C2BB3C9AF9}"/>
              </a:ext>
            </a:extLst>
          </p:cNvPr>
          <p:cNvCxnSpPr/>
          <p:nvPr/>
        </p:nvCxnSpPr>
        <p:spPr>
          <a:xfrm>
            <a:off x="15515603" y="8278717"/>
            <a:ext cx="2318400" cy="1468200"/>
          </a:xfrm>
          <a:prstGeom prst="straightConnector1">
            <a:avLst/>
          </a:prstGeom>
          <a:noFill/>
          <a:ln w="9525" cap="flat" cmpd="sng">
            <a:solidFill>
              <a:srgbClr val="333C47"/>
            </a:solidFill>
            <a:prstDash val="solid"/>
            <a:round/>
            <a:headEnd type="none" w="sm" len="sm"/>
            <a:tailEnd type="triangle" w="med" len="med"/>
          </a:ln>
        </p:spPr>
      </p:cxnSp>
      <p:cxnSp>
        <p:nvCxnSpPr>
          <p:cNvPr id="184" name="Google Shape;552;p62">
            <a:extLst>
              <a:ext uri="{FF2B5EF4-FFF2-40B4-BE49-F238E27FC236}">
                <a16:creationId xmlns:a16="http://schemas.microsoft.com/office/drawing/2014/main" id="{09C00B65-DF47-F868-C718-38064AA333B8}"/>
              </a:ext>
            </a:extLst>
          </p:cNvPr>
          <p:cNvCxnSpPr/>
          <p:nvPr/>
        </p:nvCxnSpPr>
        <p:spPr>
          <a:xfrm>
            <a:off x="15494458" y="8211760"/>
            <a:ext cx="2396400" cy="547800"/>
          </a:xfrm>
          <a:prstGeom prst="straightConnector1">
            <a:avLst/>
          </a:prstGeom>
          <a:noFill/>
          <a:ln w="9525" cap="flat" cmpd="sng">
            <a:solidFill>
              <a:srgbClr val="333C47"/>
            </a:solidFill>
            <a:prstDash val="solid"/>
            <a:round/>
            <a:headEnd type="none" w="sm" len="sm"/>
            <a:tailEnd type="triangle" w="med" len="med"/>
          </a:ln>
        </p:spPr>
      </p:cxnSp>
      <p:cxnSp>
        <p:nvCxnSpPr>
          <p:cNvPr id="185" name="Google Shape;553;p62">
            <a:extLst>
              <a:ext uri="{FF2B5EF4-FFF2-40B4-BE49-F238E27FC236}">
                <a16:creationId xmlns:a16="http://schemas.microsoft.com/office/drawing/2014/main" id="{9B2BD5A0-0847-25FE-275E-EAFCD959E78A}"/>
              </a:ext>
            </a:extLst>
          </p:cNvPr>
          <p:cNvCxnSpPr/>
          <p:nvPr/>
        </p:nvCxnSpPr>
        <p:spPr>
          <a:xfrm>
            <a:off x="15440644" y="7206583"/>
            <a:ext cx="2608200" cy="2484300"/>
          </a:xfrm>
          <a:prstGeom prst="straightConnector1">
            <a:avLst/>
          </a:prstGeom>
          <a:noFill/>
          <a:ln w="9525" cap="flat" cmpd="sng">
            <a:solidFill>
              <a:srgbClr val="333C47"/>
            </a:solidFill>
            <a:prstDash val="solid"/>
            <a:round/>
            <a:headEnd type="none" w="sm" len="sm"/>
            <a:tailEnd type="triangle" w="med" len="med"/>
          </a:ln>
        </p:spPr>
      </p:cxnSp>
      <p:cxnSp>
        <p:nvCxnSpPr>
          <p:cNvPr id="186" name="Google Shape;554;p62">
            <a:extLst>
              <a:ext uri="{FF2B5EF4-FFF2-40B4-BE49-F238E27FC236}">
                <a16:creationId xmlns:a16="http://schemas.microsoft.com/office/drawing/2014/main" id="{4452D74C-5643-AD03-334F-5775A9D74591}"/>
              </a:ext>
            </a:extLst>
          </p:cNvPr>
          <p:cNvCxnSpPr/>
          <p:nvPr/>
        </p:nvCxnSpPr>
        <p:spPr>
          <a:xfrm rot="10800000" flipH="1">
            <a:off x="15344974" y="7929507"/>
            <a:ext cx="2526000" cy="1084800"/>
          </a:xfrm>
          <a:prstGeom prst="straightConnector1">
            <a:avLst/>
          </a:prstGeom>
          <a:noFill/>
          <a:ln w="9525" cap="flat" cmpd="sng">
            <a:solidFill>
              <a:srgbClr val="333C47"/>
            </a:solidFill>
            <a:prstDash val="solid"/>
            <a:round/>
            <a:headEnd type="none" w="sm" len="sm"/>
            <a:tailEnd type="triangle" w="med" len="med"/>
          </a:ln>
        </p:spPr>
      </p:cxnSp>
      <p:cxnSp>
        <p:nvCxnSpPr>
          <p:cNvPr id="187" name="Google Shape;555;p62">
            <a:extLst>
              <a:ext uri="{FF2B5EF4-FFF2-40B4-BE49-F238E27FC236}">
                <a16:creationId xmlns:a16="http://schemas.microsoft.com/office/drawing/2014/main" id="{6D71A68F-BAC1-4D0C-6ECA-BEB473BA9E09}"/>
              </a:ext>
            </a:extLst>
          </p:cNvPr>
          <p:cNvCxnSpPr/>
          <p:nvPr/>
        </p:nvCxnSpPr>
        <p:spPr>
          <a:xfrm rot="10800000" flipH="1">
            <a:off x="15434597" y="8882860"/>
            <a:ext cx="2405700" cy="200400"/>
          </a:xfrm>
          <a:prstGeom prst="straightConnector1">
            <a:avLst/>
          </a:prstGeom>
          <a:noFill/>
          <a:ln w="9525" cap="flat" cmpd="sng">
            <a:solidFill>
              <a:srgbClr val="333C47"/>
            </a:solidFill>
            <a:prstDash val="solid"/>
            <a:round/>
            <a:headEnd type="none" w="sm" len="sm"/>
            <a:tailEnd type="triangle" w="med" len="med"/>
          </a:ln>
        </p:spPr>
      </p:cxnSp>
      <p:cxnSp>
        <p:nvCxnSpPr>
          <p:cNvPr id="188" name="Google Shape;556;p62">
            <a:extLst>
              <a:ext uri="{FF2B5EF4-FFF2-40B4-BE49-F238E27FC236}">
                <a16:creationId xmlns:a16="http://schemas.microsoft.com/office/drawing/2014/main" id="{C480CBDE-CF18-2405-311A-00C20AE8ACD9}"/>
              </a:ext>
            </a:extLst>
          </p:cNvPr>
          <p:cNvCxnSpPr/>
          <p:nvPr/>
        </p:nvCxnSpPr>
        <p:spPr>
          <a:xfrm>
            <a:off x="15444813" y="9197067"/>
            <a:ext cx="2438400" cy="736500"/>
          </a:xfrm>
          <a:prstGeom prst="straightConnector1">
            <a:avLst/>
          </a:prstGeom>
          <a:noFill/>
          <a:ln w="9525" cap="flat" cmpd="sng">
            <a:solidFill>
              <a:srgbClr val="333C47"/>
            </a:solidFill>
            <a:prstDash val="solid"/>
            <a:round/>
            <a:headEnd type="none" w="sm" len="sm"/>
            <a:tailEnd type="triangle" w="med" len="med"/>
          </a:ln>
        </p:spPr>
      </p:cxnSp>
      <p:cxnSp>
        <p:nvCxnSpPr>
          <p:cNvPr id="189" name="Google Shape;557;p62">
            <a:extLst>
              <a:ext uri="{FF2B5EF4-FFF2-40B4-BE49-F238E27FC236}">
                <a16:creationId xmlns:a16="http://schemas.microsoft.com/office/drawing/2014/main" id="{24EDE1CE-3453-29F5-A023-3DE5490CE0AA}"/>
              </a:ext>
            </a:extLst>
          </p:cNvPr>
          <p:cNvCxnSpPr/>
          <p:nvPr/>
        </p:nvCxnSpPr>
        <p:spPr>
          <a:xfrm>
            <a:off x="19350275" y="6592767"/>
            <a:ext cx="3720300" cy="1220400"/>
          </a:xfrm>
          <a:prstGeom prst="straightConnector1">
            <a:avLst/>
          </a:prstGeom>
          <a:noFill/>
          <a:ln w="9525" cap="flat" cmpd="sng">
            <a:solidFill>
              <a:srgbClr val="333C47"/>
            </a:solidFill>
            <a:prstDash val="solid"/>
            <a:round/>
            <a:headEnd type="none" w="sm" len="sm"/>
            <a:tailEnd type="triangle" w="med" len="med"/>
          </a:ln>
        </p:spPr>
      </p:cxnSp>
      <p:cxnSp>
        <p:nvCxnSpPr>
          <p:cNvPr id="190" name="Google Shape;558;p62">
            <a:extLst>
              <a:ext uri="{FF2B5EF4-FFF2-40B4-BE49-F238E27FC236}">
                <a16:creationId xmlns:a16="http://schemas.microsoft.com/office/drawing/2014/main" id="{0AA1B996-493E-12F1-6FA6-085F95FF1F00}"/>
              </a:ext>
            </a:extLst>
          </p:cNvPr>
          <p:cNvCxnSpPr/>
          <p:nvPr/>
        </p:nvCxnSpPr>
        <p:spPr>
          <a:xfrm>
            <a:off x="19167343" y="7762517"/>
            <a:ext cx="3865800" cy="205200"/>
          </a:xfrm>
          <a:prstGeom prst="straightConnector1">
            <a:avLst/>
          </a:prstGeom>
          <a:noFill/>
          <a:ln w="9525" cap="flat" cmpd="sng">
            <a:solidFill>
              <a:srgbClr val="333C47"/>
            </a:solidFill>
            <a:prstDash val="solid"/>
            <a:round/>
            <a:headEnd type="none" w="sm" len="sm"/>
            <a:tailEnd type="triangle" w="med" len="med"/>
          </a:ln>
        </p:spPr>
      </p:cxnSp>
      <p:cxnSp>
        <p:nvCxnSpPr>
          <p:cNvPr id="191" name="Google Shape;559;p62">
            <a:extLst>
              <a:ext uri="{FF2B5EF4-FFF2-40B4-BE49-F238E27FC236}">
                <a16:creationId xmlns:a16="http://schemas.microsoft.com/office/drawing/2014/main" id="{5922542D-0034-0136-AF47-33FB12BB72FC}"/>
              </a:ext>
            </a:extLst>
          </p:cNvPr>
          <p:cNvCxnSpPr/>
          <p:nvPr/>
        </p:nvCxnSpPr>
        <p:spPr>
          <a:xfrm rot="10800000" flipH="1">
            <a:off x="19197376" y="8201963"/>
            <a:ext cx="3835800" cy="578400"/>
          </a:xfrm>
          <a:prstGeom prst="straightConnector1">
            <a:avLst/>
          </a:prstGeom>
          <a:noFill/>
          <a:ln w="9525" cap="flat" cmpd="sng">
            <a:solidFill>
              <a:srgbClr val="333C47"/>
            </a:solidFill>
            <a:prstDash val="solid"/>
            <a:round/>
            <a:headEnd type="none" w="sm" len="sm"/>
            <a:tailEnd type="triangle" w="med" len="med"/>
          </a:ln>
        </p:spPr>
      </p:cxnSp>
      <p:cxnSp>
        <p:nvCxnSpPr>
          <p:cNvPr id="192" name="Google Shape;560;p62">
            <a:extLst>
              <a:ext uri="{FF2B5EF4-FFF2-40B4-BE49-F238E27FC236}">
                <a16:creationId xmlns:a16="http://schemas.microsoft.com/office/drawing/2014/main" id="{1C7A66DB-AEE6-3F04-191E-A3A986224BAA}"/>
              </a:ext>
            </a:extLst>
          </p:cNvPr>
          <p:cNvCxnSpPr/>
          <p:nvPr/>
        </p:nvCxnSpPr>
        <p:spPr>
          <a:xfrm rot="10800000" flipH="1">
            <a:off x="19301358" y="8450359"/>
            <a:ext cx="3769200" cy="1487400"/>
          </a:xfrm>
          <a:prstGeom prst="straightConnector1">
            <a:avLst/>
          </a:prstGeom>
          <a:noFill/>
          <a:ln w="9525" cap="flat" cmpd="sng">
            <a:solidFill>
              <a:srgbClr val="333C47"/>
            </a:solidFill>
            <a:prstDash val="solid"/>
            <a:round/>
            <a:headEnd type="none" w="sm" len="sm"/>
            <a:tailEnd type="triangle" w="med" len="med"/>
          </a:ln>
        </p:spPr>
      </p:cxnSp>
      <p:sp>
        <p:nvSpPr>
          <p:cNvPr id="193" name="Google Shape;561;p62">
            <a:extLst>
              <a:ext uri="{FF2B5EF4-FFF2-40B4-BE49-F238E27FC236}">
                <a16:creationId xmlns:a16="http://schemas.microsoft.com/office/drawing/2014/main" id="{84CBC6B0-E910-FBE5-D64E-75B97274FCE8}"/>
              </a:ext>
            </a:extLst>
          </p:cNvPr>
          <p:cNvSpPr/>
          <p:nvPr/>
        </p:nvSpPr>
        <p:spPr>
          <a:xfrm>
            <a:off x="18136227" y="7407775"/>
            <a:ext cx="1100700" cy="819000"/>
          </a:xfrm>
          <a:prstGeom prst="ellipse">
            <a:avLst/>
          </a:prstGeom>
          <a:solidFill>
            <a:schemeClr val="dk2"/>
          </a:solidFill>
          <a:ln w="25400" cap="flat" cmpd="sng">
            <a:solidFill>
              <a:srgbClr val="696A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n-lt"/>
              <a:ea typeface="Arial"/>
              <a:cs typeface="Arial"/>
              <a:sym typeface="Arial"/>
            </a:endParaRPr>
          </a:p>
        </p:txBody>
      </p:sp>
      <p:sp>
        <p:nvSpPr>
          <p:cNvPr id="2" name="Google Shape;720;p68">
            <a:extLst>
              <a:ext uri="{FF2B5EF4-FFF2-40B4-BE49-F238E27FC236}">
                <a16:creationId xmlns:a16="http://schemas.microsoft.com/office/drawing/2014/main" id="{23E821A4-AE3D-2EB0-A53A-39A8DA99F3A8}"/>
              </a:ext>
            </a:extLst>
          </p:cNvPr>
          <p:cNvSpPr txBox="1"/>
          <p:nvPr/>
        </p:nvSpPr>
        <p:spPr>
          <a:xfrm>
            <a:off x="10029471" y="6337585"/>
            <a:ext cx="3094075" cy="609590"/>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mn-lt"/>
                <a:ea typeface="Arial"/>
                <a:cs typeface="Arial"/>
                <a:sym typeface="Arial"/>
              </a:rPr>
              <a:t> </a:t>
            </a:r>
            <a:endParaRPr>
              <a:latin typeface="+mn-lt"/>
            </a:endParaRPr>
          </a:p>
        </p:txBody>
      </p:sp>
      <p:sp>
        <p:nvSpPr>
          <p:cNvPr id="3" name="Google Shape;735;p68">
            <a:extLst>
              <a:ext uri="{FF2B5EF4-FFF2-40B4-BE49-F238E27FC236}">
                <a16:creationId xmlns:a16="http://schemas.microsoft.com/office/drawing/2014/main" id="{1696E498-7AF2-F7E2-3F02-A2F849E22FCA}"/>
              </a:ext>
            </a:extLst>
          </p:cNvPr>
          <p:cNvSpPr txBox="1"/>
          <p:nvPr/>
        </p:nvSpPr>
        <p:spPr>
          <a:xfrm>
            <a:off x="10010781" y="7482884"/>
            <a:ext cx="3094075" cy="610488"/>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mn-lt"/>
                <a:ea typeface="Arial"/>
                <a:cs typeface="Arial"/>
                <a:sym typeface="Arial"/>
              </a:rPr>
              <a:t> </a:t>
            </a:r>
            <a:endParaRPr>
              <a:latin typeface="+mn-lt"/>
            </a:endParaRPr>
          </a:p>
        </p:txBody>
      </p:sp>
      <p:sp>
        <p:nvSpPr>
          <p:cNvPr id="5" name="Google Shape;721;p68">
            <a:extLst>
              <a:ext uri="{FF2B5EF4-FFF2-40B4-BE49-F238E27FC236}">
                <a16:creationId xmlns:a16="http://schemas.microsoft.com/office/drawing/2014/main" id="{CBB3FFCC-5871-9AE6-93A2-06D125ABEC28}"/>
              </a:ext>
            </a:extLst>
          </p:cNvPr>
          <p:cNvSpPr txBox="1"/>
          <p:nvPr/>
        </p:nvSpPr>
        <p:spPr>
          <a:xfrm>
            <a:off x="10046273" y="8467176"/>
            <a:ext cx="3094075" cy="613309"/>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mn-lt"/>
                <a:ea typeface="Arial"/>
                <a:cs typeface="Arial"/>
                <a:sym typeface="Arial"/>
              </a:rPr>
              <a:t> </a:t>
            </a:r>
            <a:endParaRPr>
              <a:latin typeface="+mn-lt"/>
            </a:endParaRPr>
          </a:p>
        </p:txBody>
      </p:sp>
      <p:sp>
        <p:nvSpPr>
          <p:cNvPr id="9" name="Google Shape;722;p68">
            <a:extLst>
              <a:ext uri="{FF2B5EF4-FFF2-40B4-BE49-F238E27FC236}">
                <a16:creationId xmlns:a16="http://schemas.microsoft.com/office/drawing/2014/main" id="{7FD1040F-F00C-2390-C8CE-959409F262F3}"/>
              </a:ext>
            </a:extLst>
          </p:cNvPr>
          <p:cNvSpPr txBox="1"/>
          <p:nvPr/>
        </p:nvSpPr>
        <p:spPr>
          <a:xfrm>
            <a:off x="10112378" y="9728482"/>
            <a:ext cx="3094075" cy="609013"/>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mn-lt"/>
                <a:ea typeface="Arial"/>
                <a:cs typeface="Arial"/>
                <a:sym typeface="Arial"/>
              </a:rPr>
              <a:t> </a:t>
            </a:r>
            <a:endParaRPr>
              <a:latin typeface="+mn-lt"/>
            </a:endParaRPr>
          </a:p>
        </p:txBody>
      </p:sp>
      <p:sp>
        <p:nvSpPr>
          <p:cNvPr id="10" name="TextBox 9">
            <a:extLst>
              <a:ext uri="{FF2B5EF4-FFF2-40B4-BE49-F238E27FC236}">
                <a16:creationId xmlns:a16="http://schemas.microsoft.com/office/drawing/2014/main" id="{37C5FF6B-B897-4F4F-90FE-D0374E792EEA}"/>
              </a:ext>
            </a:extLst>
          </p:cNvPr>
          <p:cNvSpPr txBox="1"/>
          <p:nvPr/>
        </p:nvSpPr>
        <p:spPr>
          <a:xfrm>
            <a:off x="20726433" y="141252"/>
            <a:ext cx="3720300"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DD04-4A84-8060-3042-2B3A036495F3}"/>
              </a:ext>
            </a:extLst>
          </p:cNvPr>
          <p:cNvSpPr>
            <a:spLocks noGrp="1"/>
          </p:cNvSpPr>
          <p:nvPr>
            <p:ph type="title"/>
          </p:nvPr>
        </p:nvSpPr>
        <p:spPr>
          <a:xfrm>
            <a:off x="913059" y="507953"/>
            <a:ext cx="21761700" cy="1804800"/>
          </a:xfrm>
        </p:spPr>
        <p:txBody>
          <a:bodyPr>
            <a:normAutofit fontScale="90000"/>
          </a:bodyPr>
          <a:lstStyle/>
          <a:p>
            <a:r>
              <a:rPr lang="en-US" b="1" dirty="0">
                <a:latin typeface="+mn-lt"/>
              </a:rPr>
              <a:t>Construct the neural network</a:t>
            </a:r>
            <a:br>
              <a:rPr lang="en-US" b="1" dirty="0">
                <a:latin typeface="+mn-lt"/>
              </a:rPr>
            </a:br>
            <a:r>
              <a:rPr lang="en-GB" sz="4400" b="0" dirty="0">
                <a:latin typeface="+mn-lt"/>
              </a:rPr>
              <a:t>Specifying the neural network layers, units and activation function</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4C189A82-509E-1576-519B-1E6945A58101}"/>
                  </a:ext>
                </a:extLst>
              </p:cNvPr>
              <p:cNvSpPr txBox="1"/>
              <p:nvPr/>
            </p:nvSpPr>
            <p:spPr>
              <a:xfrm>
                <a:off x="10900135" y="6139729"/>
                <a:ext cx="3094075" cy="62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US" sz="3600" b="0" i="1" smtClean="0">
                              <a:solidFill>
                                <a:schemeClr val="bg1"/>
                              </a:solidFill>
                              <a:latin typeface="Cambria Math" panose="02040503050406030204" pitchFamily="18" charset="0"/>
                            </a:rPr>
                            <m:t>1</m:t>
                          </m:r>
                        </m:sub>
                        <m:sup/>
                      </m:sSubSup>
                    </m:oMath>
                  </m:oMathPara>
                </a14:m>
                <a:endParaRPr lang="en-US" sz="3600" dirty="0">
                  <a:solidFill>
                    <a:schemeClr val="bg1"/>
                  </a:solidFill>
                  <a:latin typeface="+mn-lt"/>
                </a:endParaRPr>
              </a:p>
            </p:txBody>
          </p:sp>
        </mc:Choice>
        <mc:Fallback>
          <p:sp>
            <p:nvSpPr>
              <p:cNvPr id="10" name="TextBox 9">
                <a:extLst>
                  <a:ext uri="{FF2B5EF4-FFF2-40B4-BE49-F238E27FC236}">
                    <a16:creationId xmlns:a16="http://schemas.microsoft.com/office/drawing/2014/main" id="{4C189A82-509E-1576-519B-1E6945A58101}"/>
                  </a:ext>
                </a:extLst>
              </p:cNvPr>
              <p:cNvSpPr txBox="1">
                <a:spLocks noRot="1" noChangeAspect="1" noMove="1" noResize="1" noEditPoints="1" noAdjustHandles="1" noChangeArrowheads="1" noChangeShapeType="1" noTextEdit="1"/>
              </p:cNvSpPr>
              <p:nvPr/>
            </p:nvSpPr>
            <p:spPr>
              <a:xfrm>
                <a:off x="10900135" y="6139729"/>
                <a:ext cx="3094075" cy="624658"/>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7545806-3C15-9A38-CC05-E3D7084F0398}"/>
                  </a:ext>
                </a:extLst>
              </p:cNvPr>
              <p:cNvSpPr txBox="1"/>
              <p:nvPr/>
            </p:nvSpPr>
            <p:spPr>
              <a:xfrm>
                <a:off x="12338730" y="6137733"/>
                <a:ext cx="4235489" cy="6133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GB" sz="3600" b="0" i="1" smtClean="0">
                              <a:solidFill>
                                <a:schemeClr val="bg1"/>
                              </a:solidFill>
                              <a:latin typeface="Cambria Math" panose="02040503050406030204" pitchFamily="18" charset="0"/>
                            </a:rPr>
                            <m:t>3</m:t>
                          </m:r>
                        </m:sub>
                        <m:sup/>
                      </m:sSubSup>
                    </m:oMath>
                  </m:oMathPara>
                </a14:m>
                <a:endParaRPr lang="en-US" sz="3600" dirty="0">
                  <a:solidFill>
                    <a:schemeClr val="bg1"/>
                  </a:solidFill>
                  <a:latin typeface="+mn-lt"/>
                </a:endParaRPr>
              </a:p>
            </p:txBody>
          </p:sp>
        </mc:Choice>
        <mc:Fallback>
          <p:sp>
            <p:nvSpPr>
              <p:cNvPr id="11" name="TextBox 10">
                <a:extLst>
                  <a:ext uri="{FF2B5EF4-FFF2-40B4-BE49-F238E27FC236}">
                    <a16:creationId xmlns:a16="http://schemas.microsoft.com/office/drawing/2014/main" id="{07545806-3C15-9A38-CC05-E3D7084F0398}"/>
                  </a:ext>
                </a:extLst>
              </p:cNvPr>
              <p:cNvSpPr txBox="1">
                <a:spLocks noRot="1" noChangeAspect="1" noMove="1" noResize="1" noEditPoints="1" noAdjustHandles="1" noChangeArrowheads="1" noChangeShapeType="1" noTextEdit="1"/>
              </p:cNvSpPr>
              <p:nvPr/>
            </p:nvSpPr>
            <p:spPr>
              <a:xfrm>
                <a:off x="12338730" y="6137733"/>
                <a:ext cx="4235489" cy="613309"/>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AA11BCF-9049-E41A-38EE-EB4EB8F9FBFC}"/>
                  </a:ext>
                </a:extLst>
              </p:cNvPr>
              <p:cNvSpPr txBox="1"/>
              <p:nvPr/>
            </p:nvSpPr>
            <p:spPr>
              <a:xfrm>
                <a:off x="14936594" y="6112749"/>
                <a:ext cx="3094075" cy="6219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GB" sz="3600" b="0" i="1" smtClean="0">
                              <a:solidFill>
                                <a:schemeClr val="bg1"/>
                              </a:solidFill>
                              <a:latin typeface="Cambria Math" panose="02040503050406030204" pitchFamily="18" charset="0"/>
                            </a:rPr>
                            <m:t>5</m:t>
                          </m:r>
                        </m:sub>
                        <m:sup/>
                      </m:sSubSup>
                    </m:oMath>
                  </m:oMathPara>
                </a14:m>
                <a:endParaRPr lang="en-US" sz="3600" dirty="0">
                  <a:solidFill>
                    <a:schemeClr val="bg1"/>
                  </a:solidFill>
                  <a:latin typeface="+mn-lt"/>
                </a:endParaRPr>
              </a:p>
            </p:txBody>
          </p:sp>
        </mc:Choice>
        <mc:Fallback>
          <p:sp>
            <p:nvSpPr>
              <p:cNvPr id="13" name="TextBox 12">
                <a:extLst>
                  <a:ext uri="{FF2B5EF4-FFF2-40B4-BE49-F238E27FC236}">
                    <a16:creationId xmlns:a16="http://schemas.microsoft.com/office/drawing/2014/main" id="{0AA11BCF-9049-E41A-38EE-EB4EB8F9FBFC}"/>
                  </a:ext>
                </a:extLst>
              </p:cNvPr>
              <p:cNvSpPr txBox="1">
                <a:spLocks noRot="1" noChangeAspect="1" noMove="1" noResize="1" noEditPoints="1" noAdjustHandles="1" noChangeArrowheads="1" noChangeShapeType="1" noTextEdit="1"/>
              </p:cNvSpPr>
              <p:nvPr/>
            </p:nvSpPr>
            <p:spPr>
              <a:xfrm>
                <a:off x="14936594" y="6112749"/>
                <a:ext cx="3094075" cy="621902"/>
              </a:xfrm>
              <a:prstGeom prst="rect">
                <a:avLst/>
              </a:prstGeom>
              <a:blipFill>
                <a:blip r:embed="rId5"/>
                <a:stretch>
                  <a:fillRect/>
                </a:stretch>
              </a:blipFill>
            </p:spPr>
            <p:txBody>
              <a:bodyPr/>
              <a:lstStyle/>
              <a:p>
                <a:r>
                  <a:rPr lang="en-GB">
                    <a:noFill/>
                  </a:rPr>
                  <a:t> </a:t>
                </a:r>
              </a:p>
            </p:txBody>
          </p:sp>
        </mc:Fallback>
      </mc:AlternateContent>
      <p:sp>
        <p:nvSpPr>
          <p:cNvPr id="14" name="Rectangle 13">
            <a:extLst>
              <a:ext uri="{FF2B5EF4-FFF2-40B4-BE49-F238E27FC236}">
                <a16:creationId xmlns:a16="http://schemas.microsoft.com/office/drawing/2014/main" id="{5226BD97-5B26-BF6B-05E3-5CD5C125928B}"/>
              </a:ext>
            </a:extLst>
          </p:cNvPr>
          <p:cNvSpPr/>
          <p:nvPr/>
        </p:nvSpPr>
        <p:spPr>
          <a:xfrm rot="16200000">
            <a:off x="15080100" y="5213328"/>
            <a:ext cx="1601660" cy="714735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26B661E8-F5DF-31D1-FCF1-480AF07BD439}"/>
              </a:ext>
            </a:extLst>
          </p:cNvPr>
          <p:cNvSpPr/>
          <p:nvPr/>
        </p:nvSpPr>
        <p:spPr>
          <a:xfrm rot="10560046">
            <a:off x="12807127" y="8349751"/>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83B8D331-1BC4-E61F-8513-AEE48D058257}"/>
              </a:ext>
            </a:extLst>
          </p:cNvPr>
          <p:cNvSpPr/>
          <p:nvPr/>
        </p:nvSpPr>
        <p:spPr>
          <a:xfrm rot="10560046">
            <a:off x="14205792" y="8336712"/>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44B084DC-E3E2-D17A-7ED3-B4D2A05B3EFE}"/>
              </a:ext>
            </a:extLst>
          </p:cNvPr>
          <p:cNvSpPr/>
          <p:nvPr/>
        </p:nvSpPr>
        <p:spPr>
          <a:xfrm rot="10560046">
            <a:off x="15587180" y="8346157"/>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5B9FCDAB-5497-63FE-9F60-22895552E696}"/>
              </a:ext>
            </a:extLst>
          </p:cNvPr>
          <p:cNvSpPr/>
          <p:nvPr/>
        </p:nvSpPr>
        <p:spPr>
          <a:xfrm rot="10560046">
            <a:off x="18273565" y="8358438"/>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8EED84B4-F129-9B3A-C475-C8F936CFF510}"/>
              </a:ext>
            </a:extLst>
          </p:cNvPr>
          <p:cNvSpPr/>
          <p:nvPr/>
        </p:nvSpPr>
        <p:spPr>
          <a:xfrm rot="16200000">
            <a:off x="15205145" y="10703934"/>
            <a:ext cx="1295307" cy="20512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663BEEB6-9A02-ED05-E043-4A979E8B1F96}"/>
              </a:ext>
            </a:extLst>
          </p:cNvPr>
          <p:cNvSpPr/>
          <p:nvPr/>
        </p:nvSpPr>
        <p:spPr>
          <a:xfrm rot="10560046">
            <a:off x="15395598" y="11251087"/>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8533460F-CF5B-8713-4124-D0D150F59531}"/>
              </a:ext>
            </a:extLst>
          </p:cNvPr>
          <p:cNvSpPr txBox="1"/>
          <p:nvPr/>
        </p:nvSpPr>
        <p:spPr>
          <a:xfrm>
            <a:off x="20629411" y="6079782"/>
            <a:ext cx="4025034" cy="707886"/>
          </a:xfrm>
          <a:prstGeom prst="rect">
            <a:avLst/>
          </a:prstGeom>
          <a:noFill/>
        </p:spPr>
        <p:txBody>
          <a:bodyPr wrap="square" rtlCol="0">
            <a:spAutoFit/>
          </a:bodyPr>
          <a:lstStyle/>
          <a:p>
            <a:r>
              <a:rPr lang="en-US" sz="4000" b="1" dirty="0">
                <a:solidFill>
                  <a:schemeClr val="bg1"/>
                </a:solidFill>
                <a:latin typeface="+mn-lt"/>
              </a:rPr>
              <a:t>Input layer</a:t>
            </a:r>
          </a:p>
        </p:txBody>
      </p:sp>
      <p:sp>
        <p:nvSpPr>
          <p:cNvPr id="31" name="TextBox 30">
            <a:extLst>
              <a:ext uri="{FF2B5EF4-FFF2-40B4-BE49-F238E27FC236}">
                <a16:creationId xmlns:a16="http://schemas.microsoft.com/office/drawing/2014/main" id="{5F019584-D802-9E67-75F9-D84A4009B306}"/>
              </a:ext>
            </a:extLst>
          </p:cNvPr>
          <p:cNvSpPr txBox="1"/>
          <p:nvPr/>
        </p:nvSpPr>
        <p:spPr>
          <a:xfrm>
            <a:off x="20363815" y="11435148"/>
            <a:ext cx="4025034" cy="707886"/>
          </a:xfrm>
          <a:prstGeom prst="rect">
            <a:avLst/>
          </a:prstGeom>
          <a:noFill/>
        </p:spPr>
        <p:txBody>
          <a:bodyPr wrap="square" rtlCol="0">
            <a:spAutoFit/>
          </a:bodyPr>
          <a:lstStyle/>
          <a:p>
            <a:r>
              <a:rPr lang="en-US" sz="4000" b="1" dirty="0">
                <a:solidFill>
                  <a:schemeClr val="bg1"/>
                </a:solidFill>
                <a:latin typeface="+mn-lt"/>
              </a:rPr>
              <a:t>Output Layer</a:t>
            </a:r>
          </a:p>
        </p:txBody>
      </p:sp>
      <p:sp>
        <p:nvSpPr>
          <p:cNvPr id="32" name="TextBox 31">
            <a:extLst>
              <a:ext uri="{FF2B5EF4-FFF2-40B4-BE49-F238E27FC236}">
                <a16:creationId xmlns:a16="http://schemas.microsoft.com/office/drawing/2014/main" id="{43FD3B0E-7BD9-14FD-7F8F-0AA14380FB73}"/>
              </a:ext>
            </a:extLst>
          </p:cNvPr>
          <p:cNvSpPr txBox="1"/>
          <p:nvPr/>
        </p:nvSpPr>
        <p:spPr>
          <a:xfrm>
            <a:off x="20363815" y="8305990"/>
            <a:ext cx="4025034" cy="707886"/>
          </a:xfrm>
          <a:prstGeom prst="rect">
            <a:avLst/>
          </a:prstGeom>
          <a:noFill/>
        </p:spPr>
        <p:txBody>
          <a:bodyPr wrap="square" rtlCol="0">
            <a:spAutoFit/>
          </a:bodyPr>
          <a:lstStyle/>
          <a:p>
            <a:r>
              <a:rPr lang="en-US" sz="4000" b="1" dirty="0">
                <a:solidFill>
                  <a:schemeClr val="bg1"/>
                </a:solidFill>
                <a:latin typeface="+mn-lt"/>
              </a:rPr>
              <a:t>Hidden layer 1</a:t>
            </a:r>
          </a:p>
        </p:txBody>
      </p:sp>
      <p:sp>
        <p:nvSpPr>
          <p:cNvPr id="38" name="Arrow: Down 37">
            <a:extLst>
              <a:ext uri="{FF2B5EF4-FFF2-40B4-BE49-F238E27FC236}">
                <a16:creationId xmlns:a16="http://schemas.microsoft.com/office/drawing/2014/main" id="{38B03D12-8A5C-071B-1D45-6AF9DC073B34}"/>
              </a:ext>
            </a:extLst>
          </p:cNvPr>
          <p:cNvSpPr/>
          <p:nvPr/>
        </p:nvSpPr>
        <p:spPr>
          <a:xfrm>
            <a:off x="15215040" y="9978540"/>
            <a:ext cx="1318797" cy="701856"/>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Arrow: Down 38">
            <a:extLst>
              <a:ext uri="{FF2B5EF4-FFF2-40B4-BE49-F238E27FC236}">
                <a16:creationId xmlns:a16="http://schemas.microsoft.com/office/drawing/2014/main" id="{E8312B02-CA5F-146D-DA27-113F82E33F7F}"/>
              </a:ext>
            </a:extLst>
          </p:cNvPr>
          <p:cNvSpPr/>
          <p:nvPr/>
        </p:nvSpPr>
        <p:spPr>
          <a:xfrm>
            <a:off x="15194388" y="7010876"/>
            <a:ext cx="1318797" cy="701856"/>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1B5AA5EB-0823-EBAE-BB7C-AC1062A9D750}"/>
              </a:ext>
            </a:extLst>
          </p:cNvPr>
          <p:cNvPicPr>
            <a:picLocks noChangeAspect="1"/>
          </p:cNvPicPr>
          <p:nvPr/>
        </p:nvPicPr>
        <p:blipFill>
          <a:blip r:embed="rId6"/>
          <a:stretch>
            <a:fillRect/>
          </a:stretch>
        </p:blipFill>
        <p:spPr>
          <a:xfrm>
            <a:off x="620485" y="7391089"/>
            <a:ext cx="9371728" cy="3525997"/>
          </a:xfrm>
          <a:prstGeom prst="rect">
            <a:avLst/>
          </a:prstGeom>
        </p:spPr>
      </p:pic>
      <p:cxnSp>
        <p:nvCxnSpPr>
          <p:cNvPr id="44" name="Straight Arrow Connector 43">
            <a:extLst>
              <a:ext uri="{FF2B5EF4-FFF2-40B4-BE49-F238E27FC236}">
                <a16:creationId xmlns:a16="http://schemas.microsoft.com/office/drawing/2014/main" id="{237C0DC6-ED1E-5027-9C11-A27D8BEA97B2}"/>
              </a:ext>
            </a:extLst>
          </p:cNvPr>
          <p:cNvCxnSpPr>
            <a:cxnSpLocks/>
          </p:cNvCxnSpPr>
          <p:nvPr/>
        </p:nvCxnSpPr>
        <p:spPr>
          <a:xfrm flipV="1">
            <a:off x="6986351" y="6787668"/>
            <a:ext cx="4618364" cy="171485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7" name="Straight Arrow Connector 46">
            <a:extLst>
              <a:ext uri="{FF2B5EF4-FFF2-40B4-BE49-F238E27FC236}">
                <a16:creationId xmlns:a16="http://schemas.microsoft.com/office/drawing/2014/main" id="{129CC89B-1B6F-50F2-9118-9D3F52C9D7DA}"/>
              </a:ext>
            </a:extLst>
          </p:cNvPr>
          <p:cNvCxnSpPr>
            <a:cxnSpLocks/>
          </p:cNvCxnSpPr>
          <p:nvPr/>
        </p:nvCxnSpPr>
        <p:spPr>
          <a:xfrm flipV="1">
            <a:off x="9166430" y="8659933"/>
            <a:ext cx="2809002" cy="35394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1" name="Straight Arrow Connector 50">
            <a:extLst>
              <a:ext uri="{FF2B5EF4-FFF2-40B4-BE49-F238E27FC236}">
                <a16:creationId xmlns:a16="http://schemas.microsoft.com/office/drawing/2014/main" id="{6EF9C1B8-C7AB-B88F-3D35-C6EA8D6596A8}"/>
              </a:ext>
            </a:extLst>
          </p:cNvPr>
          <p:cNvCxnSpPr>
            <a:cxnSpLocks/>
          </p:cNvCxnSpPr>
          <p:nvPr/>
        </p:nvCxnSpPr>
        <p:spPr>
          <a:xfrm>
            <a:off x="9215364" y="9711814"/>
            <a:ext cx="4262248" cy="17233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9" name="Oval 8">
            <a:extLst>
              <a:ext uri="{FF2B5EF4-FFF2-40B4-BE49-F238E27FC236}">
                <a16:creationId xmlns:a16="http://schemas.microsoft.com/office/drawing/2014/main" id="{9B1CA728-A357-1028-E7D5-1A9448288044}"/>
              </a:ext>
            </a:extLst>
          </p:cNvPr>
          <p:cNvSpPr/>
          <p:nvPr/>
        </p:nvSpPr>
        <p:spPr>
          <a:xfrm rot="10560046">
            <a:off x="16874900" y="8336711"/>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31D1923-528D-F34F-9143-89AB4D1325BF}"/>
                  </a:ext>
                </a:extLst>
              </p:cNvPr>
              <p:cNvSpPr txBox="1"/>
              <p:nvPr/>
            </p:nvSpPr>
            <p:spPr>
              <a:xfrm>
                <a:off x="11872072" y="6126939"/>
                <a:ext cx="3094075" cy="62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US" sz="3600" b="0" i="1" smtClean="0">
                              <a:solidFill>
                                <a:schemeClr val="bg1"/>
                              </a:solidFill>
                              <a:latin typeface="Cambria Math" panose="02040503050406030204" pitchFamily="18" charset="0"/>
                            </a:rPr>
                            <m:t>2</m:t>
                          </m:r>
                        </m:sub>
                        <m:sup/>
                      </m:sSubSup>
                    </m:oMath>
                  </m:oMathPara>
                </a14:m>
                <a:endParaRPr lang="en-US" sz="3600" dirty="0">
                  <a:solidFill>
                    <a:schemeClr val="bg1"/>
                  </a:solidFill>
                  <a:latin typeface="+mn-lt"/>
                </a:endParaRPr>
              </a:p>
            </p:txBody>
          </p:sp>
        </mc:Choice>
        <mc:Fallback>
          <p:sp>
            <p:nvSpPr>
              <p:cNvPr id="26" name="TextBox 25">
                <a:extLst>
                  <a:ext uri="{FF2B5EF4-FFF2-40B4-BE49-F238E27FC236}">
                    <a16:creationId xmlns:a16="http://schemas.microsoft.com/office/drawing/2014/main" id="{B31D1923-528D-F34F-9143-89AB4D1325BF}"/>
                  </a:ext>
                </a:extLst>
              </p:cNvPr>
              <p:cNvSpPr txBox="1">
                <a:spLocks noRot="1" noChangeAspect="1" noMove="1" noResize="1" noEditPoints="1" noAdjustHandles="1" noChangeArrowheads="1" noChangeShapeType="1" noTextEdit="1"/>
              </p:cNvSpPr>
              <p:nvPr/>
            </p:nvSpPr>
            <p:spPr>
              <a:xfrm>
                <a:off x="11872072" y="6126939"/>
                <a:ext cx="3094075" cy="624658"/>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9F018EE3-EF0C-BC0B-B1A5-FD34E65199DD}"/>
                  </a:ext>
                </a:extLst>
              </p:cNvPr>
              <p:cNvSpPr txBox="1"/>
              <p:nvPr/>
            </p:nvSpPr>
            <p:spPr>
              <a:xfrm>
                <a:off x="13946802" y="6114513"/>
                <a:ext cx="3094075" cy="6090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GB" sz="3600" b="0" i="1" smtClean="0">
                              <a:solidFill>
                                <a:schemeClr val="bg1"/>
                              </a:solidFill>
                              <a:latin typeface="Cambria Math" panose="02040503050406030204" pitchFamily="18" charset="0"/>
                            </a:rPr>
                            <m:t>4</m:t>
                          </m:r>
                        </m:sub>
                        <m:sup/>
                      </m:sSubSup>
                    </m:oMath>
                  </m:oMathPara>
                </a14:m>
                <a:endParaRPr lang="en-US" sz="3600" dirty="0">
                  <a:solidFill>
                    <a:schemeClr val="bg1"/>
                  </a:solidFill>
                  <a:latin typeface="+mn-lt"/>
                </a:endParaRPr>
              </a:p>
            </p:txBody>
          </p:sp>
        </mc:Choice>
        <mc:Fallback>
          <p:sp>
            <p:nvSpPr>
              <p:cNvPr id="35" name="TextBox 34">
                <a:extLst>
                  <a:ext uri="{FF2B5EF4-FFF2-40B4-BE49-F238E27FC236}">
                    <a16:creationId xmlns:a16="http://schemas.microsoft.com/office/drawing/2014/main" id="{9F018EE3-EF0C-BC0B-B1A5-FD34E65199DD}"/>
                  </a:ext>
                </a:extLst>
              </p:cNvPr>
              <p:cNvSpPr txBox="1">
                <a:spLocks noRot="1" noChangeAspect="1" noMove="1" noResize="1" noEditPoints="1" noAdjustHandles="1" noChangeArrowheads="1" noChangeShapeType="1" noTextEdit="1"/>
              </p:cNvSpPr>
              <p:nvPr/>
            </p:nvSpPr>
            <p:spPr>
              <a:xfrm>
                <a:off x="13946802" y="6114513"/>
                <a:ext cx="3094075" cy="60901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ACC7A1C4-1C89-AF92-970B-B44F4D0CC478}"/>
                  </a:ext>
                </a:extLst>
              </p:cNvPr>
              <p:cNvSpPr txBox="1"/>
              <p:nvPr/>
            </p:nvSpPr>
            <p:spPr>
              <a:xfrm>
                <a:off x="17183727" y="6173958"/>
                <a:ext cx="3094075" cy="6085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GB" sz="3600" b="0" i="1" smtClean="0">
                              <a:solidFill>
                                <a:schemeClr val="bg1"/>
                              </a:solidFill>
                              <a:latin typeface="Cambria Math" panose="02040503050406030204" pitchFamily="18" charset="0"/>
                            </a:rPr>
                            <m:t>7</m:t>
                          </m:r>
                        </m:sub>
                        <m:sup/>
                      </m:sSubSup>
                    </m:oMath>
                  </m:oMathPara>
                </a14:m>
                <a:endParaRPr lang="en-US" sz="3600" dirty="0">
                  <a:solidFill>
                    <a:schemeClr val="bg1"/>
                  </a:solidFill>
                  <a:latin typeface="+mn-lt"/>
                </a:endParaRPr>
              </a:p>
            </p:txBody>
          </p:sp>
        </mc:Choice>
        <mc:Fallback>
          <p:sp>
            <p:nvSpPr>
              <p:cNvPr id="36" name="TextBox 35">
                <a:extLst>
                  <a:ext uri="{FF2B5EF4-FFF2-40B4-BE49-F238E27FC236}">
                    <a16:creationId xmlns:a16="http://schemas.microsoft.com/office/drawing/2014/main" id="{ACC7A1C4-1C89-AF92-970B-B44F4D0CC478}"/>
                  </a:ext>
                </a:extLst>
              </p:cNvPr>
              <p:cNvSpPr txBox="1">
                <a:spLocks noRot="1" noChangeAspect="1" noMove="1" noResize="1" noEditPoints="1" noAdjustHandles="1" noChangeArrowheads="1" noChangeShapeType="1" noTextEdit="1"/>
              </p:cNvSpPr>
              <p:nvPr/>
            </p:nvSpPr>
            <p:spPr>
              <a:xfrm>
                <a:off x="17183727" y="6173958"/>
                <a:ext cx="3094075" cy="608565"/>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F2A9275C-7817-939A-F52D-EACDE395A98F}"/>
                  </a:ext>
                </a:extLst>
              </p:cNvPr>
              <p:cNvSpPr txBox="1"/>
              <p:nvPr/>
            </p:nvSpPr>
            <p:spPr>
              <a:xfrm>
                <a:off x="16035706" y="6137178"/>
                <a:ext cx="3094075" cy="6139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GB" sz="3600" b="0" i="1" smtClean="0">
                              <a:solidFill>
                                <a:schemeClr val="bg1"/>
                              </a:solidFill>
                              <a:latin typeface="Cambria Math" panose="02040503050406030204" pitchFamily="18" charset="0"/>
                            </a:rPr>
                            <m:t>6</m:t>
                          </m:r>
                        </m:sub>
                        <m:sup/>
                      </m:sSubSup>
                    </m:oMath>
                  </m:oMathPara>
                </a14:m>
                <a:endParaRPr lang="en-US" sz="3600" dirty="0">
                  <a:solidFill>
                    <a:schemeClr val="bg1"/>
                  </a:solidFill>
                  <a:latin typeface="+mn-lt"/>
                </a:endParaRPr>
              </a:p>
            </p:txBody>
          </p:sp>
        </mc:Choice>
        <mc:Fallback>
          <p:sp>
            <p:nvSpPr>
              <p:cNvPr id="42" name="TextBox 41">
                <a:extLst>
                  <a:ext uri="{FF2B5EF4-FFF2-40B4-BE49-F238E27FC236}">
                    <a16:creationId xmlns:a16="http://schemas.microsoft.com/office/drawing/2014/main" id="{F2A9275C-7817-939A-F52D-EACDE395A98F}"/>
                  </a:ext>
                </a:extLst>
              </p:cNvPr>
              <p:cNvSpPr txBox="1">
                <a:spLocks noRot="1" noChangeAspect="1" noMove="1" noResize="1" noEditPoints="1" noAdjustHandles="1" noChangeArrowheads="1" noChangeShapeType="1" noTextEdit="1"/>
              </p:cNvSpPr>
              <p:nvPr/>
            </p:nvSpPr>
            <p:spPr>
              <a:xfrm>
                <a:off x="16035706" y="6137178"/>
                <a:ext cx="3094075" cy="613951"/>
              </a:xfrm>
              <a:prstGeom prst="rect">
                <a:avLst/>
              </a:prstGeom>
              <a:blipFill>
                <a:blip r:embed="rId10"/>
                <a:stretch>
                  <a:fillRect/>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FE67AA7D-3287-8DC4-3835-490508F42EAE}"/>
              </a:ext>
            </a:extLst>
          </p:cNvPr>
          <p:cNvSpPr txBox="1"/>
          <p:nvPr/>
        </p:nvSpPr>
        <p:spPr>
          <a:xfrm>
            <a:off x="22970410" y="146434"/>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Demo</a:t>
            </a:r>
          </a:p>
        </p:txBody>
      </p:sp>
      <p:pic>
        <p:nvPicPr>
          <p:cNvPr id="6" name="Picture 5">
            <a:extLst>
              <a:ext uri="{FF2B5EF4-FFF2-40B4-BE49-F238E27FC236}">
                <a16:creationId xmlns:a16="http://schemas.microsoft.com/office/drawing/2014/main" id="{12A732CE-C8F4-B60F-3A1E-93F6C74F91FD}"/>
              </a:ext>
            </a:extLst>
          </p:cNvPr>
          <p:cNvPicPr>
            <a:picLocks noChangeAspect="1"/>
          </p:cNvPicPr>
          <p:nvPr/>
        </p:nvPicPr>
        <p:blipFill>
          <a:blip r:embed="rId11"/>
          <a:stretch>
            <a:fillRect/>
          </a:stretch>
        </p:blipFill>
        <p:spPr>
          <a:xfrm>
            <a:off x="620485" y="3426260"/>
            <a:ext cx="9371728" cy="2457475"/>
          </a:xfrm>
          <a:prstGeom prst="rect">
            <a:avLst/>
          </a:prstGeom>
        </p:spPr>
      </p:pic>
    </p:spTree>
    <p:extLst>
      <p:ext uri="{BB962C8B-B14F-4D97-AF65-F5344CB8AC3E}">
        <p14:creationId xmlns:p14="http://schemas.microsoft.com/office/powerpoint/2010/main" val="1966194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3F13-1FA5-8DE6-B6B4-EA33FC1A5425}"/>
              </a:ext>
            </a:extLst>
          </p:cNvPr>
          <p:cNvSpPr>
            <a:spLocks noGrp="1"/>
          </p:cNvSpPr>
          <p:nvPr>
            <p:ph type="title"/>
          </p:nvPr>
        </p:nvSpPr>
        <p:spPr/>
        <p:txBody>
          <a:bodyPr/>
          <a:lstStyle/>
          <a:p>
            <a:r>
              <a:rPr lang="en-GB" dirty="0"/>
              <a:t>The neural network architecture </a:t>
            </a:r>
          </a:p>
        </p:txBody>
      </p:sp>
      <p:sp>
        <p:nvSpPr>
          <p:cNvPr id="35" name="Rectangle 34">
            <a:extLst>
              <a:ext uri="{FF2B5EF4-FFF2-40B4-BE49-F238E27FC236}">
                <a16:creationId xmlns:a16="http://schemas.microsoft.com/office/drawing/2014/main" id="{3EFE175D-8A1E-6CD9-CC14-25D09205F6DC}"/>
              </a:ext>
            </a:extLst>
          </p:cNvPr>
          <p:cNvSpPr/>
          <p:nvPr/>
        </p:nvSpPr>
        <p:spPr>
          <a:xfrm rot="16200000">
            <a:off x="17165724" y="2851592"/>
            <a:ext cx="1601660" cy="71473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Oval 35">
            <a:extLst>
              <a:ext uri="{FF2B5EF4-FFF2-40B4-BE49-F238E27FC236}">
                <a16:creationId xmlns:a16="http://schemas.microsoft.com/office/drawing/2014/main" id="{48B8E2AD-FE59-5930-F947-762D5332E9F8}"/>
              </a:ext>
            </a:extLst>
          </p:cNvPr>
          <p:cNvSpPr/>
          <p:nvPr/>
        </p:nvSpPr>
        <p:spPr>
          <a:xfrm rot="10560046">
            <a:off x="14895866" y="5966054"/>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14D7A428-3F25-3659-8D76-1D036F8AE2E6}"/>
              </a:ext>
            </a:extLst>
          </p:cNvPr>
          <p:cNvSpPr/>
          <p:nvPr/>
        </p:nvSpPr>
        <p:spPr>
          <a:xfrm rot="10560046">
            <a:off x="16350535" y="5946803"/>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FF6CCB97-786A-A36E-2371-A13B9CE4001C}"/>
              </a:ext>
            </a:extLst>
          </p:cNvPr>
          <p:cNvSpPr/>
          <p:nvPr/>
        </p:nvSpPr>
        <p:spPr>
          <a:xfrm rot="10560046">
            <a:off x="17770570" y="5966055"/>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0D5FB612-AD46-B276-50B5-3995C4F69F83}"/>
              </a:ext>
            </a:extLst>
          </p:cNvPr>
          <p:cNvSpPr/>
          <p:nvPr/>
        </p:nvSpPr>
        <p:spPr>
          <a:xfrm rot="10560046">
            <a:off x="20299175" y="5969257"/>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4CC46FFA-07BF-6802-D1C4-8F7C4A9893F9}"/>
              </a:ext>
            </a:extLst>
          </p:cNvPr>
          <p:cNvSpPr/>
          <p:nvPr/>
        </p:nvSpPr>
        <p:spPr>
          <a:xfrm rot="16200000">
            <a:off x="17503509" y="8312221"/>
            <a:ext cx="1295307" cy="20512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8" name="Oval 47">
            <a:extLst>
              <a:ext uri="{FF2B5EF4-FFF2-40B4-BE49-F238E27FC236}">
                <a16:creationId xmlns:a16="http://schemas.microsoft.com/office/drawing/2014/main" id="{56B05012-75B8-781C-7527-F37AC14BF9FD}"/>
              </a:ext>
            </a:extLst>
          </p:cNvPr>
          <p:cNvSpPr/>
          <p:nvPr/>
        </p:nvSpPr>
        <p:spPr>
          <a:xfrm rot="10560046">
            <a:off x="17693962" y="8801135"/>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F39DA1D0-0BE1-DF13-20CF-E9526C7FC24A}"/>
              </a:ext>
            </a:extLst>
          </p:cNvPr>
          <p:cNvSpPr txBox="1"/>
          <p:nvPr/>
        </p:nvSpPr>
        <p:spPr>
          <a:xfrm>
            <a:off x="21631128" y="3694278"/>
            <a:ext cx="4025034" cy="707886"/>
          </a:xfrm>
          <a:prstGeom prst="rect">
            <a:avLst/>
          </a:prstGeom>
          <a:noFill/>
        </p:spPr>
        <p:txBody>
          <a:bodyPr wrap="square" rtlCol="0">
            <a:spAutoFit/>
          </a:bodyPr>
          <a:lstStyle/>
          <a:p>
            <a:r>
              <a:rPr lang="en-US" sz="4000" b="1" dirty="0">
                <a:solidFill>
                  <a:schemeClr val="bg1"/>
                </a:solidFill>
                <a:latin typeface="+mn-lt"/>
              </a:rPr>
              <a:t>Input layer</a:t>
            </a:r>
          </a:p>
        </p:txBody>
      </p:sp>
      <p:sp>
        <p:nvSpPr>
          <p:cNvPr id="50" name="TextBox 49">
            <a:extLst>
              <a:ext uri="{FF2B5EF4-FFF2-40B4-BE49-F238E27FC236}">
                <a16:creationId xmlns:a16="http://schemas.microsoft.com/office/drawing/2014/main" id="{1703D644-192D-1877-A11D-598C6E7BC289}"/>
              </a:ext>
            </a:extLst>
          </p:cNvPr>
          <p:cNvSpPr txBox="1"/>
          <p:nvPr/>
        </p:nvSpPr>
        <p:spPr>
          <a:xfrm>
            <a:off x="21158395" y="8959894"/>
            <a:ext cx="4025034" cy="707886"/>
          </a:xfrm>
          <a:prstGeom prst="rect">
            <a:avLst/>
          </a:prstGeom>
          <a:noFill/>
        </p:spPr>
        <p:txBody>
          <a:bodyPr wrap="square" rtlCol="0">
            <a:spAutoFit/>
          </a:bodyPr>
          <a:lstStyle/>
          <a:p>
            <a:r>
              <a:rPr lang="en-US" sz="4000" b="1" dirty="0">
                <a:solidFill>
                  <a:schemeClr val="bg1"/>
                </a:solidFill>
                <a:latin typeface="+mn-lt"/>
              </a:rPr>
              <a:t>Output Layer</a:t>
            </a:r>
          </a:p>
        </p:txBody>
      </p:sp>
      <p:sp>
        <p:nvSpPr>
          <p:cNvPr id="51" name="TextBox 50">
            <a:extLst>
              <a:ext uri="{FF2B5EF4-FFF2-40B4-BE49-F238E27FC236}">
                <a16:creationId xmlns:a16="http://schemas.microsoft.com/office/drawing/2014/main" id="{78E4EFFA-0FA0-3789-31D2-A96877572390}"/>
              </a:ext>
            </a:extLst>
          </p:cNvPr>
          <p:cNvSpPr txBox="1"/>
          <p:nvPr/>
        </p:nvSpPr>
        <p:spPr>
          <a:xfrm>
            <a:off x="22057306" y="5551903"/>
            <a:ext cx="4025034" cy="1323439"/>
          </a:xfrm>
          <a:prstGeom prst="rect">
            <a:avLst/>
          </a:prstGeom>
          <a:noFill/>
        </p:spPr>
        <p:txBody>
          <a:bodyPr wrap="square" rtlCol="0">
            <a:spAutoFit/>
          </a:bodyPr>
          <a:lstStyle/>
          <a:p>
            <a:r>
              <a:rPr lang="en-US" sz="4000" b="1" dirty="0">
                <a:solidFill>
                  <a:schemeClr val="bg1"/>
                </a:solidFill>
                <a:latin typeface="+mn-lt"/>
              </a:rPr>
              <a:t>Hidden </a:t>
            </a:r>
          </a:p>
          <a:p>
            <a:r>
              <a:rPr lang="en-US" sz="4000" b="1" dirty="0">
                <a:solidFill>
                  <a:schemeClr val="bg1"/>
                </a:solidFill>
                <a:latin typeface="+mn-lt"/>
              </a:rPr>
              <a:t>layer 1</a:t>
            </a:r>
          </a:p>
        </p:txBody>
      </p:sp>
      <p:sp>
        <p:nvSpPr>
          <p:cNvPr id="53" name="Arrow: Down 52">
            <a:extLst>
              <a:ext uri="{FF2B5EF4-FFF2-40B4-BE49-F238E27FC236}">
                <a16:creationId xmlns:a16="http://schemas.microsoft.com/office/drawing/2014/main" id="{39EC01BF-B181-41E6-1767-097348615A1A}"/>
              </a:ext>
            </a:extLst>
          </p:cNvPr>
          <p:cNvSpPr/>
          <p:nvPr/>
        </p:nvSpPr>
        <p:spPr>
          <a:xfrm>
            <a:off x="17404921" y="7671001"/>
            <a:ext cx="1318797" cy="701856"/>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Down 54">
            <a:extLst>
              <a:ext uri="{FF2B5EF4-FFF2-40B4-BE49-F238E27FC236}">
                <a16:creationId xmlns:a16="http://schemas.microsoft.com/office/drawing/2014/main" id="{E3067539-8E6B-BE53-5BC1-577EE7144900}"/>
              </a:ext>
            </a:extLst>
          </p:cNvPr>
          <p:cNvSpPr/>
          <p:nvPr/>
        </p:nvSpPr>
        <p:spPr>
          <a:xfrm>
            <a:off x="17377778" y="4718519"/>
            <a:ext cx="1318797" cy="701856"/>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6" name="Straight Arrow Connector 55">
            <a:extLst>
              <a:ext uri="{FF2B5EF4-FFF2-40B4-BE49-F238E27FC236}">
                <a16:creationId xmlns:a16="http://schemas.microsoft.com/office/drawing/2014/main" id="{EB8B9D5B-FE05-5BAC-7E1D-97B45AB85F3B}"/>
              </a:ext>
            </a:extLst>
          </p:cNvPr>
          <p:cNvCxnSpPr>
            <a:cxnSpLocks/>
          </p:cNvCxnSpPr>
          <p:nvPr/>
        </p:nvCxnSpPr>
        <p:spPr>
          <a:xfrm flipV="1">
            <a:off x="12494273" y="6444520"/>
            <a:ext cx="1786636" cy="553028"/>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9" name="Straight Arrow Connector 58">
            <a:extLst>
              <a:ext uri="{FF2B5EF4-FFF2-40B4-BE49-F238E27FC236}">
                <a16:creationId xmlns:a16="http://schemas.microsoft.com/office/drawing/2014/main" id="{B9607741-BA6B-C896-14E0-828CB4B9008C}"/>
              </a:ext>
            </a:extLst>
          </p:cNvPr>
          <p:cNvCxnSpPr>
            <a:cxnSpLocks/>
          </p:cNvCxnSpPr>
          <p:nvPr/>
        </p:nvCxnSpPr>
        <p:spPr>
          <a:xfrm>
            <a:off x="12257496" y="7788307"/>
            <a:ext cx="4346628" cy="154953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3" name="Google Shape;644;p65">
            <a:extLst>
              <a:ext uri="{FF2B5EF4-FFF2-40B4-BE49-F238E27FC236}">
                <a16:creationId xmlns:a16="http://schemas.microsoft.com/office/drawing/2014/main" id="{D5F00ECA-7337-E633-DD8F-82E6F817171A}"/>
              </a:ext>
            </a:extLst>
          </p:cNvPr>
          <p:cNvSpPr txBox="1"/>
          <p:nvPr/>
        </p:nvSpPr>
        <p:spPr>
          <a:xfrm>
            <a:off x="993557" y="11078252"/>
            <a:ext cx="6241312" cy="615553"/>
          </a:xfrm>
          <a:prstGeom prst="rect">
            <a:avLst/>
          </a:pr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mn-lt"/>
                <a:ea typeface="Arial"/>
                <a:cs typeface="Arial"/>
                <a:sym typeface="Arial"/>
              </a:rPr>
              <a:t> </a:t>
            </a:r>
            <a:endParaRPr dirty="0">
              <a:latin typeface="+mn-lt"/>
            </a:endParaRPr>
          </a:p>
        </p:txBody>
      </p:sp>
      <p:pic>
        <p:nvPicPr>
          <p:cNvPr id="6" name="Picture 5">
            <a:extLst>
              <a:ext uri="{FF2B5EF4-FFF2-40B4-BE49-F238E27FC236}">
                <a16:creationId xmlns:a16="http://schemas.microsoft.com/office/drawing/2014/main" id="{8D6B13C1-74B6-DB1B-C3FC-C155F745F3AB}"/>
              </a:ext>
            </a:extLst>
          </p:cNvPr>
          <p:cNvPicPr>
            <a:picLocks noChangeAspect="1"/>
          </p:cNvPicPr>
          <p:nvPr/>
        </p:nvPicPr>
        <p:blipFill>
          <a:blip r:embed="rId3"/>
          <a:stretch>
            <a:fillRect/>
          </a:stretch>
        </p:blipFill>
        <p:spPr>
          <a:xfrm>
            <a:off x="584404" y="3578120"/>
            <a:ext cx="11815441" cy="7039468"/>
          </a:xfrm>
          <a:prstGeom prst="rect">
            <a:avLst/>
          </a:prstGeom>
        </p:spPr>
      </p:pic>
      <p:sp>
        <p:nvSpPr>
          <p:cNvPr id="9" name="Oval 8">
            <a:extLst>
              <a:ext uri="{FF2B5EF4-FFF2-40B4-BE49-F238E27FC236}">
                <a16:creationId xmlns:a16="http://schemas.microsoft.com/office/drawing/2014/main" id="{B224F62A-336E-D0F6-DAA3-740769BC4D3E}"/>
              </a:ext>
            </a:extLst>
          </p:cNvPr>
          <p:cNvSpPr/>
          <p:nvPr/>
        </p:nvSpPr>
        <p:spPr>
          <a:xfrm rot="10560046">
            <a:off x="19054155" y="5946803"/>
            <a:ext cx="914400" cy="95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5845FE1-F36E-39CE-D35F-B89F21CDFDDE}"/>
                  </a:ext>
                </a:extLst>
              </p:cNvPr>
              <p:cNvSpPr txBox="1"/>
              <p:nvPr/>
            </p:nvSpPr>
            <p:spPr>
              <a:xfrm>
                <a:off x="14498128" y="3729654"/>
                <a:ext cx="4235489" cy="6133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GB" sz="3600" b="0" i="1" smtClean="0">
                              <a:solidFill>
                                <a:schemeClr val="bg1"/>
                              </a:solidFill>
                              <a:latin typeface="Cambria Math" panose="02040503050406030204" pitchFamily="18" charset="0"/>
                            </a:rPr>
                            <m:t>3</m:t>
                          </m:r>
                        </m:sub>
                        <m:sup/>
                      </m:sSubSup>
                    </m:oMath>
                  </m:oMathPara>
                </a14:m>
                <a:endParaRPr lang="en-US" sz="3600" dirty="0">
                  <a:solidFill>
                    <a:schemeClr val="bg1"/>
                  </a:solidFill>
                  <a:latin typeface="+mn-lt"/>
                </a:endParaRPr>
              </a:p>
            </p:txBody>
          </p:sp>
        </mc:Choice>
        <mc:Fallback>
          <p:sp>
            <p:nvSpPr>
              <p:cNvPr id="10" name="TextBox 9">
                <a:extLst>
                  <a:ext uri="{FF2B5EF4-FFF2-40B4-BE49-F238E27FC236}">
                    <a16:creationId xmlns:a16="http://schemas.microsoft.com/office/drawing/2014/main" id="{C5845FE1-F36E-39CE-D35F-B89F21CDFDDE}"/>
                  </a:ext>
                </a:extLst>
              </p:cNvPr>
              <p:cNvSpPr txBox="1">
                <a:spLocks noRot="1" noChangeAspect="1" noMove="1" noResize="1" noEditPoints="1" noAdjustHandles="1" noChangeArrowheads="1" noChangeShapeType="1" noTextEdit="1"/>
              </p:cNvSpPr>
              <p:nvPr/>
            </p:nvSpPr>
            <p:spPr>
              <a:xfrm>
                <a:off x="14498128" y="3729654"/>
                <a:ext cx="4235489" cy="613309"/>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39F8C31-9735-979B-379B-9F1D4E2361F1}"/>
                  </a:ext>
                </a:extLst>
              </p:cNvPr>
              <p:cNvSpPr txBox="1"/>
              <p:nvPr/>
            </p:nvSpPr>
            <p:spPr>
              <a:xfrm>
                <a:off x="17095992" y="3704670"/>
                <a:ext cx="3094075" cy="6219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GB" sz="3600" b="0" i="1" smtClean="0">
                              <a:solidFill>
                                <a:schemeClr val="bg1"/>
                              </a:solidFill>
                              <a:latin typeface="Cambria Math" panose="02040503050406030204" pitchFamily="18" charset="0"/>
                            </a:rPr>
                            <m:t>5</m:t>
                          </m:r>
                        </m:sub>
                        <m:sup/>
                      </m:sSubSup>
                    </m:oMath>
                  </m:oMathPara>
                </a14:m>
                <a:endParaRPr lang="en-US" sz="3600" dirty="0">
                  <a:solidFill>
                    <a:schemeClr val="bg1"/>
                  </a:solidFill>
                  <a:latin typeface="+mn-lt"/>
                </a:endParaRPr>
              </a:p>
            </p:txBody>
          </p:sp>
        </mc:Choice>
        <mc:Fallback>
          <p:sp>
            <p:nvSpPr>
              <p:cNvPr id="11" name="TextBox 10">
                <a:extLst>
                  <a:ext uri="{FF2B5EF4-FFF2-40B4-BE49-F238E27FC236}">
                    <a16:creationId xmlns:a16="http://schemas.microsoft.com/office/drawing/2014/main" id="{739F8C31-9735-979B-379B-9F1D4E2361F1}"/>
                  </a:ext>
                </a:extLst>
              </p:cNvPr>
              <p:cNvSpPr txBox="1">
                <a:spLocks noRot="1" noChangeAspect="1" noMove="1" noResize="1" noEditPoints="1" noAdjustHandles="1" noChangeArrowheads="1" noChangeShapeType="1" noTextEdit="1"/>
              </p:cNvSpPr>
              <p:nvPr/>
            </p:nvSpPr>
            <p:spPr>
              <a:xfrm>
                <a:off x="17095992" y="3704670"/>
                <a:ext cx="3094075" cy="62190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B52D6E9-BCB3-D15A-B139-84533CCD006D}"/>
                  </a:ext>
                </a:extLst>
              </p:cNvPr>
              <p:cNvSpPr txBox="1"/>
              <p:nvPr/>
            </p:nvSpPr>
            <p:spPr>
              <a:xfrm>
                <a:off x="14031470" y="3718860"/>
                <a:ext cx="3094075" cy="62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US" sz="3600" b="0" i="1" smtClean="0">
                              <a:solidFill>
                                <a:schemeClr val="bg1"/>
                              </a:solidFill>
                              <a:latin typeface="Cambria Math" panose="02040503050406030204" pitchFamily="18" charset="0"/>
                            </a:rPr>
                            <m:t>2</m:t>
                          </m:r>
                        </m:sub>
                        <m:sup/>
                      </m:sSubSup>
                    </m:oMath>
                  </m:oMathPara>
                </a14:m>
                <a:endParaRPr lang="en-US" sz="3600" dirty="0">
                  <a:solidFill>
                    <a:schemeClr val="bg1"/>
                  </a:solidFill>
                  <a:latin typeface="+mn-lt"/>
                </a:endParaRPr>
              </a:p>
            </p:txBody>
          </p:sp>
        </mc:Choice>
        <mc:Fallback>
          <p:sp>
            <p:nvSpPr>
              <p:cNvPr id="12" name="TextBox 11">
                <a:extLst>
                  <a:ext uri="{FF2B5EF4-FFF2-40B4-BE49-F238E27FC236}">
                    <a16:creationId xmlns:a16="http://schemas.microsoft.com/office/drawing/2014/main" id="{0B52D6E9-BCB3-D15A-B139-84533CCD006D}"/>
                  </a:ext>
                </a:extLst>
              </p:cNvPr>
              <p:cNvSpPr txBox="1">
                <a:spLocks noRot="1" noChangeAspect="1" noMove="1" noResize="1" noEditPoints="1" noAdjustHandles="1" noChangeArrowheads="1" noChangeShapeType="1" noTextEdit="1"/>
              </p:cNvSpPr>
              <p:nvPr/>
            </p:nvSpPr>
            <p:spPr>
              <a:xfrm>
                <a:off x="14031470" y="3718860"/>
                <a:ext cx="3094075" cy="624658"/>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F035B0E-C855-B8E7-A3E6-D43F19A9C7E8}"/>
                  </a:ext>
                </a:extLst>
              </p:cNvPr>
              <p:cNvSpPr txBox="1"/>
              <p:nvPr/>
            </p:nvSpPr>
            <p:spPr>
              <a:xfrm>
                <a:off x="16106200" y="3706434"/>
                <a:ext cx="3094075" cy="6090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GB" sz="3600" b="0" i="1" smtClean="0">
                              <a:solidFill>
                                <a:schemeClr val="bg1"/>
                              </a:solidFill>
                              <a:latin typeface="Cambria Math" panose="02040503050406030204" pitchFamily="18" charset="0"/>
                            </a:rPr>
                            <m:t>4</m:t>
                          </m:r>
                        </m:sub>
                        <m:sup/>
                      </m:sSubSup>
                    </m:oMath>
                  </m:oMathPara>
                </a14:m>
                <a:endParaRPr lang="en-US" sz="3600" dirty="0">
                  <a:solidFill>
                    <a:schemeClr val="bg1"/>
                  </a:solidFill>
                  <a:latin typeface="+mn-lt"/>
                </a:endParaRPr>
              </a:p>
            </p:txBody>
          </p:sp>
        </mc:Choice>
        <mc:Fallback>
          <p:sp>
            <p:nvSpPr>
              <p:cNvPr id="13" name="TextBox 12">
                <a:extLst>
                  <a:ext uri="{FF2B5EF4-FFF2-40B4-BE49-F238E27FC236}">
                    <a16:creationId xmlns:a16="http://schemas.microsoft.com/office/drawing/2014/main" id="{1F035B0E-C855-B8E7-A3E6-D43F19A9C7E8}"/>
                  </a:ext>
                </a:extLst>
              </p:cNvPr>
              <p:cNvSpPr txBox="1">
                <a:spLocks noRot="1" noChangeAspect="1" noMove="1" noResize="1" noEditPoints="1" noAdjustHandles="1" noChangeArrowheads="1" noChangeShapeType="1" noTextEdit="1"/>
              </p:cNvSpPr>
              <p:nvPr/>
            </p:nvSpPr>
            <p:spPr>
              <a:xfrm>
                <a:off x="16106200" y="3706434"/>
                <a:ext cx="3094075" cy="60901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E3A04E7-FC96-DA23-DDA1-8CD1A2C5418E}"/>
                  </a:ext>
                </a:extLst>
              </p:cNvPr>
              <p:cNvSpPr txBox="1"/>
              <p:nvPr/>
            </p:nvSpPr>
            <p:spPr>
              <a:xfrm>
                <a:off x="19343125" y="3765879"/>
                <a:ext cx="3094075" cy="6085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GB" sz="3600" b="0" i="1" smtClean="0">
                              <a:solidFill>
                                <a:schemeClr val="bg1"/>
                              </a:solidFill>
                              <a:latin typeface="Cambria Math" panose="02040503050406030204" pitchFamily="18" charset="0"/>
                            </a:rPr>
                            <m:t>7</m:t>
                          </m:r>
                        </m:sub>
                        <m:sup/>
                      </m:sSubSup>
                    </m:oMath>
                  </m:oMathPara>
                </a14:m>
                <a:endParaRPr lang="en-US" sz="3600" dirty="0">
                  <a:solidFill>
                    <a:schemeClr val="bg1"/>
                  </a:solidFill>
                  <a:latin typeface="+mn-lt"/>
                </a:endParaRPr>
              </a:p>
            </p:txBody>
          </p:sp>
        </mc:Choice>
        <mc:Fallback>
          <p:sp>
            <p:nvSpPr>
              <p:cNvPr id="14" name="TextBox 13">
                <a:extLst>
                  <a:ext uri="{FF2B5EF4-FFF2-40B4-BE49-F238E27FC236}">
                    <a16:creationId xmlns:a16="http://schemas.microsoft.com/office/drawing/2014/main" id="{0E3A04E7-FC96-DA23-DDA1-8CD1A2C5418E}"/>
                  </a:ext>
                </a:extLst>
              </p:cNvPr>
              <p:cNvSpPr txBox="1">
                <a:spLocks noRot="1" noChangeAspect="1" noMove="1" noResize="1" noEditPoints="1" noAdjustHandles="1" noChangeArrowheads="1" noChangeShapeType="1" noTextEdit="1"/>
              </p:cNvSpPr>
              <p:nvPr/>
            </p:nvSpPr>
            <p:spPr>
              <a:xfrm>
                <a:off x="19343125" y="3765879"/>
                <a:ext cx="3094075" cy="608565"/>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538F8FA-1D71-7576-1C96-860989C596C8}"/>
                  </a:ext>
                </a:extLst>
              </p:cNvPr>
              <p:cNvSpPr txBox="1"/>
              <p:nvPr/>
            </p:nvSpPr>
            <p:spPr>
              <a:xfrm>
                <a:off x="18195104" y="3729099"/>
                <a:ext cx="3094075" cy="6139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GB" sz="3600" b="0" i="1" smtClean="0">
                              <a:solidFill>
                                <a:schemeClr val="bg1"/>
                              </a:solidFill>
                              <a:latin typeface="Cambria Math" panose="02040503050406030204" pitchFamily="18" charset="0"/>
                            </a:rPr>
                            <m:t>6</m:t>
                          </m:r>
                        </m:sub>
                        <m:sup/>
                      </m:sSubSup>
                    </m:oMath>
                  </m:oMathPara>
                </a14:m>
                <a:endParaRPr lang="en-US" sz="3600" dirty="0">
                  <a:solidFill>
                    <a:schemeClr val="bg1"/>
                  </a:solidFill>
                  <a:latin typeface="+mn-lt"/>
                </a:endParaRPr>
              </a:p>
            </p:txBody>
          </p:sp>
        </mc:Choice>
        <mc:Fallback>
          <p:sp>
            <p:nvSpPr>
              <p:cNvPr id="15" name="TextBox 14">
                <a:extLst>
                  <a:ext uri="{FF2B5EF4-FFF2-40B4-BE49-F238E27FC236}">
                    <a16:creationId xmlns:a16="http://schemas.microsoft.com/office/drawing/2014/main" id="{0538F8FA-1D71-7576-1C96-860989C596C8}"/>
                  </a:ext>
                </a:extLst>
              </p:cNvPr>
              <p:cNvSpPr txBox="1">
                <a:spLocks noRot="1" noChangeAspect="1" noMove="1" noResize="1" noEditPoints="1" noAdjustHandles="1" noChangeArrowheads="1" noChangeShapeType="1" noTextEdit="1"/>
              </p:cNvSpPr>
              <p:nvPr/>
            </p:nvSpPr>
            <p:spPr>
              <a:xfrm>
                <a:off x="18195104" y="3729099"/>
                <a:ext cx="3094075" cy="613951"/>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76FCA1E-49BF-7F36-63C1-0E351977A8A2}"/>
                  </a:ext>
                </a:extLst>
              </p:cNvPr>
              <p:cNvSpPr txBox="1"/>
              <p:nvPr/>
            </p:nvSpPr>
            <p:spPr>
              <a:xfrm>
                <a:off x="12979981" y="3740256"/>
                <a:ext cx="3094075" cy="6095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GB" sz="3600" b="0" i="1" smtClean="0">
                              <a:solidFill>
                                <a:schemeClr val="bg1"/>
                              </a:solidFill>
                              <a:latin typeface="Cambria Math" panose="02040503050406030204" pitchFamily="18" charset="0"/>
                            </a:rPr>
                            <m:t>1</m:t>
                          </m:r>
                        </m:sub>
                        <m:sup/>
                      </m:sSubSup>
                    </m:oMath>
                  </m:oMathPara>
                </a14:m>
                <a:endParaRPr lang="en-US" sz="3600" dirty="0">
                  <a:solidFill>
                    <a:schemeClr val="bg1"/>
                  </a:solidFill>
                  <a:latin typeface="+mn-lt"/>
                </a:endParaRPr>
              </a:p>
            </p:txBody>
          </p:sp>
        </mc:Choice>
        <mc:Fallback>
          <p:sp>
            <p:nvSpPr>
              <p:cNvPr id="16" name="TextBox 15">
                <a:extLst>
                  <a:ext uri="{FF2B5EF4-FFF2-40B4-BE49-F238E27FC236}">
                    <a16:creationId xmlns:a16="http://schemas.microsoft.com/office/drawing/2014/main" id="{576FCA1E-49BF-7F36-63C1-0E351977A8A2}"/>
                  </a:ext>
                </a:extLst>
              </p:cNvPr>
              <p:cNvSpPr txBox="1">
                <a:spLocks noRot="1" noChangeAspect="1" noMove="1" noResize="1" noEditPoints="1" noAdjustHandles="1" noChangeArrowheads="1" noChangeShapeType="1" noTextEdit="1"/>
              </p:cNvSpPr>
              <p:nvPr/>
            </p:nvSpPr>
            <p:spPr>
              <a:xfrm>
                <a:off x="12979981" y="3740256"/>
                <a:ext cx="3094075" cy="609590"/>
              </a:xfrm>
              <a:prstGeom prst="rect">
                <a:avLst/>
              </a:prstGeom>
              <a:blipFill>
                <a:blip r:embed="rId10"/>
                <a:stretch>
                  <a:fillRect/>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70524A9F-D374-036A-CEB4-C3274FC2BDF0}"/>
              </a:ext>
            </a:extLst>
          </p:cNvPr>
          <p:cNvSpPr txBox="1"/>
          <p:nvPr/>
        </p:nvSpPr>
        <p:spPr>
          <a:xfrm>
            <a:off x="22970410" y="146434"/>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Demo</a:t>
            </a:r>
          </a:p>
        </p:txBody>
      </p:sp>
      <p:sp>
        <p:nvSpPr>
          <p:cNvPr id="5" name="Arrow: Curved Up 4">
            <a:extLst>
              <a:ext uri="{FF2B5EF4-FFF2-40B4-BE49-F238E27FC236}">
                <a16:creationId xmlns:a16="http://schemas.microsoft.com/office/drawing/2014/main" id="{5FBEB56B-CD1C-CF6A-6A44-714822569C38}"/>
              </a:ext>
            </a:extLst>
          </p:cNvPr>
          <p:cNvSpPr/>
          <p:nvPr/>
        </p:nvSpPr>
        <p:spPr>
          <a:xfrm rot="5122985">
            <a:off x="-933084" y="10010395"/>
            <a:ext cx="2529233" cy="45679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735594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154B5-4B7C-5AB1-2F7C-F11C3CD05DB6}"/>
              </a:ext>
            </a:extLst>
          </p:cNvPr>
          <p:cNvSpPr>
            <a:spLocks noGrp="1"/>
          </p:cNvSpPr>
          <p:nvPr>
            <p:ph type="title"/>
          </p:nvPr>
        </p:nvSpPr>
        <p:spPr/>
        <p:txBody>
          <a:bodyPr>
            <a:normAutofit fontScale="90000"/>
          </a:bodyPr>
          <a:lstStyle/>
          <a:p>
            <a:r>
              <a:rPr lang="en-US" dirty="0">
                <a:latin typeface="+mn-lt"/>
              </a:rPr>
              <a:t>Construct the neural network</a:t>
            </a:r>
            <a:br>
              <a:rPr lang="en-US" dirty="0">
                <a:latin typeface="+mn-lt"/>
              </a:rPr>
            </a:br>
            <a:r>
              <a:rPr lang="en-US" sz="4400" b="0" dirty="0"/>
              <a:t>Specify the loss function, learning rate and optimizer</a:t>
            </a:r>
            <a:br>
              <a:rPr lang="en-US" sz="4400" b="0" dirty="0"/>
            </a:br>
            <a:endParaRPr lang="en-US" sz="4400" b="0" dirty="0">
              <a:latin typeface="+mn-lt"/>
            </a:endParaRPr>
          </a:p>
        </p:txBody>
      </p:sp>
      <p:sp>
        <p:nvSpPr>
          <p:cNvPr id="4" name="Text Placeholder 2">
            <a:extLst>
              <a:ext uri="{FF2B5EF4-FFF2-40B4-BE49-F238E27FC236}">
                <a16:creationId xmlns:a16="http://schemas.microsoft.com/office/drawing/2014/main" id="{9F201EA1-EA36-D287-8853-E5D879FF1C43}"/>
              </a:ext>
            </a:extLst>
          </p:cNvPr>
          <p:cNvSpPr txBox="1">
            <a:spLocks/>
          </p:cNvSpPr>
          <p:nvPr/>
        </p:nvSpPr>
        <p:spPr>
          <a:xfrm>
            <a:off x="831200" y="8014447"/>
            <a:ext cx="21761700" cy="6402232"/>
          </a:xfrm>
          <a:prstGeom prst="rect">
            <a:avLst/>
          </a:prstGeom>
          <a:noFill/>
          <a:ln>
            <a:noFill/>
          </a:ln>
        </p:spPr>
        <p:txBody>
          <a:bodyPr spcFirstLastPara="1" wrap="square" lIns="243800" tIns="243800" rIns="243800" bIns="243800" anchor="t" anchorCtr="0">
            <a:normAutofit/>
          </a:bodyPr>
          <a:lstStyle>
            <a:defPPr marR="0" lvl="0" algn="l" rtl="0">
              <a:lnSpc>
                <a:spcPct val="100000"/>
              </a:lnSpc>
              <a:spcBef>
                <a:spcPts val="0"/>
              </a:spcBef>
              <a:spcAft>
                <a:spcPts val="0"/>
              </a:spcAft>
            </a:defPPr>
            <a:lvl1pPr marL="457200" marR="0" lvl="0"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1pPr>
            <a:lvl2pPr marL="914400" marR="0" lvl="1"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2pPr>
            <a:lvl3pPr marL="1371600" marR="0" lvl="2"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3pPr>
            <a:lvl4pPr marL="1828800" marR="0" lvl="3"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4pPr>
            <a:lvl5pPr marL="2286000" marR="0" lvl="4"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5pPr>
            <a:lvl6pPr marL="2743200" marR="0" lvl="5"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6pPr>
            <a:lvl7pPr marL="3200400" marR="0" lvl="6"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7pPr>
            <a:lvl8pPr marL="3657600" marR="0" lvl="7"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8pPr>
            <a:lvl9pPr marL="4114800" marR="0" lvl="8"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GB" sz="3600" b="1" dirty="0">
                <a:latin typeface="+mn-lt"/>
              </a:rPr>
              <a:t>Loss</a:t>
            </a:r>
            <a:r>
              <a:rPr lang="en-GB" sz="3600" dirty="0">
                <a:latin typeface="+mn-lt"/>
              </a:rPr>
              <a:t>: </a:t>
            </a:r>
          </a:p>
          <a:p>
            <a:pPr marL="571500" indent="-571500">
              <a:buSzPct val="36000"/>
              <a:buFont typeface="Arial" panose="020B0604020202020204" pitchFamily="34" charset="0"/>
              <a:buChar char="•"/>
            </a:pPr>
            <a:r>
              <a:rPr lang="en-GB" sz="3600" b="1" dirty="0" err="1">
                <a:latin typeface="+mn-lt"/>
              </a:rPr>
              <a:t>BinaryCrossentropy</a:t>
            </a:r>
            <a:r>
              <a:rPr lang="en-GB" sz="3600" b="1" dirty="0">
                <a:latin typeface="+mn-lt"/>
              </a:rPr>
              <a:t>()</a:t>
            </a:r>
            <a:r>
              <a:rPr lang="en-GB" sz="3600" dirty="0">
                <a:latin typeface="+mn-lt"/>
              </a:rPr>
              <a:t> for </a:t>
            </a:r>
            <a:r>
              <a:rPr lang="en-GB" sz="3600" b="1" dirty="0">
                <a:latin typeface="+mn-lt"/>
              </a:rPr>
              <a:t>binary classification</a:t>
            </a:r>
            <a:r>
              <a:rPr lang="en-GB" sz="3600" dirty="0">
                <a:latin typeface="+mn-lt"/>
              </a:rPr>
              <a:t> problems</a:t>
            </a:r>
          </a:p>
          <a:p>
            <a:pPr marL="571500" indent="-571500">
              <a:buSzPct val="36000"/>
              <a:buFont typeface="Arial" panose="020B0604020202020204" pitchFamily="34" charset="0"/>
              <a:buChar char="•"/>
            </a:pPr>
            <a:r>
              <a:rPr lang="en-GB" sz="3600" b="1" dirty="0" err="1">
                <a:latin typeface="+mn-lt"/>
              </a:rPr>
              <a:t>MeanSquaredError</a:t>
            </a:r>
            <a:r>
              <a:rPr lang="en-GB" sz="3600" b="1" dirty="0">
                <a:latin typeface="+mn-lt"/>
              </a:rPr>
              <a:t>()</a:t>
            </a:r>
            <a:r>
              <a:rPr lang="en-GB" sz="3600" dirty="0">
                <a:latin typeface="+mn-lt"/>
              </a:rPr>
              <a:t> for </a:t>
            </a:r>
            <a:r>
              <a:rPr lang="en-GB" sz="3600" b="1" dirty="0" err="1">
                <a:latin typeface="+mn-lt"/>
              </a:rPr>
              <a:t>regressional</a:t>
            </a:r>
            <a:r>
              <a:rPr lang="en-GB" sz="3600" dirty="0">
                <a:latin typeface="+mn-lt"/>
              </a:rPr>
              <a:t> problems</a:t>
            </a:r>
          </a:p>
          <a:p>
            <a:pPr marL="0" indent="0">
              <a:buFont typeface="Source Sans Pro"/>
              <a:buNone/>
            </a:pPr>
            <a:endParaRPr lang="en-GB" sz="3600" dirty="0">
              <a:latin typeface="+mn-lt"/>
            </a:endParaRPr>
          </a:p>
          <a:p>
            <a:pPr marL="0" indent="0">
              <a:buFont typeface="Source Sans Pro"/>
              <a:buNone/>
            </a:pPr>
            <a:r>
              <a:rPr lang="en-GB" sz="3600" b="1" dirty="0">
                <a:latin typeface="+mn-lt"/>
              </a:rPr>
              <a:t>Optimizer</a:t>
            </a:r>
            <a:r>
              <a:rPr lang="en-GB" sz="3600" dirty="0">
                <a:latin typeface="+mn-lt"/>
              </a:rPr>
              <a:t>: it is to help with faster training, typically we use </a:t>
            </a:r>
            <a:r>
              <a:rPr lang="en-GB" sz="3600" b="1" dirty="0">
                <a:latin typeface="+mn-lt"/>
              </a:rPr>
              <a:t>Ada</a:t>
            </a:r>
            <a:r>
              <a:rPr lang="en-GB" sz="3600" dirty="0">
                <a:latin typeface="+mn-lt"/>
              </a:rPr>
              <a:t>ptive </a:t>
            </a:r>
            <a:r>
              <a:rPr lang="en-GB" sz="3600" b="1" dirty="0">
                <a:latin typeface="+mn-lt"/>
              </a:rPr>
              <a:t>m</a:t>
            </a:r>
            <a:r>
              <a:rPr lang="en-GB" sz="3600" dirty="0">
                <a:latin typeface="+mn-lt"/>
              </a:rPr>
              <a:t>oment estimation</a:t>
            </a:r>
          </a:p>
          <a:p>
            <a:pPr marL="0" indent="0">
              <a:buFont typeface="Source Sans Pro"/>
              <a:buNone/>
            </a:pPr>
            <a:r>
              <a:rPr lang="en-GB" sz="3600" dirty="0">
                <a:latin typeface="+mn-lt"/>
                <a:hlinkClick r:id="rId3"/>
              </a:rPr>
              <a:t>https://keras.io/api/optimizers/adam/</a:t>
            </a:r>
            <a:endParaRPr lang="en-GB" sz="3600" dirty="0">
              <a:latin typeface="+mn-lt"/>
            </a:endParaRPr>
          </a:p>
          <a:p>
            <a:pPr marL="0" indent="0">
              <a:buFont typeface="Source Sans Pro"/>
              <a:buNone/>
            </a:pPr>
            <a:endParaRPr lang="en-GB" sz="3600" dirty="0">
              <a:latin typeface="+mn-lt"/>
            </a:endParaRPr>
          </a:p>
          <a:p>
            <a:pPr marL="0" indent="0">
              <a:buFont typeface="Source Sans Pro"/>
              <a:buNone/>
            </a:pPr>
            <a:r>
              <a:rPr lang="en-GB" sz="3600" dirty="0">
                <a:latin typeface="+mn-lt"/>
              </a:rPr>
              <a:t> </a:t>
            </a:r>
          </a:p>
          <a:p>
            <a:pPr marL="0" indent="0">
              <a:buFont typeface="Source Sans Pro"/>
              <a:buNone/>
            </a:pPr>
            <a:endParaRPr lang="en-GB" sz="3600" dirty="0">
              <a:latin typeface="+mn-lt"/>
            </a:endParaRPr>
          </a:p>
        </p:txBody>
      </p:sp>
      <p:pic>
        <p:nvPicPr>
          <p:cNvPr id="8" name="Picture 7">
            <a:extLst>
              <a:ext uri="{FF2B5EF4-FFF2-40B4-BE49-F238E27FC236}">
                <a16:creationId xmlns:a16="http://schemas.microsoft.com/office/drawing/2014/main" id="{87295329-020D-ABC6-9206-AF1E96CB14BE}"/>
              </a:ext>
            </a:extLst>
          </p:cNvPr>
          <p:cNvPicPr>
            <a:picLocks noChangeAspect="1"/>
          </p:cNvPicPr>
          <p:nvPr/>
        </p:nvPicPr>
        <p:blipFill rotWithShape="1">
          <a:blip r:embed="rId4"/>
          <a:srcRect l="6643"/>
          <a:stretch/>
        </p:blipFill>
        <p:spPr>
          <a:xfrm>
            <a:off x="2281875" y="5264878"/>
            <a:ext cx="15893957" cy="2502290"/>
          </a:xfrm>
          <a:prstGeom prst="rect">
            <a:avLst/>
          </a:prstGeom>
        </p:spPr>
      </p:pic>
      <p:sp>
        <p:nvSpPr>
          <p:cNvPr id="3" name="TextBox 2">
            <a:extLst>
              <a:ext uri="{FF2B5EF4-FFF2-40B4-BE49-F238E27FC236}">
                <a16:creationId xmlns:a16="http://schemas.microsoft.com/office/drawing/2014/main" id="{4AEE48DB-ABFB-B4AD-3CC0-49F8B64FD79D}"/>
              </a:ext>
            </a:extLst>
          </p:cNvPr>
          <p:cNvSpPr txBox="1"/>
          <p:nvPr/>
        </p:nvSpPr>
        <p:spPr>
          <a:xfrm>
            <a:off x="22970410" y="146434"/>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Demo</a:t>
            </a:r>
          </a:p>
        </p:txBody>
      </p:sp>
      <p:pic>
        <p:nvPicPr>
          <p:cNvPr id="6" name="Picture 5">
            <a:extLst>
              <a:ext uri="{FF2B5EF4-FFF2-40B4-BE49-F238E27FC236}">
                <a16:creationId xmlns:a16="http://schemas.microsoft.com/office/drawing/2014/main" id="{B6E92030-E1F6-3929-3089-15879F146010}"/>
              </a:ext>
            </a:extLst>
          </p:cNvPr>
          <p:cNvPicPr>
            <a:picLocks noChangeAspect="1"/>
          </p:cNvPicPr>
          <p:nvPr/>
        </p:nvPicPr>
        <p:blipFill>
          <a:blip r:embed="rId5"/>
          <a:stretch>
            <a:fillRect/>
          </a:stretch>
        </p:blipFill>
        <p:spPr>
          <a:xfrm>
            <a:off x="2281876" y="3260802"/>
            <a:ext cx="12853851" cy="1490569"/>
          </a:xfrm>
          <a:prstGeom prst="rect">
            <a:avLst/>
          </a:prstGeom>
        </p:spPr>
      </p:pic>
    </p:spTree>
    <p:extLst>
      <p:ext uri="{BB962C8B-B14F-4D97-AF65-F5344CB8AC3E}">
        <p14:creationId xmlns:p14="http://schemas.microsoft.com/office/powerpoint/2010/main" val="932617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80B62-B8F0-C061-23B7-42590E7EDC6D}"/>
              </a:ext>
            </a:extLst>
          </p:cNvPr>
          <p:cNvSpPr>
            <a:spLocks noGrp="1"/>
          </p:cNvSpPr>
          <p:nvPr>
            <p:ph type="title"/>
          </p:nvPr>
        </p:nvSpPr>
        <p:spPr/>
        <p:txBody>
          <a:bodyPr/>
          <a:lstStyle/>
          <a:p>
            <a:r>
              <a:rPr lang="en-GB" dirty="0">
                <a:latin typeface="+mn-lt"/>
              </a:rPr>
              <a:t>Train the model</a:t>
            </a:r>
          </a:p>
        </p:txBody>
      </p:sp>
      <p:sp>
        <p:nvSpPr>
          <p:cNvPr id="4" name="Text Placeholder 2">
            <a:extLst>
              <a:ext uri="{FF2B5EF4-FFF2-40B4-BE49-F238E27FC236}">
                <a16:creationId xmlns:a16="http://schemas.microsoft.com/office/drawing/2014/main" id="{5D895360-1C24-F437-156C-7C56DAC1E5B2}"/>
              </a:ext>
            </a:extLst>
          </p:cNvPr>
          <p:cNvSpPr txBox="1">
            <a:spLocks/>
          </p:cNvSpPr>
          <p:nvPr/>
        </p:nvSpPr>
        <p:spPr>
          <a:xfrm>
            <a:off x="11712050" y="2862423"/>
            <a:ext cx="11935894" cy="1804800"/>
          </a:xfrm>
          <a:prstGeom prst="rect">
            <a:avLst/>
          </a:prstGeom>
          <a:noFill/>
          <a:ln>
            <a:noFill/>
          </a:ln>
        </p:spPr>
        <p:txBody>
          <a:bodyPr spcFirstLastPara="1" wrap="square" lIns="243800" tIns="243800" rIns="243800" bIns="243800" anchor="t" anchorCtr="0">
            <a:normAutofit fontScale="77500" lnSpcReduction="20000"/>
          </a:bodyPr>
          <a:lstStyle>
            <a:defPPr marR="0" lvl="0" algn="l" rtl="0">
              <a:lnSpc>
                <a:spcPct val="100000"/>
              </a:lnSpc>
              <a:spcBef>
                <a:spcPts val="0"/>
              </a:spcBef>
              <a:spcAft>
                <a:spcPts val="0"/>
              </a:spcAft>
            </a:defPPr>
            <a:lvl1pPr marL="457200" marR="0" lvl="0"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1pPr>
            <a:lvl2pPr marL="914400" marR="0" lvl="1"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2pPr>
            <a:lvl3pPr marL="1371600" marR="0" lvl="2"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3pPr>
            <a:lvl4pPr marL="1828800" marR="0" lvl="3"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4pPr>
            <a:lvl5pPr marL="2286000" marR="0" lvl="4"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5pPr>
            <a:lvl6pPr marL="2743200" marR="0" lvl="5"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6pPr>
            <a:lvl7pPr marL="3200400" marR="0" lvl="6"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7pPr>
            <a:lvl8pPr marL="3657600" marR="0" lvl="7"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8pPr>
            <a:lvl9pPr marL="4114800" marR="0" lvl="8"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GB" sz="3600" b="1" dirty="0">
                <a:latin typeface="+mn-lt"/>
              </a:rPr>
              <a:t>Epochs: </a:t>
            </a:r>
            <a:r>
              <a:rPr lang="en-GB" sz="3600" dirty="0">
                <a:latin typeface="+mn-lt"/>
              </a:rPr>
              <a:t>An epoch in machine learning means one complete pass of the training dataset through the algorithm. </a:t>
            </a:r>
          </a:p>
        </p:txBody>
      </p:sp>
      <p:sp>
        <p:nvSpPr>
          <p:cNvPr id="11" name="Text Placeholder 2">
            <a:extLst>
              <a:ext uri="{FF2B5EF4-FFF2-40B4-BE49-F238E27FC236}">
                <a16:creationId xmlns:a16="http://schemas.microsoft.com/office/drawing/2014/main" id="{0A129179-213D-4CB7-1275-D8E70A406751}"/>
              </a:ext>
            </a:extLst>
          </p:cNvPr>
          <p:cNvSpPr txBox="1">
            <a:spLocks/>
          </p:cNvSpPr>
          <p:nvPr/>
        </p:nvSpPr>
        <p:spPr>
          <a:xfrm>
            <a:off x="11712050" y="4852890"/>
            <a:ext cx="11935894" cy="1804800"/>
          </a:xfrm>
          <a:prstGeom prst="rect">
            <a:avLst/>
          </a:prstGeom>
          <a:noFill/>
          <a:ln>
            <a:noFill/>
          </a:ln>
        </p:spPr>
        <p:txBody>
          <a:bodyPr spcFirstLastPara="1" wrap="square" lIns="243800" tIns="243800" rIns="243800" bIns="243800" anchor="t" anchorCtr="0">
            <a:normAutofit fontScale="77500" lnSpcReduction="20000"/>
          </a:bodyPr>
          <a:lstStyle>
            <a:defPPr marR="0" lvl="0" algn="l" rtl="0">
              <a:lnSpc>
                <a:spcPct val="100000"/>
              </a:lnSpc>
              <a:spcBef>
                <a:spcPts val="0"/>
              </a:spcBef>
              <a:spcAft>
                <a:spcPts val="0"/>
              </a:spcAft>
            </a:defPPr>
            <a:lvl1pPr marL="457200" marR="0" lvl="0"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1pPr>
            <a:lvl2pPr marL="914400" marR="0" lvl="1"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2pPr>
            <a:lvl3pPr marL="1371600" marR="0" lvl="2"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3pPr>
            <a:lvl4pPr marL="1828800" marR="0" lvl="3"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4pPr>
            <a:lvl5pPr marL="2286000" marR="0" lvl="4"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5pPr>
            <a:lvl6pPr marL="2743200" marR="0" lvl="5"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6pPr>
            <a:lvl7pPr marL="3200400" marR="0" lvl="6"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7pPr>
            <a:lvl8pPr marL="3657600" marR="0" lvl="7"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8pPr>
            <a:lvl9pPr marL="4114800" marR="0" lvl="8"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GB" sz="3600" b="1" dirty="0">
                <a:latin typeface="+mn-lt"/>
              </a:rPr>
              <a:t>Loss</a:t>
            </a:r>
            <a:r>
              <a:rPr lang="en-GB" sz="3600" dirty="0">
                <a:latin typeface="+mn-lt"/>
              </a:rPr>
              <a:t> refers to how close the prediction is to the real value of y</a:t>
            </a:r>
          </a:p>
          <a:p>
            <a:pPr marL="0" indent="0">
              <a:buFont typeface="Source Sans Pro"/>
              <a:buNone/>
            </a:pPr>
            <a:r>
              <a:rPr lang="en-GB" sz="3600" dirty="0">
                <a:latin typeface="+mn-lt"/>
              </a:rPr>
              <a:t>Notice the decreasing loss after each epoch.</a:t>
            </a:r>
          </a:p>
        </p:txBody>
      </p:sp>
      <p:pic>
        <p:nvPicPr>
          <p:cNvPr id="5" name="Picture 4">
            <a:extLst>
              <a:ext uri="{FF2B5EF4-FFF2-40B4-BE49-F238E27FC236}">
                <a16:creationId xmlns:a16="http://schemas.microsoft.com/office/drawing/2014/main" id="{E1472A1D-38D3-A846-B4C8-127511CAEE70}"/>
              </a:ext>
            </a:extLst>
          </p:cNvPr>
          <p:cNvPicPr>
            <a:picLocks noChangeAspect="1"/>
          </p:cNvPicPr>
          <p:nvPr/>
        </p:nvPicPr>
        <p:blipFill>
          <a:blip r:embed="rId2"/>
          <a:stretch>
            <a:fillRect/>
          </a:stretch>
        </p:blipFill>
        <p:spPr>
          <a:xfrm>
            <a:off x="831200" y="2862423"/>
            <a:ext cx="8932114" cy="10383977"/>
          </a:xfrm>
          <a:prstGeom prst="rect">
            <a:avLst/>
          </a:prstGeom>
        </p:spPr>
      </p:pic>
      <p:sp>
        <p:nvSpPr>
          <p:cNvPr id="3" name="TextBox 2">
            <a:extLst>
              <a:ext uri="{FF2B5EF4-FFF2-40B4-BE49-F238E27FC236}">
                <a16:creationId xmlns:a16="http://schemas.microsoft.com/office/drawing/2014/main" id="{C39CCA95-8EB8-1227-8D21-441A6E0F6CDF}"/>
              </a:ext>
            </a:extLst>
          </p:cNvPr>
          <p:cNvSpPr txBox="1"/>
          <p:nvPr/>
        </p:nvSpPr>
        <p:spPr>
          <a:xfrm>
            <a:off x="22970410" y="146434"/>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Demo</a:t>
            </a:r>
          </a:p>
        </p:txBody>
      </p:sp>
    </p:spTree>
    <p:extLst>
      <p:ext uri="{BB962C8B-B14F-4D97-AF65-F5344CB8AC3E}">
        <p14:creationId xmlns:p14="http://schemas.microsoft.com/office/powerpoint/2010/main" val="2741086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B9E7-2D11-0D2B-9290-DBFF1EEA8E96}"/>
              </a:ext>
            </a:extLst>
          </p:cNvPr>
          <p:cNvSpPr>
            <a:spLocks noGrp="1"/>
          </p:cNvSpPr>
          <p:nvPr>
            <p:ph type="title"/>
          </p:nvPr>
        </p:nvSpPr>
        <p:spPr/>
        <p:txBody>
          <a:bodyPr/>
          <a:lstStyle/>
          <a:p>
            <a:r>
              <a:rPr lang="en-GB" dirty="0">
                <a:latin typeface="+mn-lt"/>
              </a:rPr>
              <a:t>Evaluate the model</a:t>
            </a:r>
          </a:p>
        </p:txBody>
      </p:sp>
      <p:pic>
        <p:nvPicPr>
          <p:cNvPr id="6" name="Picture 5">
            <a:extLst>
              <a:ext uri="{FF2B5EF4-FFF2-40B4-BE49-F238E27FC236}">
                <a16:creationId xmlns:a16="http://schemas.microsoft.com/office/drawing/2014/main" id="{B102EC7B-4BB6-A34B-16C4-2A4AB7AA0B2C}"/>
              </a:ext>
            </a:extLst>
          </p:cNvPr>
          <p:cNvPicPr>
            <a:picLocks noChangeAspect="1"/>
          </p:cNvPicPr>
          <p:nvPr/>
        </p:nvPicPr>
        <p:blipFill rotWithShape="1">
          <a:blip r:embed="rId3"/>
          <a:srcRect l="2691" t="8517" r="34379" b="20118"/>
          <a:stretch/>
        </p:blipFill>
        <p:spPr>
          <a:xfrm>
            <a:off x="949143" y="3083927"/>
            <a:ext cx="12428577" cy="1461804"/>
          </a:xfrm>
          <a:prstGeom prst="rect">
            <a:avLst/>
          </a:prstGeom>
        </p:spPr>
      </p:pic>
      <p:pic>
        <p:nvPicPr>
          <p:cNvPr id="10" name="Picture 9">
            <a:extLst>
              <a:ext uri="{FF2B5EF4-FFF2-40B4-BE49-F238E27FC236}">
                <a16:creationId xmlns:a16="http://schemas.microsoft.com/office/drawing/2014/main" id="{A1F1580A-08E1-FCA4-19CC-C321F1A2914F}"/>
              </a:ext>
            </a:extLst>
          </p:cNvPr>
          <p:cNvPicPr>
            <a:picLocks noChangeAspect="1"/>
          </p:cNvPicPr>
          <p:nvPr/>
        </p:nvPicPr>
        <p:blipFill>
          <a:blip r:embed="rId4"/>
          <a:stretch>
            <a:fillRect/>
          </a:stretch>
        </p:blipFill>
        <p:spPr>
          <a:xfrm>
            <a:off x="7935066" y="5106179"/>
            <a:ext cx="5210175" cy="3933825"/>
          </a:xfrm>
          <a:prstGeom prst="rect">
            <a:avLst/>
          </a:prstGeom>
        </p:spPr>
      </p:pic>
      <p:sp>
        <p:nvSpPr>
          <p:cNvPr id="11" name="TextBox 10">
            <a:extLst>
              <a:ext uri="{FF2B5EF4-FFF2-40B4-BE49-F238E27FC236}">
                <a16:creationId xmlns:a16="http://schemas.microsoft.com/office/drawing/2014/main" id="{82C32C82-37B6-C1B5-5433-AFDB7BC64F48}"/>
              </a:ext>
            </a:extLst>
          </p:cNvPr>
          <p:cNvSpPr txBox="1"/>
          <p:nvPr/>
        </p:nvSpPr>
        <p:spPr>
          <a:xfrm>
            <a:off x="9391189" y="9040004"/>
            <a:ext cx="4641721" cy="707886"/>
          </a:xfrm>
          <a:prstGeom prst="rect">
            <a:avLst/>
          </a:prstGeom>
          <a:noFill/>
        </p:spPr>
        <p:txBody>
          <a:bodyPr wrap="square" rtlCol="0">
            <a:spAutoFit/>
          </a:bodyPr>
          <a:lstStyle/>
          <a:p>
            <a:r>
              <a:rPr lang="en-US" sz="4000" b="1" dirty="0">
                <a:latin typeface="+mn-lt"/>
              </a:rPr>
              <a:t>Sigmoid</a:t>
            </a:r>
          </a:p>
        </p:txBody>
      </p:sp>
      <p:sp>
        <p:nvSpPr>
          <p:cNvPr id="3" name="TextBox 2">
            <a:extLst>
              <a:ext uri="{FF2B5EF4-FFF2-40B4-BE49-F238E27FC236}">
                <a16:creationId xmlns:a16="http://schemas.microsoft.com/office/drawing/2014/main" id="{BC53ED30-1C17-48F0-7468-4527DD3D1CAD}"/>
              </a:ext>
            </a:extLst>
          </p:cNvPr>
          <p:cNvSpPr txBox="1"/>
          <p:nvPr/>
        </p:nvSpPr>
        <p:spPr>
          <a:xfrm>
            <a:off x="949143" y="10285616"/>
            <a:ext cx="9660524" cy="707886"/>
          </a:xfrm>
          <a:prstGeom prst="rect">
            <a:avLst/>
          </a:prstGeom>
          <a:noFill/>
        </p:spPr>
        <p:txBody>
          <a:bodyPr wrap="square" rtlCol="0">
            <a:spAutoFit/>
          </a:bodyPr>
          <a:lstStyle/>
          <a:p>
            <a:r>
              <a:rPr lang="en-US" sz="4000" b="1" dirty="0">
                <a:latin typeface="+mn-lt"/>
              </a:rPr>
              <a:t>Use probability to decide class</a:t>
            </a:r>
          </a:p>
        </p:txBody>
      </p:sp>
      <p:pic>
        <p:nvPicPr>
          <p:cNvPr id="5" name="Picture 4">
            <a:extLst>
              <a:ext uri="{FF2B5EF4-FFF2-40B4-BE49-F238E27FC236}">
                <a16:creationId xmlns:a16="http://schemas.microsoft.com/office/drawing/2014/main" id="{95F073BD-84D9-F125-2A90-24586E0D7EDB}"/>
              </a:ext>
            </a:extLst>
          </p:cNvPr>
          <p:cNvPicPr>
            <a:picLocks noChangeAspect="1"/>
          </p:cNvPicPr>
          <p:nvPr/>
        </p:nvPicPr>
        <p:blipFill>
          <a:blip r:embed="rId5"/>
          <a:stretch>
            <a:fillRect/>
          </a:stretch>
        </p:blipFill>
        <p:spPr>
          <a:xfrm>
            <a:off x="1088328" y="5350730"/>
            <a:ext cx="6467460" cy="4483830"/>
          </a:xfrm>
          <a:prstGeom prst="rect">
            <a:avLst/>
          </a:prstGeom>
        </p:spPr>
      </p:pic>
      <p:pic>
        <p:nvPicPr>
          <p:cNvPr id="13" name="Picture 12">
            <a:extLst>
              <a:ext uri="{FF2B5EF4-FFF2-40B4-BE49-F238E27FC236}">
                <a16:creationId xmlns:a16="http://schemas.microsoft.com/office/drawing/2014/main" id="{77ABCBB9-A6F3-9277-82A0-1529A3BFB59F}"/>
              </a:ext>
            </a:extLst>
          </p:cNvPr>
          <p:cNvPicPr>
            <a:picLocks noChangeAspect="1"/>
          </p:cNvPicPr>
          <p:nvPr/>
        </p:nvPicPr>
        <p:blipFill>
          <a:blip r:embed="rId6"/>
          <a:stretch>
            <a:fillRect/>
          </a:stretch>
        </p:blipFill>
        <p:spPr>
          <a:xfrm>
            <a:off x="14798380" y="5310092"/>
            <a:ext cx="9371728" cy="3525997"/>
          </a:xfrm>
          <a:prstGeom prst="rect">
            <a:avLst/>
          </a:prstGeom>
        </p:spPr>
      </p:pic>
      <p:cxnSp>
        <p:nvCxnSpPr>
          <p:cNvPr id="16" name="Straight Arrow Connector 15">
            <a:extLst>
              <a:ext uri="{FF2B5EF4-FFF2-40B4-BE49-F238E27FC236}">
                <a16:creationId xmlns:a16="http://schemas.microsoft.com/office/drawing/2014/main" id="{7F2FEEFA-EC28-BEE8-5074-837AE9FD3151}"/>
              </a:ext>
            </a:extLst>
          </p:cNvPr>
          <p:cNvCxnSpPr/>
          <p:nvPr/>
        </p:nvCxnSpPr>
        <p:spPr>
          <a:xfrm flipV="1">
            <a:off x="13377720" y="7592645"/>
            <a:ext cx="2230875" cy="189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9" name="Picture 18">
            <a:extLst>
              <a:ext uri="{FF2B5EF4-FFF2-40B4-BE49-F238E27FC236}">
                <a16:creationId xmlns:a16="http://schemas.microsoft.com/office/drawing/2014/main" id="{AA0D983B-4458-2F31-8A2A-B34E6A600D5F}"/>
              </a:ext>
            </a:extLst>
          </p:cNvPr>
          <p:cNvPicPr>
            <a:picLocks noChangeAspect="1"/>
          </p:cNvPicPr>
          <p:nvPr/>
        </p:nvPicPr>
        <p:blipFill rotWithShape="1">
          <a:blip r:embed="rId7"/>
          <a:srcRect b="16127"/>
          <a:stretch/>
        </p:blipFill>
        <p:spPr>
          <a:xfrm>
            <a:off x="840010" y="10993502"/>
            <a:ext cx="14958674" cy="2358001"/>
          </a:xfrm>
          <a:prstGeom prst="rect">
            <a:avLst/>
          </a:prstGeom>
        </p:spPr>
      </p:pic>
      <p:sp>
        <p:nvSpPr>
          <p:cNvPr id="4" name="TextBox 3">
            <a:extLst>
              <a:ext uri="{FF2B5EF4-FFF2-40B4-BE49-F238E27FC236}">
                <a16:creationId xmlns:a16="http://schemas.microsoft.com/office/drawing/2014/main" id="{438E82B7-33B4-FA87-77A6-DFD001C69260}"/>
              </a:ext>
            </a:extLst>
          </p:cNvPr>
          <p:cNvSpPr txBox="1"/>
          <p:nvPr/>
        </p:nvSpPr>
        <p:spPr>
          <a:xfrm>
            <a:off x="22970410" y="146434"/>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Demo</a:t>
            </a:r>
          </a:p>
        </p:txBody>
      </p:sp>
    </p:spTree>
    <p:extLst>
      <p:ext uri="{BB962C8B-B14F-4D97-AF65-F5344CB8AC3E}">
        <p14:creationId xmlns:p14="http://schemas.microsoft.com/office/powerpoint/2010/main" val="1255620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2069-342B-586B-B673-1CCD45E93BC0}"/>
              </a:ext>
            </a:extLst>
          </p:cNvPr>
          <p:cNvSpPr>
            <a:spLocks noGrp="1"/>
          </p:cNvSpPr>
          <p:nvPr>
            <p:ph type="title"/>
          </p:nvPr>
        </p:nvSpPr>
        <p:spPr/>
        <p:txBody>
          <a:bodyPr/>
          <a:lstStyle/>
          <a:p>
            <a:r>
              <a:rPr lang="en-GB" dirty="0">
                <a:latin typeface="+mn-lt"/>
              </a:rPr>
              <a:t>Evaluate the model</a:t>
            </a:r>
          </a:p>
        </p:txBody>
      </p:sp>
      <p:graphicFrame>
        <p:nvGraphicFramePr>
          <p:cNvPr id="13" name="Google Shape;781;p42">
            <a:extLst>
              <a:ext uri="{FF2B5EF4-FFF2-40B4-BE49-F238E27FC236}">
                <a16:creationId xmlns:a16="http://schemas.microsoft.com/office/drawing/2014/main" id="{BE9C5E6C-567F-9351-622C-FB5275D8C821}"/>
              </a:ext>
            </a:extLst>
          </p:cNvPr>
          <p:cNvGraphicFramePr/>
          <p:nvPr>
            <p:extLst>
              <p:ext uri="{D42A27DB-BD31-4B8C-83A1-F6EECF244321}">
                <p14:modId xmlns:p14="http://schemas.microsoft.com/office/powerpoint/2010/main" val="2905854513"/>
              </p:ext>
            </p:extLst>
          </p:nvPr>
        </p:nvGraphicFramePr>
        <p:xfrm>
          <a:off x="14269804" y="4542070"/>
          <a:ext cx="9953775" cy="3121050"/>
        </p:xfrm>
        <a:graphic>
          <a:graphicData uri="http://schemas.openxmlformats.org/drawingml/2006/table">
            <a:tbl>
              <a:tblPr>
                <a:noFill/>
              </a:tblPr>
              <a:tblGrid>
                <a:gridCol w="3317925">
                  <a:extLst>
                    <a:ext uri="{9D8B030D-6E8A-4147-A177-3AD203B41FA5}">
                      <a16:colId xmlns:a16="http://schemas.microsoft.com/office/drawing/2014/main" val="20000"/>
                    </a:ext>
                  </a:extLst>
                </a:gridCol>
                <a:gridCol w="3317925">
                  <a:extLst>
                    <a:ext uri="{9D8B030D-6E8A-4147-A177-3AD203B41FA5}">
                      <a16:colId xmlns:a16="http://schemas.microsoft.com/office/drawing/2014/main" val="20001"/>
                    </a:ext>
                  </a:extLst>
                </a:gridCol>
                <a:gridCol w="3317925">
                  <a:extLst>
                    <a:ext uri="{9D8B030D-6E8A-4147-A177-3AD203B41FA5}">
                      <a16:colId xmlns:a16="http://schemas.microsoft.com/office/drawing/2014/main" val="20002"/>
                    </a:ext>
                  </a:extLst>
                </a:gridCol>
              </a:tblGrid>
              <a:tr h="1040350">
                <a:tc>
                  <a:txBody>
                    <a:bodyPr/>
                    <a:lstStyle/>
                    <a:p>
                      <a:pPr marL="0" marR="0" lvl="0" indent="0" algn="ctr" rtl="0">
                        <a:lnSpc>
                          <a:spcPct val="100000"/>
                        </a:lnSpc>
                        <a:spcBef>
                          <a:spcPts val="0"/>
                        </a:spcBef>
                        <a:spcAft>
                          <a:spcPts val="0"/>
                        </a:spcAft>
                        <a:buClr>
                          <a:schemeClr val="dk1"/>
                        </a:buClr>
                        <a:buSzPts val="4200"/>
                        <a:buFont typeface="Arial"/>
                        <a:buNone/>
                      </a:pPr>
                      <a:endParaRPr sz="3600" u="none" strike="noStrike" cap="none" dirty="0">
                        <a:latin typeface="Source Sans Pro"/>
                        <a:ea typeface="Source Sans Pro"/>
                        <a:cs typeface="Source Sans Pro"/>
                        <a:sym typeface="Source Sans Pro"/>
                      </a:endParaRPr>
                    </a:p>
                  </a:txBody>
                  <a:tcPr marL="50800" marR="50800" marT="50800" marB="50800" anchor="ctr"/>
                </a:tc>
                <a:tc>
                  <a:txBody>
                    <a:bodyPr/>
                    <a:lstStyle/>
                    <a:p>
                      <a:pPr marL="0" marR="0" lvl="0" indent="0" algn="ctr" rtl="0">
                        <a:lnSpc>
                          <a:spcPct val="100000"/>
                        </a:lnSpc>
                        <a:spcBef>
                          <a:spcPts val="0"/>
                        </a:spcBef>
                        <a:spcAft>
                          <a:spcPts val="0"/>
                        </a:spcAft>
                        <a:buClr>
                          <a:srgbClr val="5A5F5E"/>
                        </a:buClr>
                        <a:buSzPts val="4200"/>
                        <a:buFont typeface="Arial"/>
                        <a:buNone/>
                      </a:pPr>
                      <a:r>
                        <a:rPr lang="en-US" sz="3600" u="none" strike="noStrike" cap="none">
                          <a:solidFill>
                            <a:srgbClr val="5A5F5E"/>
                          </a:solidFill>
                          <a:latin typeface="Source Sans Pro"/>
                          <a:ea typeface="Source Sans Pro"/>
                          <a:cs typeface="Source Sans Pro"/>
                          <a:sym typeface="Source Sans Pro"/>
                        </a:rPr>
                        <a:t>Class1</a:t>
                      </a:r>
                      <a:endParaRPr sz="3600">
                        <a:latin typeface="Source Sans Pro"/>
                        <a:ea typeface="Source Sans Pro"/>
                        <a:cs typeface="Source Sans Pro"/>
                        <a:sym typeface="Source Sans Pro"/>
                      </a:endParaRPr>
                    </a:p>
                  </a:txBody>
                  <a:tcPr marL="50800" marR="50800" marT="50800" marB="50800" anchor="ctr"/>
                </a:tc>
                <a:tc>
                  <a:txBody>
                    <a:bodyPr/>
                    <a:lstStyle/>
                    <a:p>
                      <a:pPr marL="0" marR="0" lvl="0" indent="0" algn="ctr" rtl="0">
                        <a:lnSpc>
                          <a:spcPct val="100000"/>
                        </a:lnSpc>
                        <a:spcBef>
                          <a:spcPts val="0"/>
                        </a:spcBef>
                        <a:spcAft>
                          <a:spcPts val="0"/>
                        </a:spcAft>
                        <a:buClr>
                          <a:srgbClr val="5A5F5E"/>
                        </a:buClr>
                        <a:buSzPts val="4200"/>
                        <a:buFont typeface="Arial"/>
                        <a:buNone/>
                      </a:pPr>
                      <a:r>
                        <a:rPr lang="en-US" sz="3600" u="none" strike="noStrike" cap="none">
                          <a:solidFill>
                            <a:srgbClr val="5A5F5E"/>
                          </a:solidFill>
                          <a:latin typeface="Source Sans Pro"/>
                          <a:ea typeface="Source Sans Pro"/>
                          <a:cs typeface="Source Sans Pro"/>
                          <a:sym typeface="Source Sans Pro"/>
                        </a:rPr>
                        <a:t>Class 2</a:t>
                      </a:r>
                      <a:endParaRPr sz="3600">
                        <a:latin typeface="Source Sans Pro"/>
                        <a:ea typeface="Source Sans Pro"/>
                        <a:cs typeface="Source Sans Pro"/>
                        <a:sym typeface="Source Sans Pro"/>
                      </a:endParaRPr>
                    </a:p>
                  </a:txBody>
                  <a:tcPr marL="50800" marR="50800" marT="50800" marB="50800" anchor="ctr"/>
                </a:tc>
                <a:extLst>
                  <a:ext uri="{0D108BD9-81ED-4DB2-BD59-A6C34878D82A}">
                    <a16:rowId xmlns:a16="http://schemas.microsoft.com/office/drawing/2014/main" val="10000"/>
                  </a:ext>
                </a:extLst>
              </a:tr>
              <a:tr h="1040350">
                <a:tc>
                  <a:txBody>
                    <a:bodyPr/>
                    <a:lstStyle/>
                    <a:p>
                      <a:pPr marL="0" marR="0" lvl="0" indent="0" algn="ctr" rtl="0">
                        <a:lnSpc>
                          <a:spcPct val="100000"/>
                        </a:lnSpc>
                        <a:spcBef>
                          <a:spcPts val="0"/>
                        </a:spcBef>
                        <a:spcAft>
                          <a:spcPts val="0"/>
                        </a:spcAft>
                        <a:buClr>
                          <a:srgbClr val="5A5F5E"/>
                        </a:buClr>
                        <a:buSzPts val="4200"/>
                        <a:buFont typeface="Arial"/>
                        <a:buNone/>
                      </a:pPr>
                      <a:r>
                        <a:rPr lang="en-US" sz="3600" u="none" strike="noStrike" cap="none">
                          <a:solidFill>
                            <a:srgbClr val="5A5F5E"/>
                          </a:solidFill>
                          <a:latin typeface="Source Sans Pro"/>
                          <a:ea typeface="Source Sans Pro"/>
                          <a:cs typeface="Source Sans Pro"/>
                          <a:sym typeface="Source Sans Pro"/>
                        </a:rPr>
                        <a:t>Class1</a:t>
                      </a:r>
                      <a:endParaRPr sz="3600">
                        <a:latin typeface="Source Sans Pro"/>
                        <a:ea typeface="Source Sans Pro"/>
                        <a:cs typeface="Source Sans Pro"/>
                        <a:sym typeface="Source Sans Pro"/>
                      </a:endParaRPr>
                    </a:p>
                  </a:txBody>
                  <a:tcPr marL="50800" marR="50800" marT="50800" marB="50800" anchor="ctr"/>
                </a:tc>
                <a:tc>
                  <a:txBody>
                    <a:bodyPr/>
                    <a:lstStyle/>
                    <a:p>
                      <a:pPr marL="0" marR="0" lvl="0" indent="0" algn="ctr" rtl="0">
                        <a:lnSpc>
                          <a:spcPct val="100000"/>
                        </a:lnSpc>
                        <a:spcBef>
                          <a:spcPts val="0"/>
                        </a:spcBef>
                        <a:spcAft>
                          <a:spcPts val="0"/>
                        </a:spcAft>
                        <a:buClr>
                          <a:srgbClr val="5A5F5E"/>
                        </a:buClr>
                        <a:buSzPts val="4200"/>
                        <a:buFont typeface="Arial"/>
                        <a:buNone/>
                      </a:pPr>
                      <a:r>
                        <a:rPr lang="en-US" sz="3600" u="none" strike="noStrike" cap="none">
                          <a:solidFill>
                            <a:srgbClr val="5A5F5E"/>
                          </a:solidFill>
                          <a:latin typeface="Source Sans Pro"/>
                          <a:ea typeface="Source Sans Pro"/>
                          <a:cs typeface="Source Sans Pro"/>
                          <a:sym typeface="Source Sans Pro"/>
                        </a:rPr>
                        <a:t>True Positive</a:t>
                      </a:r>
                      <a:endParaRPr sz="3600">
                        <a:latin typeface="Source Sans Pro"/>
                        <a:ea typeface="Source Sans Pro"/>
                        <a:cs typeface="Source Sans Pro"/>
                        <a:sym typeface="Source Sans Pro"/>
                      </a:endParaRPr>
                    </a:p>
                  </a:txBody>
                  <a:tcPr marL="50800" marR="50800" marT="50800" marB="50800" anchor="ctr"/>
                </a:tc>
                <a:tc>
                  <a:txBody>
                    <a:bodyPr/>
                    <a:lstStyle/>
                    <a:p>
                      <a:pPr marL="0" marR="0" lvl="0" indent="0" algn="ctr" rtl="0">
                        <a:lnSpc>
                          <a:spcPct val="100000"/>
                        </a:lnSpc>
                        <a:spcBef>
                          <a:spcPts val="0"/>
                        </a:spcBef>
                        <a:spcAft>
                          <a:spcPts val="0"/>
                        </a:spcAft>
                        <a:buClr>
                          <a:srgbClr val="5A5F5E"/>
                        </a:buClr>
                        <a:buSzPts val="4200"/>
                        <a:buFont typeface="Arial"/>
                        <a:buNone/>
                      </a:pPr>
                      <a:r>
                        <a:rPr lang="en-US" sz="3600" u="none" strike="noStrike" cap="none">
                          <a:solidFill>
                            <a:srgbClr val="5A5F5E"/>
                          </a:solidFill>
                          <a:latin typeface="Source Sans Pro"/>
                          <a:ea typeface="Source Sans Pro"/>
                          <a:cs typeface="Source Sans Pro"/>
                          <a:sym typeface="Source Sans Pro"/>
                        </a:rPr>
                        <a:t>False Negative</a:t>
                      </a:r>
                      <a:endParaRPr sz="3600">
                        <a:latin typeface="Source Sans Pro"/>
                        <a:ea typeface="Source Sans Pro"/>
                        <a:cs typeface="Source Sans Pro"/>
                        <a:sym typeface="Source Sans Pro"/>
                      </a:endParaRPr>
                    </a:p>
                  </a:txBody>
                  <a:tcPr marL="50800" marR="50800" marT="50800" marB="50800" anchor="ctr"/>
                </a:tc>
                <a:extLst>
                  <a:ext uri="{0D108BD9-81ED-4DB2-BD59-A6C34878D82A}">
                    <a16:rowId xmlns:a16="http://schemas.microsoft.com/office/drawing/2014/main" val="10001"/>
                  </a:ext>
                </a:extLst>
              </a:tr>
              <a:tr h="1040350">
                <a:tc>
                  <a:txBody>
                    <a:bodyPr/>
                    <a:lstStyle/>
                    <a:p>
                      <a:pPr marL="0" marR="0" lvl="0" indent="0" algn="ctr" rtl="0">
                        <a:lnSpc>
                          <a:spcPct val="100000"/>
                        </a:lnSpc>
                        <a:spcBef>
                          <a:spcPts val="0"/>
                        </a:spcBef>
                        <a:spcAft>
                          <a:spcPts val="0"/>
                        </a:spcAft>
                        <a:buClr>
                          <a:srgbClr val="5A5F5E"/>
                        </a:buClr>
                        <a:buSzPts val="4200"/>
                        <a:buFont typeface="Arial"/>
                        <a:buNone/>
                      </a:pPr>
                      <a:r>
                        <a:rPr lang="en-US" sz="3600" u="none" strike="noStrike" cap="none">
                          <a:solidFill>
                            <a:srgbClr val="5A5F5E"/>
                          </a:solidFill>
                          <a:latin typeface="Source Sans Pro"/>
                          <a:ea typeface="Source Sans Pro"/>
                          <a:cs typeface="Source Sans Pro"/>
                          <a:sym typeface="Source Sans Pro"/>
                        </a:rPr>
                        <a:t>Class 2</a:t>
                      </a:r>
                      <a:endParaRPr sz="3600">
                        <a:latin typeface="Source Sans Pro"/>
                        <a:ea typeface="Source Sans Pro"/>
                        <a:cs typeface="Source Sans Pro"/>
                        <a:sym typeface="Source Sans Pro"/>
                      </a:endParaRPr>
                    </a:p>
                  </a:txBody>
                  <a:tcPr marL="50800" marR="50800" marT="50800" marB="50800" anchor="ctr"/>
                </a:tc>
                <a:tc>
                  <a:txBody>
                    <a:bodyPr/>
                    <a:lstStyle/>
                    <a:p>
                      <a:pPr marL="0" marR="0" lvl="0" indent="0" algn="ctr" rtl="0">
                        <a:lnSpc>
                          <a:spcPct val="100000"/>
                        </a:lnSpc>
                        <a:spcBef>
                          <a:spcPts val="0"/>
                        </a:spcBef>
                        <a:spcAft>
                          <a:spcPts val="0"/>
                        </a:spcAft>
                        <a:buClr>
                          <a:srgbClr val="5A5F5E"/>
                        </a:buClr>
                        <a:buSzPts val="4200"/>
                        <a:buFont typeface="Arial"/>
                        <a:buNone/>
                      </a:pPr>
                      <a:r>
                        <a:rPr lang="en-US" sz="3600" u="none" strike="noStrike" cap="none">
                          <a:solidFill>
                            <a:srgbClr val="5A5F5E"/>
                          </a:solidFill>
                          <a:latin typeface="Source Sans Pro"/>
                          <a:ea typeface="Source Sans Pro"/>
                          <a:cs typeface="Source Sans Pro"/>
                          <a:sym typeface="Source Sans Pro"/>
                        </a:rPr>
                        <a:t>False Positive</a:t>
                      </a:r>
                      <a:endParaRPr sz="3600">
                        <a:latin typeface="Source Sans Pro"/>
                        <a:ea typeface="Source Sans Pro"/>
                        <a:cs typeface="Source Sans Pro"/>
                        <a:sym typeface="Source Sans Pro"/>
                      </a:endParaRPr>
                    </a:p>
                  </a:txBody>
                  <a:tcPr marL="50800" marR="50800" marT="50800" marB="50800" anchor="ctr"/>
                </a:tc>
                <a:tc>
                  <a:txBody>
                    <a:bodyPr/>
                    <a:lstStyle/>
                    <a:p>
                      <a:pPr marL="0" marR="0" lvl="0" indent="0" algn="ctr" rtl="0">
                        <a:lnSpc>
                          <a:spcPct val="100000"/>
                        </a:lnSpc>
                        <a:spcBef>
                          <a:spcPts val="0"/>
                        </a:spcBef>
                        <a:spcAft>
                          <a:spcPts val="0"/>
                        </a:spcAft>
                        <a:buClr>
                          <a:srgbClr val="5A5F5E"/>
                        </a:buClr>
                        <a:buSzPts val="4200"/>
                        <a:buFont typeface="Arial"/>
                        <a:buNone/>
                      </a:pPr>
                      <a:r>
                        <a:rPr lang="en-US" sz="3600" u="none" strike="noStrike" cap="none" dirty="0">
                          <a:solidFill>
                            <a:srgbClr val="5A5F5E"/>
                          </a:solidFill>
                          <a:latin typeface="Source Sans Pro"/>
                          <a:ea typeface="Source Sans Pro"/>
                          <a:cs typeface="Source Sans Pro"/>
                          <a:sym typeface="Source Sans Pro"/>
                        </a:rPr>
                        <a:t>True Negative</a:t>
                      </a:r>
                      <a:endParaRPr sz="3600" dirty="0">
                        <a:latin typeface="Source Sans Pro"/>
                        <a:ea typeface="Source Sans Pro"/>
                        <a:cs typeface="Source Sans Pro"/>
                        <a:sym typeface="Source Sans Pro"/>
                      </a:endParaRPr>
                    </a:p>
                  </a:txBody>
                  <a:tcPr marL="50800" marR="50800" marT="50800" marB="50800" anchor="ctr"/>
                </a:tc>
                <a:extLst>
                  <a:ext uri="{0D108BD9-81ED-4DB2-BD59-A6C34878D82A}">
                    <a16:rowId xmlns:a16="http://schemas.microsoft.com/office/drawing/2014/main" val="10002"/>
                  </a:ext>
                </a:extLst>
              </a:tr>
            </a:tbl>
          </a:graphicData>
        </a:graphic>
      </p:graphicFrame>
      <p:cxnSp>
        <p:nvCxnSpPr>
          <p:cNvPr id="14" name="Google Shape;782;p42">
            <a:extLst>
              <a:ext uri="{FF2B5EF4-FFF2-40B4-BE49-F238E27FC236}">
                <a16:creationId xmlns:a16="http://schemas.microsoft.com/office/drawing/2014/main" id="{B1BB3BFF-CA93-4603-7EFC-6331C55A5433}"/>
              </a:ext>
            </a:extLst>
          </p:cNvPr>
          <p:cNvCxnSpPr>
            <a:cxnSpLocks/>
          </p:cNvCxnSpPr>
          <p:nvPr/>
        </p:nvCxnSpPr>
        <p:spPr>
          <a:xfrm>
            <a:off x="14269804" y="4542070"/>
            <a:ext cx="3291255" cy="949581"/>
          </a:xfrm>
          <a:prstGeom prst="straightConnector1">
            <a:avLst/>
          </a:prstGeom>
          <a:noFill/>
          <a:ln w="25400" cap="flat" cmpd="sng">
            <a:solidFill>
              <a:srgbClr val="5A5F5E"/>
            </a:solidFill>
            <a:prstDash val="solid"/>
            <a:miter lim="400000"/>
            <a:headEnd type="none" w="sm" len="sm"/>
            <a:tailEnd type="none" w="sm" len="sm"/>
          </a:ln>
        </p:spPr>
      </p:cxnSp>
      <p:sp>
        <p:nvSpPr>
          <p:cNvPr id="17" name="Google Shape;784;p42">
            <a:extLst>
              <a:ext uri="{FF2B5EF4-FFF2-40B4-BE49-F238E27FC236}">
                <a16:creationId xmlns:a16="http://schemas.microsoft.com/office/drawing/2014/main" id="{019DD555-7919-C60D-1DF5-6F950626836F}"/>
              </a:ext>
            </a:extLst>
          </p:cNvPr>
          <p:cNvSpPr txBox="1"/>
          <p:nvPr/>
        </p:nvSpPr>
        <p:spPr>
          <a:xfrm>
            <a:off x="15759559" y="4542070"/>
            <a:ext cx="1801500" cy="6060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rgbClr val="535353"/>
              </a:buClr>
              <a:buSzPts val="3000"/>
              <a:buFont typeface="Arial"/>
              <a:buNone/>
            </a:pPr>
            <a:r>
              <a:rPr lang="en-US" sz="3000" b="0" i="0" u="none" strike="noStrike" cap="none" dirty="0">
                <a:solidFill>
                  <a:srgbClr val="535353"/>
                </a:solidFill>
                <a:latin typeface="Arial"/>
                <a:ea typeface="Arial"/>
                <a:cs typeface="Arial"/>
                <a:sym typeface="Arial"/>
              </a:rPr>
              <a:t>Predicted</a:t>
            </a:r>
            <a:endParaRPr dirty="0"/>
          </a:p>
        </p:txBody>
      </p:sp>
      <p:sp>
        <p:nvSpPr>
          <p:cNvPr id="18" name="Google Shape;783;p42">
            <a:extLst>
              <a:ext uri="{FF2B5EF4-FFF2-40B4-BE49-F238E27FC236}">
                <a16:creationId xmlns:a16="http://schemas.microsoft.com/office/drawing/2014/main" id="{CB4202A3-4A5E-2852-FB1B-E0B0FFA7FD79}"/>
              </a:ext>
            </a:extLst>
          </p:cNvPr>
          <p:cNvSpPr txBox="1"/>
          <p:nvPr/>
        </p:nvSpPr>
        <p:spPr>
          <a:xfrm>
            <a:off x="13059561" y="5799595"/>
            <a:ext cx="1476300" cy="6060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rgbClr val="535353"/>
              </a:buClr>
              <a:buSzPts val="3000"/>
              <a:buFont typeface="Arial"/>
              <a:buNone/>
            </a:pPr>
            <a:r>
              <a:rPr lang="en-US" sz="3000" dirty="0">
                <a:solidFill>
                  <a:srgbClr val="535353"/>
                </a:solidFill>
              </a:rPr>
              <a:t>y </a:t>
            </a:r>
            <a:r>
              <a:rPr lang="en-US" sz="3000" b="0" i="0" u="none" strike="noStrike" cap="none" dirty="0">
                <a:solidFill>
                  <a:srgbClr val="535353"/>
                </a:solidFill>
                <a:latin typeface="Arial"/>
                <a:ea typeface="Arial"/>
                <a:cs typeface="Arial"/>
                <a:sym typeface="Arial"/>
              </a:rPr>
              <a:t>= 0</a:t>
            </a:r>
            <a:endParaRPr dirty="0"/>
          </a:p>
        </p:txBody>
      </p:sp>
      <p:sp>
        <p:nvSpPr>
          <p:cNvPr id="10" name="Google Shape;783;p42">
            <a:extLst>
              <a:ext uri="{FF2B5EF4-FFF2-40B4-BE49-F238E27FC236}">
                <a16:creationId xmlns:a16="http://schemas.microsoft.com/office/drawing/2014/main" id="{2BB1C3F1-DF2B-C911-52E1-D71FBE7FBEFC}"/>
              </a:ext>
            </a:extLst>
          </p:cNvPr>
          <p:cNvSpPr txBox="1"/>
          <p:nvPr/>
        </p:nvSpPr>
        <p:spPr>
          <a:xfrm>
            <a:off x="13059561" y="6898760"/>
            <a:ext cx="1476300" cy="6060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rgbClr val="535353"/>
              </a:buClr>
              <a:buSzPts val="3000"/>
              <a:buFont typeface="Arial"/>
              <a:buNone/>
            </a:pPr>
            <a:r>
              <a:rPr lang="en-US" sz="3000" dirty="0">
                <a:solidFill>
                  <a:srgbClr val="535353"/>
                </a:solidFill>
              </a:rPr>
              <a:t>y </a:t>
            </a:r>
            <a:r>
              <a:rPr lang="en-US" sz="3000" b="0" i="0" u="none" strike="noStrike" cap="none" dirty="0">
                <a:solidFill>
                  <a:srgbClr val="535353"/>
                </a:solidFill>
                <a:latin typeface="Arial"/>
                <a:ea typeface="Arial"/>
                <a:cs typeface="Arial"/>
                <a:sym typeface="Arial"/>
              </a:rPr>
              <a:t>= 1</a:t>
            </a:r>
            <a:endParaRPr dirty="0"/>
          </a:p>
        </p:txBody>
      </p:sp>
      <p:sp>
        <p:nvSpPr>
          <p:cNvPr id="12" name="Google Shape;783;p42">
            <a:extLst>
              <a:ext uri="{FF2B5EF4-FFF2-40B4-BE49-F238E27FC236}">
                <a16:creationId xmlns:a16="http://schemas.microsoft.com/office/drawing/2014/main" id="{700CBE1D-A5F7-F429-4148-1009FE887AAA}"/>
              </a:ext>
            </a:extLst>
          </p:cNvPr>
          <p:cNvSpPr txBox="1"/>
          <p:nvPr/>
        </p:nvSpPr>
        <p:spPr>
          <a:xfrm>
            <a:off x="17561059" y="3677715"/>
            <a:ext cx="2803746" cy="60591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rgbClr val="535353"/>
              </a:buClr>
              <a:buSzPts val="3000"/>
              <a:buFont typeface="Arial"/>
              <a:buNone/>
            </a:pPr>
            <a:r>
              <a:rPr lang="en-US" sz="3000" dirty="0">
                <a:solidFill>
                  <a:srgbClr val="535353"/>
                </a:solidFill>
              </a:rPr>
              <a:t>Predicted y </a:t>
            </a:r>
            <a:r>
              <a:rPr lang="en-US" sz="3000" b="0" i="0" u="none" strike="noStrike" cap="none" dirty="0">
                <a:solidFill>
                  <a:srgbClr val="535353"/>
                </a:solidFill>
                <a:latin typeface="Arial"/>
                <a:ea typeface="Arial"/>
                <a:cs typeface="Arial"/>
                <a:sym typeface="Arial"/>
              </a:rPr>
              <a:t>= 0</a:t>
            </a:r>
            <a:endParaRPr dirty="0"/>
          </a:p>
        </p:txBody>
      </p:sp>
      <p:sp>
        <p:nvSpPr>
          <p:cNvPr id="15" name="Google Shape;783;p42">
            <a:extLst>
              <a:ext uri="{FF2B5EF4-FFF2-40B4-BE49-F238E27FC236}">
                <a16:creationId xmlns:a16="http://schemas.microsoft.com/office/drawing/2014/main" id="{F15076B7-F3B4-D68C-B006-211FEAA5D4BC}"/>
              </a:ext>
            </a:extLst>
          </p:cNvPr>
          <p:cNvSpPr txBox="1"/>
          <p:nvPr/>
        </p:nvSpPr>
        <p:spPr>
          <a:xfrm>
            <a:off x="21030606" y="3641862"/>
            <a:ext cx="2803746" cy="60591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rgbClr val="535353"/>
              </a:buClr>
              <a:buSzPts val="3000"/>
              <a:buFont typeface="Arial"/>
              <a:buNone/>
            </a:pPr>
            <a:r>
              <a:rPr lang="en-US" sz="3000" dirty="0">
                <a:solidFill>
                  <a:srgbClr val="535353"/>
                </a:solidFill>
              </a:rPr>
              <a:t>Predicted y </a:t>
            </a:r>
            <a:r>
              <a:rPr lang="en-US" sz="3000" b="0" i="0" u="none" strike="noStrike" cap="none" dirty="0">
                <a:solidFill>
                  <a:srgbClr val="535353"/>
                </a:solidFill>
                <a:latin typeface="Arial"/>
                <a:ea typeface="Arial"/>
                <a:cs typeface="Arial"/>
                <a:sym typeface="Arial"/>
              </a:rPr>
              <a:t>= 1</a:t>
            </a:r>
            <a:endParaRPr dirty="0"/>
          </a:p>
        </p:txBody>
      </p:sp>
      <p:pic>
        <p:nvPicPr>
          <p:cNvPr id="4" name="Picture 3">
            <a:extLst>
              <a:ext uri="{FF2B5EF4-FFF2-40B4-BE49-F238E27FC236}">
                <a16:creationId xmlns:a16="http://schemas.microsoft.com/office/drawing/2014/main" id="{A9759738-E378-6C0D-29D8-856EDEF54029}"/>
              </a:ext>
            </a:extLst>
          </p:cNvPr>
          <p:cNvPicPr>
            <a:picLocks noChangeAspect="1"/>
          </p:cNvPicPr>
          <p:nvPr/>
        </p:nvPicPr>
        <p:blipFill>
          <a:blip r:embed="rId3"/>
          <a:stretch>
            <a:fillRect/>
          </a:stretch>
        </p:blipFill>
        <p:spPr>
          <a:xfrm>
            <a:off x="994270" y="3183935"/>
            <a:ext cx="11657343" cy="5678030"/>
          </a:xfrm>
          <a:prstGeom prst="rect">
            <a:avLst/>
          </a:prstGeom>
        </p:spPr>
      </p:pic>
      <p:sp>
        <p:nvSpPr>
          <p:cNvPr id="3" name="TextBox 2">
            <a:extLst>
              <a:ext uri="{FF2B5EF4-FFF2-40B4-BE49-F238E27FC236}">
                <a16:creationId xmlns:a16="http://schemas.microsoft.com/office/drawing/2014/main" id="{9CDD8A3D-D94C-3655-8180-EC1E2A9CC50F}"/>
              </a:ext>
            </a:extLst>
          </p:cNvPr>
          <p:cNvSpPr txBox="1"/>
          <p:nvPr/>
        </p:nvSpPr>
        <p:spPr>
          <a:xfrm>
            <a:off x="22970410" y="146434"/>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Demo</a:t>
            </a:r>
          </a:p>
        </p:txBody>
      </p:sp>
    </p:spTree>
    <p:extLst>
      <p:ext uri="{BB962C8B-B14F-4D97-AF65-F5344CB8AC3E}">
        <p14:creationId xmlns:p14="http://schemas.microsoft.com/office/powerpoint/2010/main" val="2917432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C5E1A-51E7-50B0-FEC6-EC976DBD5389}"/>
              </a:ext>
            </a:extLst>
          </p:cNvPr>
          <p:cNvSpPr>
            <a:spLocks noGrp="1"/>
          </p:cNvSpPr>
          <p:nvPr>
            <p:ph type="title"/>
          </p:nvPr>
        </p:nvSpPr>
        <p:spPr>
          <a:xfrm>
            <a:off x="831199" y="-31005"/>
            <a:ext cx="23174987" cy="1804800"/>
          </a:xfrm>
        </p:spPr>
        <p:txBody>
          <a:bodyPr>
            <a:normAutofit fontScale="90000"/>
          </a:bodyPr>
          <a:lstStyle/>
          <a:p>
            <a:r>
              <a:rPr lang="en-GB" dirty="0"/>
              <a:t>Now lets’ see if you can beat my model…</a:t>
            </a:r>
            <a:br>
              <a:rPr lang="en-GB" dirty="0"/>
            </a:br>
            <a:r>
              <a:rPr lang="en-GB" sz="4900" b="0" dirty="0"/>
              <a:t>Create a model with different hyperparameters (number of neurons or hidden layers) to compare and note down the confusion matrix</a:t>
            </a:r>
          </a:p>
        </p:txBody>
      </p:sp>
      <p:sp>
        <p:nvSpPr>
          <p:cNvPr id="20" name="Content Placeholder 2">
            <a:extLst>
              <a:ext uri="{FF2B5EF4-FFF2-40B4-BE49-F238E27FC236}">
                <a16:creationId xmlns:a16="http://schemas.microsoft.com/office/drawing/2014/main" id="{06225613-ECB2-E59D-5FC5-4116EFB14ECD}"/>
              </a:ext>
            </a:extLst>
          </p:cNvPr>
          <p:cNvSpPr>
            <a:spLocks noGrp="1"/>
          </p:cNvSpPr>
          <p:nvPr>
            <p:ph sz="quarter" idx="13"/>
          </p:nvPr>
        </p:nvSpPr>
        <p:spPr>
          <a:xfrm>
            <a:off x="994533" y="2643132"/>
            <a:ext cx="8120418" cy="953466"/>
          </a:xfrm>
        </p:spPr>
        <p:txBody>
          <a:bodyPr>
            <a:normAutofit fontScale="92500" lnSpcReduction="20000"/>
          </a:bodyPr>
          <a:lstStyle/>
          <a:p>
            <a:r>
              <a:rPr lang="en-GB" b="1" dirty="0"/>
              <a:t>Importing required library and functions</a:t>
            </a:r>
          </a:p>
        </p:txBody>
      </p:sp>
      <p:pic>
        <p:nvPicPr>
          <p:cNvPr id="5" name="Picture 4">
            <a:extLst>
              <a:ext uri="{FF2B5EF4-FFF2-40B4-BE49-F238E27FC236}">
                <a16:creationId xmlns:a16="http://schemas.microsoft.com/office/drawing/2014/main" id="{3685A7A3-E538-C2C7-D0B7-7CAEB15529A6}"/>
              </a:ext>
            </a:extLst>
          </p:cNvPr>
          <p:cNvPicPr>
            <a:picLocks noChangeAspect="1"/>
          </p:cNvPicPr>
          <p:nvPr/>
        </p:nvPicPr>
        <p:blipFill>
          <a:blip r:embed="rId2"/>
          <a:stretch>
            <a:fillRect/>
          </a:stretch>
        </p:blipFill>
        <p:spPr>
          <a:xfrm>
            <a:off x="831200" y="3594359"/>
            <a:ext cx="8283751" cy="3047073"/>
          </a:xfrm>
          <a:prstGeom prst="rect">
            <a:avLst/>
          </a:prstGeom>
        </p:spPr>
      </p:pic>
      <p:pic>
        <p:nvPicPr>
          <p:cNvPr id="11" name="Picture 10">
            <a:extLst>
              <a:ext uri="{FF2B5EF4-FFF2-40B4-BE49-F238E27FC236}">
                <a16:creationId xmlns:a16="http://schemas.microsoft.com/office/drawing/2014/main" id="{DD4C635C-C10B-2913-24A3-294E644CF027}"/>
              </a:ext>
            </a:extLst>
          </p:cNvPr>
          <p:cNvPicPr>
            <a:picLocks noChangeAspect="1"/>
          </p:cNvPicPr>
          <p:nvPr/>
        </p:nvPicPr>
        <p:blipFill rotWithShape="1">
          <a:blip r:embed="rId3"/>
          <a:srcRect t="18426" r="9783" b="28574"/>
          <a:stretch/>
        </p:blipFill>
        <p:spPr>
          <a:xfrm>
            <a:off x="12464723" y="3594359"/>
            <a:ext cx="9058777" cy="850233"/>
          </a:xfrm>
          <a:prstGeom prst="rect">
            <a:avLst/>
          </a:prstGeom>
        </p:spPr>
      </p:pic>
      <p:pic>
        <p:nvPicPr>
          <p:cNvPr id="17" name="Picture 16">
            <a:extLst>
              <a:ext uri="{FF2B5EF4-FFF2-40B4-BE49-F238E27FC236}">
                <a16:creationId xmlns:a16="http://schemas.microsoft.com/office/drawing/2014/main" id="{99311D41-29BF-FAB7-A00A-E1C4A9045B6C}"/>
              </a:ext>
            </a:extLst>
          </p:cNvPr>
          <p:cNvPicPr>
            <a:picLocks noChangeAspect="1"/>
          </p:cNvPicPr>
          <p:nvPr/>
        </p:nvPicPr>
        <p:blipFill>
          <a:blip r:embed="rId4"/>
          <a:stretch>
            <a:fillRect/>
          </a:stretch>
        </p:blipFill>
        <p:spPr>
          <a:xfrm>
            <a:off x="12464723" y="6882063"/>
            <a:ext cx="11541463" cy="3031958"/>
          </a:xfrm>
          <a:prstGeom prst="rect">
            <a:avLst/>
          </a:prstGeom>
        </p:spPr>
      </p:pic>
      <p:pic>
        <p:nvPicPr>
          <p:cNvPr id="19" name="Picture 18">
            <a:extLst>
              <a:ext uri="{FF2B5EF4-FFF2-40B4-BE49-F238E27FC236}">
                <a16:creationId xmlns:a16="http://schemas.microsoft.com/office/drawing/2014/main" id="{F67E8338-ADE6-34BC-C82B-D30E3937F614}"/>
              </a:ext>
            </a:extLst>
          </p:cNvPr>
          <p:cNvPicPr>
            <a:picLocks noChangeAspect="1"/>
          </p:cNvPicPr>
          <p:nvPr/>
        </p:nvPicPr>
        <p:blipFill>
          <a:blip r:embed="rId5"/>
          <a:stretch>
            <a:fillRect/>
          </a:stretch>
        </p:blipFill>
        <p:spPr>
          <a:xfrm>
            <a:off x="12464723" y="10781119"/>
            <a:ext cx="11654134" cy="2020481"/>
          </a:xfrm>
          <a:prstGeom prst="rect">
            <a:avLst/>
          </a:prstGeom>
        </p:spPr>
      </p:pic>
      <p:sp>
        <p:nvSpPr>
          <p:cNvPr id="21" name="Content Placeholder 2">
            <a:extLst>
              <a:ext uri="{FF2B5EF4-FFF2-40B4-BE49-F238E27FC236}">
                <a16:creationId xmlns:a16="http://schemas.microsoft.com/office/drawing/2014/main" id="{486D479C-94B5-1C67-ADF6-D105749C7F2B}"/>
              </a:ext>
            </a:extLst>
          </p:cNvPr>
          <p:cNvSpPr txBox="1">
            <a:spLocks/>
          </p:cNvSpPr>
          <p:nvPr/>
        </p:nvSpPr>
        <p:spPr>
          <a:xfrm>
            <a:off x="831199" y="8527729"/>
            <a:ext cx="8283751" cy="953466"/>
          </a:xfrm>
          <a:prstGeom prst="rect">
            <a:avLst/>
          </a:prstGeom>
          <a:noFill/>
          <a:ln>
            <a:noFill/>
          </a:ln>
        </p:spPr>
        <p:txBody>
          <a:bodyPr spcFirstLastPara="1" wrap="square" lIns="243800" tIns="243800" rIns="243800" bIns="243800" anchor="t" anchorCtr="0">
            <a:normAutofit fontScale="77500" lnSpcReduction="20000"/>
          </a:bodyPr>
          <a:lstStyle>
            <a:defPPr marR="0" lvl="0" algn="l" rtl="0">
              <a:lnSpc>
                <a:spcPct val="100000"/>
              </a:lnSpc>
              <a:spcBef>
                <a:spcPts val="0"/>
              </a:spcBef>
              <a:spcAft>
                <a:spcPts val="0"/>
              </a:spcAft>
            </a:defPPr>
            <a:lvl1pPr marL="457200" marR="0" lvl="0" indent="-457200" algn="l" rtl="0">
              <a:lnSpc>
                <a:spcPct val="115000"/>
              </a:lnSpc>
              <a:spcBef>
                <a:spcPts val="0"/>
              </a:spcBef>
              <a:spcAft>
                <a:spcPts val="0"/>
              </a:spcAft>
              <a:buClr>
                <a:schemeClr val="dk1"/>
              </a:buClr>
              <a:buSzPct val="36000"/>
              <a:buFont typeface="Arial" panose="020B0604020202020204" pitchFamily="34" charset="0"/>
              <a:buChar char="•"/>
              <a:defRPr sz="3600" b="0" i="0" u="none" strike="noStrike" cap="none">
                <a:solidFill>
                  <a:schemeClr val="dk1"/>
                </a:solidFill>
                <a:latin typeface="Source Sans Pro"/>
                <a:ea typeface="Source Sans Pro"/>
                <a:cs typeface="Source Sans Pro"/>
                <a:sym typeface="Source Sans Pro"/>
              </a:defRPr>
            </a:lvl1pPr>
            <a:lvl2pPr marL="914400" marR="0" lvl="1" indent="-635000" algn="l" rtl="0">
              <a:lnSpc>
                <a:spcPct val="115000"/>
              </a:lnSpc>
              <a:spcBef>
                <a:spcPts val="0"/>
              </a:spcBef>
              <a:spcAft>
                <a:spcPts val="0"/>
              </a:spcAft>
              <a:buClr>
                <a:schemeClr val="dk1"/>
              </a:buClr>
              <a:buSzPct val="36000"/>
              <a:buFont typeface="Source Sans Pro"/>
              <a:buChar char="○"/>
              <a:defRPr sz="3600" b="0" i="0" u="none" strike="noStrike" cap="none">
                <a:solidFill>
                  <a:schemeClr val="dk1"/>
                </a:solidFill>
                <a:latin typeface="Source Sans Pro"/>
                <a:ea typeface="Source Sans Pro"/>
                <a:cs typeface="Source Sans Pro"/>
                <a:sym typeface="Source Sans Pro"/>
              </a:defRPr>
            </a:lvl2pPr>
            <a:lvl3pPr marL="1371600" marR="0" lvl="2"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3pPr>
            <a:lvl4pPr marL="1828800" marR="0" lvl="3"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4pPr>
            <a:lvl5pPr marL="2286000" marR="0" lvl="4"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5pPr>
            <a:lvl6pPr marL="2743200" marR="0" lvl="5"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6pPr>
            <a:lvl7pPr marL="3200400" marR="0" lvl="6"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7pPr>
            <a:lvl8pPr marL="3657600" marR="0" lvl="7"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8pPr>
            <a:lvl9pPr marL="4114800" marR="0" lvl="8"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9pPr>
          </a:lstStyle>
          <a:p>
            <a:r>
              <a:rPr lang="en-GB" b="1" dirty="0"/>
              <a:t>Specify the architecture of neural network</a:t>
            </a:r>
          </a:p>
        </p:txBody>
      </p:sp>
      <p:sp>
        <p:nvSpPr>
          <p:cNvPr id="22" name="Content Placeholder 2">
            <a:extLst>
              <a:ext uri="{FF2B5EF4-FFF2-40B4-BE49-F238E27FC236}">
                <a16:creationId xmlns:a16="http://schemas.microsoft.com/office/drawing/2014/main" id="{8566B23F-1FF8-7267-0B04-B093D2AC4245}"/>
              </a:ext>
            </a:extLst>
          </p:cNvPr>
          <p:cNvSpPr txBox="1">
            <a:spLocks/>
          </p:cNvSpPr>
          <p:nvPr/>
        </p:nvSpPr>
        <p:spPr>
          <a:xfrm>
            <a:off x="12464723" y="2640893"/>
            <a:ext cx="8120418" cy="953466"/>
          </a:xfrm>
          <a:prstGeom prst="rect">
            <a:avLst/>
          </a:prstGeom>
          <a:noFill/>
          <a:ln>
            <a:noFill/>
          </a:ln>
        </p:spPr>
        <p:txBody>
          <a:bodyPr spcFirstLastPara="1" wrap="square" lIns="243800" tIns="243800" rIns="243800" bIns="243800" anchor="t" anchorCtr="0">
            <a:normAutofit fontScale="85000" lnSpcReduction="20000"/>
          </a:bodyPr>
          <a:lstStyle>
            <a:defPPr marR="0" lvl="0" algn="l" rtl="0">
              <a:lnSpc>
                <a:spcPct val="100000"/>
              </a:lnSpc>
              <a:spcBef>
                <a:spcPts val="0"/>
              </a:spcBef>
              <a:spcAft>
                <a:spcPts val="0"/>
              </a:spcAft>
            </a:defPPr>
            <a:lvl1pPr marL="457200" marR="0" lvl="0" indent="-457200" algn="l" rtl="0">
              <a:lnSpc>
                <a:spcPct val="115000"/>
              </a:lnSpc>
              <a:spcBef>
                <a:spcPts val="0"/>
              </a:spcBef>
              <a:spcAft>
                <a:spcPts val="0"/>
              </a:spcAft>
              <a:buClr>
                <a:schemeClr val="dk1"/>
              </a:buClr>
              <a:buSzPct val="36000"/>
              <a:buFont typeface="Arial" panose="020B0604020202020204" pitchFamily="34" charset="0"/>
              <a:buChar char="•"/>
              <a:defRPr sz="3600" b="0" i="0" u="none" strike="noStrike" cap="none">
                <a:solidFill>
                  <a:schemeClr val="dk1"/>
                </a:solidFill>
                <a:latin typeface="Source Sans Pro"/>
                <a:ea typeface="Source Sans Pro"/>
                <a:cs typeface="Source Sans Pro"/>
                <a:sym typeface="Source Sans Pro"/>
              </a:defRPr>
            </a:lvl1pPr>
            <a:lvl2pPr marL="914400" marR="0" lvl="1" indent="-635000" algn="l" rtl="0">
              <a:lnSpc>
                <a:spcPct val="115000"/>
              </a:lnSpc>
              <a:spcBef>
                <a:spcPts val="0"/>
              </a:spcBef>
              <a:spcAft>
                <a:spcPts val="0"/>
              </a:spcAft>
              <a:buClr>
                <a:schemeClr val="dk1"/>
              </a:buClr>
              <a:buSzPct val="36000"/>
              <a:buFont typeface="Source Sans Pro"/>
              <a:buChar char="○"/>
              <a:defRPr sz="3600" b="0" i="0" u="none" strike="noStrike" cap="none">
                <a:solidFill>
                  <a:schemeClr val="dk1"/>
                </a:solidFill>
                <a:latin typeface="Source Sans Pro"/>
                <a:ea typeface="Source Sans Pro"/>
                <a:cs typeface="Source Sans Pro"/>
                <a:sym typeface="Source Sans Pro"/>
              </a:defRPr>
            </a:lvl2pPr>
            <a:lvl3pPr marL="1371600" marR="0" lvl="2"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3pPr>
            <a:lvl4pPr marL="1828800" marR="0" lvl="3"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4pPr>
            <a:lvl5pPr marL="2286000" marR="0" lvl="4"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5pPr>
            <a:lvl6pPr marL="2743200" marR="0" lvl="5"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6pPr>
            <a:lvl7pPr marL="3200400" marR="0" lvl="6"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7pPr>
            <a:lvl8pPr marL="3657600" marR="0" lvl="7"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8pPr>
            <a:lvl9pPr marL="4114800" marR="0" lvl="8"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9pPr>
          </a:lstStyle>
          <a:p>
            <a:r>
              <a:rPr lang="en-GB" b="1" dirty="0"/>
              <a:t>Specify the training loss and optimizer</a:t>
            </a:r>
          </a:p>
        </p:txBody>
      </p:sp>
      <p:sp>
        <p:nvSpPr>
          <p:cNvPr id="23" name="Content Placeholder 2">
            <a:extLst>
              <a:ext uri="{FF2B5EF4-FFF2-40B4-BE49-F238E27FC236}">
                <a16:creationId xmlns:a16="http://schemas.microsoft.com/office/drawing/2014/main" id="{07014DF7-F850-3790-CF71-9326BF39A66A}"/>
              </a:ext>
            </a:extLst>
          </p:cNvPr>
          <p:cNvSpPr txBox="1">
            <a:spLocks/>
          </p:cNvSpPr>
          <p:nvPr/>
        </p:nvSpPr>
        <p:spPr>
          <a:xfrm>
            <a:off x="12464723" y="4314499"/>
            <a:ext cx="8120418" cy="953466"/>
          </a:xfrm>
          <a:prstGeom prst="rect">
            <a:avLst/>
          </a:prstGeom>
          <a:noFill/>
          <a:ln>
            <a:noFill/>
          </a:ln>
        </p:spPr>
        <p:txBody>
          <a:bodyPr spcFirstLastPara="1" wrap="square" lIns="243800" tIns="243800" rIns="243800" bIns="243800" anchor="t" anchorCtr="0">
            <a:normAutofit fontScale="85000" lnSpcReduction="20000"/>
          </a:bodyPr>
          <a:lstStyle>
            <a:defPPr marR="0" lvl="0" algn="l" rtl="0">
              <a:lnSpc>
                <a:spcPct val="100000"/>
              </a:lnSpc>
              <a:spcBef>
                <a:spcPts val="0"/>
              </a:spcBef>
              <a:spcAft>
                <a:spcPts val="0"/>
              </a:spcAft>
            </a:defPPr>
            <a:lvl1pPr marL="457200" marR="0" lvl="0" indent="-457200" algn="l" rtl="0">
              <a:lnSpc>
                <a:spcPct val="115000"/>
              </a:lnSpc>
              <a:spcBef>
                <a:spcPts val="0"/>
              </a:spcBef>
              <a:spcAft>
                <a:spcPts val="0"/>
              </a:spcAft>
              <a:buClr>
                <a:schemeClr val="dk1"/>
              </a:buClr>
              <a:buSzPct val="36000"/>
              <a:buFont typeface="Arial" panose="020B0604020202020204" pitchFamily="34" charset="0"/>
              <a:buChar char="•"/>
              <a:defRPr sz="3600" b="0" i="0" u="none" strike="noStrike" cap="none">
                <a:solidFill>
                  <a:schemeClr val="dk1"/>
                </a:solidFill>
                <a:latin typeface="Source Sans Pro"/>
                <a:ea typeface="Source Sans Pro"/>
                <a:cs typeface="Source Sans Pro"/>
                <a:sym typeface="Source Sans Pro"/>
              </a:defRPr>
            </a:lvl1pPr>
            <a:lvl2pPr marL="914400" marR="0" lvl="1" indent="-635000" algn="l" rtl="0">
              <a:lnSpc>
                <a:spcPct val="115000"/>
              </a:lnSpc>
              <a:spcBef>
                <a:spcPts val="0"/>
              </a:spcBef>
              <a:spcAft>
                <a:spcPts val="0"/>
              </a:spcAft>
              <a:buClr>
                <a:schemeClr val="dk1"/>
              </a:buClr>
              <a:buSzPct val="36000"/>
              <a:buFont typeface="Source Sans Pro"/>
              <a:buChar char="○"/>
              <a:defRPr sz="3600" b="0" i="0" u="none" strike="noStrike" cap="none">
                <a:solidFill>
                  <a:schemeClr val="dk1"/>
                </a:solidFill>
                <a:latin typeface="Source Sans Pro"/>
                <a:ea typeface="Source Sans Pro"/>
                <a:cs typeface="Source Sans Pro"/>
                <a:sym typeface="Source Sans Pro"/>
              </a:defRPr>
            </a:lvl2pPr>
            <a:lvl3pPr marL="1371600" marR="0" lvl="2"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3pPr>
            <a:lvl4pPr marL="1828800" marR="0" lvl="3"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4pPr>
            <a:lvl5pPr marL="2286000" marR="0" lvl="4"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5pPr>
            <a:lvl6pPr marL="2743200" marR="0" lvl="5"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6pPr>
            <a:lvl7pPr marL="3200400" marR="0" lvl="6"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7pPr>
            <a:lvl8pPr marL="3657600" marR="0" lvl="7"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8pPr>
            <a:lvl9pPr marL="4114800" marR="0" lvl="8"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9pPr>
          </a:lstStyle>
          <a:p>
            <a:r>
              <a:rPr lang="en-GB" b="1" dirty="0"/>
              <a:t>Fitting the model</a:t>
            </a:r>
          </a:p>
        </p:txBody>
      </p:sp>
      <p:sp>
        <p:nvSpPr>
          <p:cNvPr id="24" name="Content Placeholder 2">
            <a:extLst>
              <a:ext uri="{FF2B5EF4-FFF2-40B4-BE49-F238E27FC236}">
                <a16:creationId xmlns:a16="http://schemas.microsoft.com/office/drawing/2014/main" id="{F11EEFFF-6599-DA59-DB39-A86FE1B092A7}"/>
              </a:ext>
            </a:extLst>
          </p:cNvPr>
          <p:cNvSpPr txBox="1">
            <a:spLocks/>
          </p:cNvSpPr>
          <p:nvPr/>
        </p:nvSpPr>
        <p:spPr>
          <a:xfrm>
            <a:off x="12464721" y="5977652"/>
            <a:ext cx="8710857" cy="953466"/>
          </a:xfrm>
          <a:prstGeom prst="rect">
            <a:avLst/>
          </a:prstGeom>
          <a:noFill/>
          <a:ln>
            <a:noFill/>
          </a:ln>
        </p:spPr>
        <p:txBody>
          <a:bodyPr spcFirstLastPara="1" wrap="square" lIns="243800" tIns="243800" rIns="243800" bIns="243800" anchor="t" anchorCtr="0">
            <a:normAutofit fontScale="77500" lnSpcReduction="20000"/>
          </a:bodyPr>
          <a:lstStyle>
            <a:defPPr marR="0" lvl="0" algn="l" rtl="0">
              <a:lnSpc>
                <a:spcPct val="100000"/>
              </a:lnSpc>
              <a:spcBef>
                <a:spcPts val="0"/>
              </a:spcBef>
              <a:spcAft>
                <a:spcPts val="0"/>
              </a:spcAft>
            </a:defPPr>
            <a:lvl1pPr marL="457200" marR="0" lvl="0" indent="-457200" algn="l" rtl="0">
              <a:lnSpc>
                <a:spcPct val="115000"/>
              </a:lnSpc>
              <a:spcBef>
                <a:spcPts val="0"/>
              </a:spcBef>
              <a:spcAft>
                <a:spcPts val="0"/>
              </a:spcAft>
              <a:buClr>
                <a:schemeClr val="dk1"/>
              </a:buClr>
              <a:buSzPct val="36000"/>
              <a:buFont typeface="Arial" panose="020B0604020202020204" pitchFamily="34" charset="0"/>
              <a:buChar char="•"/>
              <a:defRPr sz="3600" b="0" i="0" u="none" strike="noStrike" cap="none">
                <a:solidFill>
                  <a:schemeClr val="dk1"/>
                </a:solidFill>
                <a:latin typeface="Source Sans Pro"/>
                <a:ea typeface="Source Sans Pro"/>
                <a:cs typeface="Source Sans Pro"/>
                <a:sym typeface="Source Sans Pro"/>
              </a:defRPr>
            </a:lvl1pPr>
            <a:lvl2pPr marL="914400" marR="0" lvl="1" indent="-635000" algn="l" rtl="0">
              <a:lnSpc>
                <a:spcPct val="115000"/>
              </a:lnSpc>
              <a:spcBef>
                <a:spcPts val="0"/>
              </a:spcBef>
              <a:spcAft>
                <a:spcPts val="0"/>
              </a:spcAft>
              <a:buClr>
                <a:schemeClr val="dk1"/>
              </a:buClr>
              <a:buSzPct val="36000"/>
              <a:buFont typeface="Source Sans Pro"/>
              <a:buChar char="○"/>
              <a:defRPr sz="3600" b="0" i="0" u="none" strike="noStrike" cap="none">
                <a:solidFill>
                  <a:schemeClr val="dk1"/>
                </a:solidFill>
                <a:latin typeface="Source Sans Pro"/>
                <a:ea typeface="Source Sans Pro"/>
                <a:cs typeface="Source Sans Pro"/>
                <a:sym typeface="Source Sans Pro"/>
              </a:defRPr>
            </a:lvl2pPr>
            <a:lvl3pPr marL="1371600" marR="0" lvl="2"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3pPr>
            <a:lvl4pPr marL="1828800" marR="0" lvl="3"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4pPr>
            <a:lvl5pPr marL="2286000" marR="0" lvl="4"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5pPr>
            <a:lvl6pPr marL="2743200" marR="0" lvl="5"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6pPr>
            <a:lvl7pPr marL="3200400" marR="0" lvl="6"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7pPr>
            <a:lvl8pPr marL="3657600" marR="0" lvl="7"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8pPr>
            <a:lvl9pPr marL="4114800" marR="0" lvl="8"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9pPr>
          </a:lstStyle>
          <a:p>
            <a:r>
              <a:rPr lang="en-GB" b="1" dirty="0"/>
              <a:t>Calculating the prediction based on the model</a:t>
            </a:r>
          </a:p>
        </p:txBody>
      </p:sp>
      <p:sp>
        <p:nvSpPr>
          <p:cNvPr id="26" name="Content Placeholder 2">
            <a:extLst>
              <a:ext uri="{FF2B5EF4-FFF2-40B4-BE49-F238E27FC236}">
                <a16:creationId xmlns:a16="http://schemas.microsoft.com/office/drawing/2014/main" id="{E1CDF022-F897-AA24-4008-BBC23E042B0B}"/>
              </a:ext>
            </a:extLst>
          </p:cNvPr>
          <p:cNvSpPr txBox="1">
            <a:spLocks/>
          </p:cNvSpPr>
          <p:nvPr/>
        </p:nvSpPr>
        <p:spPr>
          <a:xfrm>
            <a:off x="12464723" y="9914021"/>
            <a:ext cx="8120418" cy="953466"/>
          </a:xfrm>
          <a:prstGeom prst="rect">
            <a:avLst/>
          </a:prstGeom>
          <a:noFill/>
          <a:ln>
            <a:noFill/>
          </a:ln>
        </p:spPr>
        <p:txBody>
          <a:bodyPr spcFirstLastPara="1" wrap="square" lIns="243800" tIns="243800" rIns="243800" bIns="243800" anchor="t" anchorCtr="0">
            <a:normAutofit fontScale="85000" lnSpcReduction="20000"/>
          </a:bodyPr>
          <a:lstStyle>
            <a:defPPr marR="0" lvl="0" algn="l" rtl="0">
              <a:lnSpc>
                <a:spcPct val="100000"/>
              </a:lnSpc>
              <a:spcBef>
                <a:spcPts val="0"/>
              </a:spcBef>
              <a:spcAft>
                <a:spcPts val="0"/>
              </a:spcAft>
            </a:defPPr>
            <a:lvl1pPr marL="457200" marR="0" lvl="0" indent="-457200" algn="l" rtl="0">
              <a:lnSpc>
                <a:spcPct val="115000"/>
              </a:lnSpc>
              <a:spcBef>
                <a:spcPts val="0"/>
              </a:spcBef>
              <a:spcAft>
                <a:spcPts val="0"/>
              </a:spcAft>
              <a:buClr>
                <a:schemeClr val="dk1"/>
              </a:buClr>
              <a:buSzPct val="36000"/>
              <a:buFont typeface="Arial" panose="020B0604020202020204" pitchFamily="34" charset="0"/>
              <a:buChar char="•"/>
              <a:defRPr sz="3600" b="0" i="0" u="none" strike="noStrike" cap="none">
                <a:solidFill>
                  <a:schemeClr val="dk1"/>
                </a:solidFill>
                <a:latin typeface="Source Sans Pro"/>
                <a:ea typeface="Source Sans Pro"/>
                <a:cs typeface="Source Sans Pro"/>
                <a:sym typeface="Source Sans Pro"/>
              </a:defRPr>
            </a:lvl1pPr>
            <a:lvl2pPr marL="914400" marR="0" lvl="1" indent="-635000" algn="l" rtl="0">
              <a:lnSpc>
                <a:spcPct val="115000"/>
              </a:lnSpc>
              <a:spcBef>
                <a:spcPts val="0"/>
              </a:spcBef>
              <a:spcAft>
                <a:spcPts val="0"/>
              </a:spcAft>
              <a:buClr>
                <a:schemeClr val="dk1"/>
              </a:buClr>
              <a:buSzPct val="36000"/>
              <a:buFont typeface="Source Sans Pro"/>
              <a:buChar char="○"/>
              <a:defRPr sz="3600" b="0" i="0" u="none" strike="noStrike" cap="none">
                <a:solidFill>
                  <a:schemeClr val="dk1"/>
                </a:solidFill>
                <a:latin typeface="Source Sans Pro"/>
                <a:ea typeface="Source Sans Pro"/>
                <a:cs typeface="Source Sans Pro"/>
                <a:sym typeface="Source Sans Pro"/>
              </a:defRPr>
            </a:lvl2pPr>
            <a:lvl3pPr marL="1371600" marR="0" lvl="2"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3pPr>
            <a:lvl4pPr marL="1828800" marR="0" lvl="3"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4pPr>
            <a:lvl5pPr marL="2286000" marR="0" lvl="4"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5pPr>
            <a:lvl6pPr marL="2743200" marR="0" lvl="5"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6pPr>
            <a:lvl7pPr marL="3200400" marR="0" lvl="6"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7pPr>
            <a:lvl8pPr marL="3657600" marR="0" lvl="7"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8pPr>
            <a:lvl9pPr marL="4114800" marR="0" lvl="8"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9pPr>
          </a:lstStyle>
          <a:p>
            <a:r>
              <a:rPr lang="en-GB" b="1" dirty="0"/>
              <a:t>Evaluating the model</a:t>
            </a:r>
          </a:p>
        </p:txBody>
      </p:sp>
      <p:sp>
        <p:nvSpPr>
          <p:cNvPr id="3" name="TextBox 2">
            <a:extLst>
              <a:ext uri="{FF2B5EF4-FFF2-40B4-BE49-F238E27FC236}">
                <a16:creationId xmlns:a16="http://schemas.microsoft.com/office/drawing/2014/main" id="{723A61A5-5659-E46C-2719-E0F477AED063}"/>
              </a:ext>
            </a:extLst>
          </p:cNvPr>
          <p:cNvSpPr txBox="1"/>
          <p:nvPr/>
        </p:nvSpPr>
        <p:spPr>
          <a:xfrm>
            <a:off x="6545580" y="12201435"/>
            <a:ext cx="5646420" cy="1200329"/>
          </a:xfrm>
          <a:prstGeom prst="rect">
            <a:avLst/>
          </a:prstGeom>
          <a:noFill/>
        </p:spPr>
        <p:txBody>
          <a:bodyPr wrap="square" rtlCol="0">
            <a:spAutoFit/>
          </a:bodyPr>
          <a:lstStyle/>
          <a:p>
            <a:r>
              <a:rPr lang="en-GB" sz="3600" dirty="0">
                <a:solidFill>
                  <a:schemeClr val="bg1"/>
                </a:solidFill>
                <a:latin typeface="+mn-lt"/>
              </a:rPr>
              <a:t>You can also add more hidden layers</a:t>
            </a:r>
          </a:p>
        </p:txBody>
      </p:sp>
      <p:pic>
        <p:nvPicPr>
          <p:cNvPr id="7" name="Picture 6">
            <a:extLst>
              <a:ext uri="{FF2B5EF4-FFF2-40B4-BE49-F238E27FC236}">
                <a16:creationId xmlns:a16="http://schemas.microsoft.com/office/drawing/2014/main" id="{BDC50CFF-BC34-C724-BA6D-E3323CC1D19D}"/>
              </a:ext>
            </a:extLst>
          </p:cNvPr>
          <p:cNvPicPr>
            <a:picLocks noChangeAspect="1"/>
          </p:cNvPicPr>
          <p:nvPr/>
        </p:nvPicPr>
        <p:blipFill rotWithShape="1">
          <a:blip r:embed="rId6"/>
          <a:srcRect t="28513"/>
          <a:stretch/>
        </p:blipFill>
        <p:spPr>
          <a:xfrm>
            <a:off x="831199" y="9427654"/>
            <a:ext cx="11291609" cy="2785903"/>
          </a:xfrm>
          <a:prstGeom prst="rect">
            <a:avLst/>
          </a:prstGeom>
        </p:spPr>
      </p:pic>
      <p:cxnSp>
        <p:nvCxnSpPr>
          <p:cNvPr id="6" name="Connector: Curved 5">
            <a:extLst>
              <a:ext uri="{FF2B5EF4-FFF2-40B4-BE49-F238E27FC236}">
                <a16:creationId xmlns:a16="http://schemas.microsoft.com/office/drawing/2014/main" id="{773C937F-FAB0-A165-66BE-504D3AF4BC04}"/>
              </a:ext>
            </a:extLst>
          </p:cNvPr>
          <p:cNvCxnSpPr>
            <a:cxnSpLocks/>
          </p:cNvCxnSpPr>
          <p:nvPr/>
        </p:nvCxnSpPr>
        <p:spPr>
          <a:xfrm rot="10800000">
            <a:off x="8026427" y="10874306"/>
            <a:ext cx="1088524" cy="990874"/>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pic>
        <p:nvPicPr>
          <p:cNvPr id="18" name="Picture 17">
            <a:extLst>
              <a:ext uri="{FF2B5EF4-FFF2-40B4-BE49-F238E27FC236}">
                <a16:creationId xmlns:a16="http://schemas.microsoft.com/office/drawing/2014/main" id="{1F2DFD61-0F43-27AC-478E-7C4988D4D113}"/>
              </a:ext>
            </a:extLst>
          </p:cNvPr>
          <p:cNvPicPr>
            <a:picLocks noChangeAspect="1"/>
          </p:cNvPicPr>
          <p:nvPr/>
        </p:nvPicPr>
        <p:blipFill>
          <a:blip r:embed="rId7"/>
          <a:stretch>
            <a:fillRect/>
          </a:stretch>
        </p:blipFill>
        <p:spPr>
          <a:xfrm>
            <a:off x="12464721" y="5035464"/>
            <a:ext cx="6758944" cy="1170205"/>
          </a:xfrm>
          <a:prstGeom prst="rect">
            <a:avLst/>
          </a:prstGeom>
        </p:spPr>
      </p:pic>
      <p:sp>
        <p:nvSpPr>
          <p:cNvPr id="25" name="TextBox 24">
            <a:extLst>
              <a:ext uri="{FF2B5EF4-FFF2-40B4-BE49-F238E27FC236}">
                <a16:creationId xmlns:a16="http://schemas.microsoft.com/office/drawing/2014/main" id="{7D0AABB6-63E6-3E78-B224-F82707D5F7C8}"/>
              </a:ext>
            </a:extLst>
          </p:cNvPr>
          <p:cNvSpPr txBox="1"/>
          <p:nvPr/>
        </p:nvSpPr>
        <p:spPr>
          <a:xfrm>
            <a:off x="21619553" y="141252"/>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Hands-on</a:t>
            </a:r>
          </a:p>
        </p:txBody>
      </p:sp>
      <p:pic>
        <p:nvPicPr>
          <p:cNvPr id="12" name="Picture 11">
            <a:extLst>
              <a:ext uri="{FF2B5EF4-FFF2-40B4-BE49-F238E27FC236}">
                <a16:creationId xmlns:a16="http://schemas.microsoft.com/office/drawing/2014/main" id="{41D7C95C-E757-FC22-2A6A-91AF96E3EA39}"/>
              </a:ext>
            </a:extLst>
          </p:cNvPr>
          <p:cNvPicPr>
            <a:picLocks noChangeAspect="1"/>
          </p:cNvPicPr>
          <p:nvPr/>
        </p:nvPicPr>
        <p:blipFill>
          <a:blip r:embed="rId8"/>
          <a:stretch>
            <a:fillRect/>
          </a:stretch>
        </p:blipFill>
        <p:spPr>
          <a:xfrm>
            <a:off x="831199" y="6764532"/>
            <a:ext cx="11340036" cy="1553649"/>
          </a:xfrm>
          <a:prstGeom prst="rect">
            <a:avLst/>
          </a:prstGeom>
        </p:spPr>
      </p:pic>
    </p:spTree>
    <p:extLst>
      <p:ext uri="{BB962C8B-B14F-4D97-AF65-F5344CB8AC3E}">
        <p14:creationId xmlns:p14="http://schemas.microsoft.com/office/powerpoint/2010/main" val="1929607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9B8BB-8943-FF03-9BEB-A9052E2D43DB}"/>
              </a:ext>
            </a:extLst>
          </p:cNvPr>
          <p:cNvSpPr>
            <a:spLocks noGrp="1"/>
          </p:cNvSpPr>
          <p:nvPr>
            <p:ph type="title"/>
          </p:nvPr>
        </p:nvSpPr>
        <p:spPr/>
        <p:txBody>
          <a:bodyPr/>
          <a:lstStyle/>
          <a:p>
            <a:r>
              <a:rPr lang="en-GB" dirty="0"/>
              <a:t>Confusion matrix vs. F1 score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14DC92-B906-2CD6-2331-7B62E9DB5556}"/>
                  </a:ext>
                </a:extLst>
              </p:cNvPr>
              <p:cNvSpPr>
                <a:spLocks noGrp="1"/>
              </p:cNvSpPr>
              <p:nvPr>
                <p:ph sz="quarter" idx="13"/>
              </p:nvPr>
            </p:nvSpPr>
            <p:spPr>
              <a:xfrm>
                <a:off x="831200" y="2811546"/>
                <a:ext cx="21761050" cy="9174163"/>
              </a:xfrm>
            </p:spPr>
            <p:txBody>
              <a:bodyPr/>
              <a:lstStyle/>
              <a:p>
                <a:r>
                  <a:rPr lang="en-GB" dirty="0"/>
                  <a:t>How do your models fare, in comparison to mine?</a:t>
                </a:r>
              </a:p>
              <a:p>
                <a:r>
                  <a:rPr lang="en-GB" dirty="0"/>
                  <a:t>Sometimes a single score is easier for comparing models.</a:t>
                </a:r>
              </a:p>
              <a:p>
                <a:endParaRPr lang="en-GB" dirty="0"/>
              </a:p>
              <a:p>
                <a14:m>
                  <m:oMath xmlns:m="http://schemas.openxmlformats.org/officeDocument/2006/math">
                    <m:r>
                      <a:rPr lang="en-GB" b="0" i="1" smtClean="0">
                        <a:latin typeface="Cambria Math" panose="02040503050406030204" pitchFamily="18" charset="0"/>
                      </a:rPr>
                      <m:t>𝐹</m:t>
                    </m:r>
                    <m:r>
                      <a:rPr lang="en-GB" b="0" i="1" smtClean="0">
                        <a:latin typeface="Cambria Math" panose="02040503050406030204" pitchFamily="18" charset="0"/>
                      </a:rPr>
                      <m:t>1=2 </m:t>
                    </m:r>
                    <m:f>
                      <m:fPr>
                        <m:ctrlPr>
                          <a:rPr lang="en-GB" i="1" dirty="0" smtClean="0">
                            <a:latin typeface="Cambria Math" panose="02040503050406030204" pitchFamily="18" charset="0"/>
                          </a:rPr>
                        </m:ctrlPr>
                      </m:fPr>
                      <m:num>
                        <m:r>
                          <a:rPr lang="en-GB" b="0" i="1" dirty="0" smtClean="0">
                            <a:latin typeface="Cambria Math" panose="02040503050406030204" pitchFamily="18" charset="0"/>
                          </a:rPr>
                          <m:t>𝑃𝑟𝑒𝑐𝑖𝑠𝑖𝑜𝑛</m:t>
                        </m:r>
                        <m:r>
                          <a:rPr lang="en-GB" b="0" i="1" dirty="0" smtClean="0">
                            <a:latin typeface="Cambria Math" panose="02040503050406030204" pitchFamily="18" charset="0"/>
                          </a:rPr>
                          <m:t> ×</m:t>
                        </m:r>
                        <m:r>
                          <a:rPr lang="en-GB" b="0" i="1" dirty="0" smtClean="0">
                            <a:latin typeface="Cambria Math" panose="02040503050406030204" pitchFamily="18" charset="0"/>
                            <a:ea typeface="Cambria Math" panose="02040503050406030204" pitchFamily="18" charset="0"/>
                          </a:rPr>
                          <m:t>𝑅𝑒𝑐𝑎𝑙𝑙</m:t>
                        </m:r>
                      </m:num>
                      <m:den>
                        <m:r>
                          <a:rPr lang="en-GB" b="0" i="1" dirty="0" smtClean="0">
                            <a:latin typeface="Cambria Math" panose="02040503050406030204" pitchFamily="18" charset="0"/>
                          </a:rPr>
                          <m:t>𝑃𝑟𝑒𝑐𝑖𝑠𝑖𝑜𝑛</m:t>
                        </m:r>
                        <m:r>
                          <a:rPr lang="en-GB" b="0" i="1" dirty="0" smtClean="0">
                            <a:latin typeface="Cambria Math" panose="02040503050406030204" pitchFamily="18" charset="0"/>
                          </a:rPr>
                          <m:t>+</m:t>
                        </m:r>
                        <m:r>
                          <a:rPr lang="en-GB" b="0" i="1" dirty="0" smtClean="0">
                            <a:latin typeface="Cambria Math" panose="02040503050406030204" pitchFamily="18" charset="0"/>
                          </a:rPr>
                          <m:t>𝑅𝑒𝑐𝑎𝑙𝑙</m:t>
                        </m:r>
                      </m:den>
                    </m:f>
                    <m:r>
                      <a:rPr lang="en-GB" b="0"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2</m:t>
                        </m:r>
                        <m:r>
                          <a:rPr lang="en-GB" b="0" i="1" dirty="0" smtClean="0">
                            <a:latin typeface="Cambria Math" panose="02040503050406030204" pitchFamily="18" charset="0"/>
                          </a:rPr>
                          <m:t>𝑡𝑝</m:t>
                        </m:r>
                      </m:num>
                      <m:den>
                        <m:r>
                          <a:rPr lang="en-GB" b="0" i="1" dirty="0" smtClean="0">
                            <a:latin typeface="Cambria Math" panose="02040503050406030204" pitchFamily="18" charset="0"/>
                          </a:rPr>
                          <m:t>2</m:t>
                        </m:r>
                        <m:r>
                          <a:rPr lang="en-GB" b="0" i="1" dirty="0" smtClean="0">
                            <a:latin typeface="Cambria Math" panose="02040503050406030204" pitchFamily="18" charset="0"/>
                          </a:rPr>
                          <m:t>𝑡𝑝</m:t>
                        </m:r>
                        <m:r>
                          <a:rPr lang="en-GB" b="0" i="1" dirty="0" smtClean="0">
                            <a:latin typeface="Cambria Math" panose="02040503050406030204" pitchFamily="18" charset="0"/>
                          </a:rPr>
                          <m:t>+</m:t>
                        </m:r>
                        <m:r>
                          <a:rPr lang="en-GB" b="0" i="1" dirty="0" smtClean="0">
                            <a:latin typeface="Cambria Math" panose="02040503050406030204" pitchFamily="18" charset="0"/>
                          </a:rPr>
                          <m:t>𝑓𝑝</m:t>
                        </m:r>
                        <m:r>
                          <a:rPr lang="en-GB" b="0" i="1" dirty="0" smtClean="0">
                            <a:latin typeface="Cambria Math" panose="02040503050406030204" pitchFamily="18" charset="0"/>
                          </a:rPr>
                          <m:t>+</m:t>
                        </m:r>
                        <m:r>
                          <a:rPr lang="en-GB" b="0" i="1" dirty="0" smtClean="0">
                            <a:latin typeface="Cambria Math" panose="02040503050406030204" pitchFamily="18" charset="0"/>
                          </a:rPr>
                          <m:t>𝑓𝑛</m:t>
                        </m:r>
                      </m:den>
                    </m:f>
                    <m:r>
                      <a:rPr lang="en-GB" b="0" i="1" smtClean="0">
                        <a:latin typeface="Cambria Math" panose="02040503050406030204" pitchFamily="18" charset="0"/>
                      </a:rPr>
                      <m:t> </m:t>
                    </m:r>
                  </m:oMath>
                </a14:m>
                <a:endParaRPr lang="en-GB" b="0" dirty="0"/>
              </a:p>
              <a:p>
                <a:endParaRPr lang="en-GB" dirty="0"/>
              </a:p>
              <a:p>
                <a14:m>
                  <m:oMath xmlns:m="http://schemas.openxmlformats.org/officeDocument/2006/math">
                    <m:r>
                      <a:rPr lang="en-GB" b="0" i="1" smtClean="0">
                        <a:latin typeface="Cambria Math" panose="02040503050406030204" pitchFamily="18" charset="0"/>
                      </a:rPr>
                      <m:t>𝑃𝑟𝑒𝑐𝑖𝑠𝑖𝑜𝑛</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𝑡𝑝</m:t>
                        </m:r>
                      </m:num>
                      <m:den>
                        <m:r>
                          <a:rPr lang="en-GB" b="0" i="1" smtClean="0">
                            <a:latin typeface="Cambria Math" panose="02040503050406030204" pitchFamily="18" charset="0"/>
                          </a:rPr>
                          <m:t>𝑡𝑝</m:t>
                        </m:r>
                        <m:r>
                          <a:rPr lang="en-GB" b="0" i="1" smtClean="0">
                            <a:latin typeface="Cambria Math" panose="02040503050406030204" pitchFamily="18" charset="0"/>
                          </a:rPr>
                          <m:t>+</m:t>
                        </m:r>
                        <m:r>
                          <a:rPr lang="en-GB" b="0" i="1" smtClean="0">
                            <a:latin typeface="Cambria Math" panose="02040503050406030204" pitchFamily="18" charset="0"/>
                          </a:rPr>
                          <m:t>𝑓𝑝</m:t>
                        </m:r>
                      </m:den>
                    </m:f>
                  </m:oMath>
                </a14:m>
                <a:r>
                  <a:rPr lang="en-GB" dirty="0"/>
                  <a:t> </a:t>
                </a:r>
              </a:p>
              <a:p>
                <a:endParaRPr lang="en-GB" dirty="0"/>
              </a:p>
              <a:p>
                <a14:m>
                  <m:oMath xmlns:m="http://schemas.openxmlformats.org/officeDocument/2006/math">
                    <m:r>
                      <a:rPr lang="en-GB" b="0" i="1" smtClean="0">
                        <a:latin typeface="Cambria Math" panose="02040503050406030204" pitchFamily="18" charset="0"/>
                      </a:rPr>
                      <m:t>𝑅𝑒𝑐𝑎𝑙𝑙</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𝑡𝑝</m:t>
                        </m:r>
                      </m:num>
                      <m:den>
                        <m:r>
                          <a:rPr lang="en-GB" b="0" i="1" smtClean="0">
                            <a:latin typeface="Cambria Math" panose="02040503050406030204" pitchFamily="18" charset="0"/>
                          </a:rPr>
                          <m:t>𝑡𝑝</m:t>
                        </m:r>
                        <m:r>
                          <a:rPr lang="en-GB" b="0" i="1" smtClean="0">
                            <a:latin typeface="Cambria Math" panose="02040503050406030204" pitchFamily="18" charset="0"/>
                          </a:rPr>
                          <m:t>+</m:t>
                        </m:r>
                        <m:r>
                          <a:rPr lang="en-GB" b="0" i="1" smtClean="0">
                            <a:latin typeface="Cambria Math" panose="02040503050406030204" pitchFamily="18" charset="0"/>
                          </a:rPr>
                          <m:t>𝑓𝑛</m:t>
                        </m:r>
                      </m:den>
                    </m:f>
                  </m:oMath>
                </a14:m>
                <a:endParaRPr lang="en-GB" dirty="0"/>
              </a:p>
            </p:txBody>
          </p:sp>
        </mc:Choice>
        <mc:Fallback xmlns="">
          <p:sp>
            <p:nvSpPr>
              <p:cNvPr id="3" name="Content Placeholder 2">
                <a:extLst>
                  <a:ext uri="{FF2B5EF4-FFF2-40B4-BE49-F238E27FC236}">
                    <a16:creationId xmlns:a16="http://schemas.microsoft.com/office/drawing/2014/main" id="{D414DC92-B906-2CD6-2331-7B62E9DB5556}"/>
                  </a:ext>
                </a:extLst>
              </p:cNvPr>
              <p:cNvSpPr>
                <a:spLocks noGrp="1" noRot="1" noChangeAspect="1" noMove="1" noResize="1" noEditPoints="1" noAdjustHandles="1" noChangeArrowheads="1" noChangeShapeType="1" noTextEdit="1"/>
              </p:cNvSpPr>
              <p:nvPr>
                <p:ph sz="quarter" idx="13"/>
              </p:nvPr>
            </p:nvSpPr>
            <p:spPr>
              <a:xfrm>
                <a:off x="831200" y="2811546"/>
                <a:ext cx="21761050" cy="9174163"/>
              </a:xfrm>
              <a:blipFill>
                <a:blip r:embed="rId3"/>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40F5BE36-3BCE-FC12-8484-0FDBD861B778}"/>
              </a:ext>
            </a:extLst>
          </p:cNvPr>
          <p:cNvPicPr>
            <a:picLocks noChangeAspect="1"/>
          </p:cNvPicPr>
          <p:nvPr/>
        </p:nvPicPr>
        <p:blipFill>
          <a:blip r:embed="rId4"/>
          <a:stretch>
            <a:fillRect/>
          </a:stretch>
        </p:blipFill>
        <p:spPr>
          <a:xfrm>
            <a:off x="15987963" y="3260725"/>
            <a:ext cx="6781800" cy="2667000"/>
          </a:xfrm>
          <a:prstGeom prst="rect">
            <a:avLst/>
          </a:prstGeom>
        </p:spPr>
      </p:pic>
      <p:sp>
        <p:nvSpPr>
          <p:cNvPr id="7" name="TextBox 6">
            <a:extLst>
              <a:ext uri="{FF2B5EF4-FFF2-40B4-BE49-F238E27FC236}">
                <a16:creationId xmlns:a16="http://schemas.microsoft.com/office/drawing/2014/main" id="{5F6EB473-AE54-C0F4-8FA1-46A317AD322B}"/>
              </a:ext>
            </a:extLst>
          </p:cNvPr>
          <p:cNvSpPr txBox="1"/>
          <p:nvPr/>
        </p:nvSpPr>
        <p:spPr>
          <a:xfrm>
            <a:off x="6059869" y="8086193"/>
            <a:ext cx="9577135" cy="1200329"/>
          </a:xfrm>
          <a:prstGeom prst="rect">
            <a:avLst/>
          </a:prstGeom>
          <a:noFill/>
        </p:spPr>
        <p:txBody>
          <a:bodyPr wrap="square" rtlCol="0">
            <a:spAutoFit/>
          </a:bodyPr>
          <a:lstStyle/>
          <a:p>
            <a:r>
              <a:rPr lang="en-GB" sz="3600" dirty="0">
                <a:solidFill>
                  <a:schemeClr val="bg1"/>
                </a:solidFill>
                <a:latin typeface="+mn-lt"/>
              </a:rPr>
              <a:t>Among those we predict as positive, how many are truly positive.</a:t>
            </a:r>
          </a:p>
        </p:txBody>
      </p:sp>
      <p:sp>
        <p:nvSpPr>
          <p:cNvPr id="8" name="TextBox 7">
            <a:extLst>
              <a:ext uri="{FF2B5EF4-FFF2-40B4-BE49-F238E27FC236}">
                <a16:creationId xmlns:a16="http://schemas.microsoft.com/office/drawing/2014/main" id="{0FA79228-A5CE-C47B-7BE0-C98339CC84E2}"/>
              </a:ext>
            </a:extLst>
          </p:cNvPr>
          <p:cNvSpPr txBox="1"/>
          <p:nvPr/>
        </p:nvSpPr>
        <p:spPr>
          <a:xfrm>
            <a:off x="6059870" y="10035951"/>
            <a:ext cx="9577135" cy="1200329"/>
          </a:xfrm>
          <a:prstGeom prst="rect">
            <a:avLst/>
          </a:prstGeom>
          <a:noFill/>
        </p:spPr>
        <p:txBody>
          <a:bodyPr wrap="square" rtlCol="0">
            <a:spAutoFit/>
          </a:bodyPr>
          <a:lstStyle/>
          <a:p>
            <a:r>
              <a:rPr lang="en-GB" sz="3600" dirty="0">
                <a:solidFill>
                  <a:schemeClr val="bg1"/>
                </a:solidFill>
                <a:latin typeface="+mn-lt"/>
              </a:rPr>
              <a:t>Among those which are truly positive, how many do we pick up.</a:t>
            </a:r>
          </a:p>
        </p:txBody>
      </p:sp>
      <p:pic>
        <p:nvPicPr>
          <p:cNvPr id="5" name="Picture 4">
            <a:extLst>
              <a:ext uri="{FF2B5EF4-FFF2-40B4-BE49-F238E27FC236}">
                <a16:creationId xmlns:a16="http://schemas.microsoft.com/office/drawing/2014/main" id="{6CAD99BE-5483-E094-9F52-400245D9E7C0}"/>
              </a:ext>
            </a:extLst>
          </p:cNvPr>
          <p:cNvPicPr>
            <a:picLocks noChangeAspect="1"/>
          </p:cNvPicPr>
          <p:nvPr/>
        </p:nvPicPr>
        <p:blipFill>
          <a:blip r:embed="rId5"/>
          <a:stretch>
            <a:fillRect/>
          </a:stretch>
        </p:blipFill>
        <p:spPr>
          <a:xfrm>
            <a:off x="16175465" y="7216447"/>
            <a:ext cx="7397267" cy="2432879"/>
          </a:xfrm>
          <a:prstGeom prst="rect">
            <a:avLst/>
          </a:prstGeom>
        </p:spPr>
      </p:pic>
      <p:sp>
        <p:nvSpPr>
          <p:cNvPr id="9" name="TextBox 8">
            <a:extLst>
              <a:ext uri="{FF2B5EF4-FFF2-40B4-BE49-F238E27FC236}">
                <a16:creationId xmlns:a16="http://schemas.microsoft.com/office/drawing/2014/main" id="{05BBF655-47AA-CA99-969A-5E7B96710B7F}"/>
              </a:ext>
            </a:extLst>
          </p:cNvPr>
          <p:cNvSpPr txBox="1"/>
          <p:nvPr/>
        </p:nvSpPr>
        <p:spPr>
          <a:xfrm>
            <a:off x="16369288" y="10455275"/>
            <a:ext cx="7427495" cy="1200329"/>
          </a:xfrm>
          <a:prstGeom prst="rect">
            <a:avLst/>
          </a:prstGeom>
          <a:noFill/>
        </p:spPr>
        <p:txBody>
          <a:bodyPr wrap="square" rtlCol="0">
            <a:spAutoFit/>
          </a:bodyPr>
          <a:lstStyle/>
          <a:p>
            <a:r>
              <a:rPr lang="en-GB" sz="3600" b="1" dirty="0">
                <a:solidFill>
                  <a:schemeClr val="bg1"/>
                </a:solidFill>
                <a:latin typeface="+mn-lt"/>
              </a:rPr>
              <a:t>Let’s try to use this score now to compare your model to mine.</a:t>
            </a:r>
          </a:p>
        </p:txBody>
      </p:sp>
      <p:sp>
        <p:nvSpPr>
          <p:cNvPr id="4" name="TextBox 3">
            <a:extLst>
              <a:ext uri="{FF2B5EF4-FFF2-40B4-BE49-F238E27FC236}">
                <a16:creationId xmlns:a16="http://schemas.microsoft.com/office/drawing/2014/main" id="{21B78527-8019-F5A3-D6A1-D88B9DB56D91}"/>
              </a:ext>
            </a:extLst>
          </p:cNvPr>
          <p:cNvSpPr txBox="1"/>
          <p:nvPr/>
        </p:nvSpPr>
        <p:spPr>
          <a:xfrm>
            <a:off x="22139210" y="51124"/>
            <a:ext cx="2827179" cy="1200329"/>
          </a:xfrm>
          <a:prstGeom prst="rect">
            <a:avLst/>
          </a:prstGeom>
          <a:noFill/>
        </p:spPr>
        <p:txBody>
          <a:bodyPr wrap="square" rtlCol="0">
            <a:spAutoFit/>
          </a:bodyPr>
          <a:lstStyle/>
          <a:p>
            <a:r>
              <a:rPr lang="en-GB" sz="3600" dirty="0">
                <a:solidFill>
                  <a:schemeClr val="accent6">
                    <a:lumMod val="60000"/>
                    <a:lumOff val="40000"/>
                  </a:schemeClr>
                </a:solidFill>
                <a:latin typeface="+mn-lt"/>
              </a:rPr>
              <a:t>Demo/</a:t>
            </a:r>
          </a:p>
          <a:p>
            <a:r>
              <a:rPr lang="en-GB" sz="3600" dirty="0">
                <a:solidFill>
                  <a:schemeClr val="accent6">
                    <a:lumMod val="60000"/>
                    <a:lumOff val="40000"/>
                  </a:schemeClr>
                </a:solidFill>
                <a:latin typeface="+mn-lt"/>
              </a:rPr>
              <a:t>Hands on</a:t>
            </a:r>
          </a:p>
        </p:txBody>
      </p:sp>
    </p:spTree>
    <p:extLst>
      <p:ext uri="{BB962C8B-B14F-4D97-AF65-F5344CB8AC3E}">
        <p14:creationId xmlns:p14="http://schemas.microsoft.com/office/powerpoint/2010/main" val="3470302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098DF-285F-18B7-69E4-7B98EA7F19A2}"/>
              </a:ext>
            </a:extLst>
          </p:cNvPr>
          <p:cNvSpPr>
            <a:spLocks noGrp="1"/>
          </p:cNvSpPr>
          <p:nvPr>
            <p:ph type="title"/>
          </p:nvPr>
        </p:nvSpPr>
        <p:spPr/>
        <p:txBody>
          <a:bodyPr>
            <a:normAutofit fontScale="90000"/>
          </a:bodyPr>
          <a:lstStyle/>
          <a:p>
            <a:r>
              <a:rPr lang="en-US" altLang="zh-CN" dirty="0"/>
              <a:t>Using F1 score to choose/compare models</a:t>
            </a:r>
            <a:endParaRPr lang="en-GB" dirty="0"/>
          </a:p>
        </p:txBody>
      </p:sp>
      <p:pic>
        <p:nvPicPr>
          <p:cNvPr id="6" name="Picture 5">
            <a:extLst>
              <a:ext uri="{FF2B5EF4-FFF2-40B4-BE49-F238E27FC236}">
                <a16:creationId xmlns:a16="http://schemas.microsoft.com/office/drawing/2014/main" id="{6E8A8DB2-B313-B020-F052-FC7EEF2F739D}"/>
              </a:ext>
            </a:extLst>
          </p:cNvPr>
          <p:cNvPicPr>
            <a:picLocks noChangeAspect="1"/>
          </p:cNvPicPr>
          <p:nvPr/>
        </p:nvPicPr>
        <p:blipFill>
          <a:blip r:embed="rId3"/>
          <a:stretch>
            <a:fillRect/>
          </a:stretch>
        </p:blipFill>
        <p:spPr>
          <a:xfrm>
            <a:off x="13141953" y="4183827"/>
            <a:ext cx="10676485" cy="4099174"/>
          </a:xfrm>
          <a:prstGeom prst="rect">
            <a:avLst/>
          </a:prstGeom>
        </p:spPr>
      </p:pic>
      <p:pic>
        <p:nvPicPr>
          <p:cNvPr id="8" name="Picture 7">
            <a:extLst>
              <a:ext uri="{FF2B5EF4-FFF2-40B4-BE49-F238E27FC236}">
                <a16:creationId xmlns:a16="http://schemas.microsoft.com/office/drawing/2014/main" id="{03F917BC-92E2-75CD-C48A-89F3E012CC6D}"/>
              </a:ext>
            </a:extLst>
          </p:cNvPr>
          <p:cNvPicPr>
            <a:picLocks noChangeAspect="1"/>
          </p:cNvPicPr>
          <p:nvPr/>
        </p:nvPicPr>
        <p:blipFill>
          <a:blip r:embed="rId4"/>
          <a:stretch>
            <a:fillRect/>
          </a:stretch>
        </p:blipFill>
        <p:spPr>
          <a:xfrm>
            <a:off x="13141953" y="8820828"/>
            <a:ext cx="10666497" cy="3614060"/>
          </a:xfrm>
          <a:prstGeom prst="rect">
            <a:avLst/>
          </a:prstGeom>
        </p:spPr>
      </p:pic>
      <p:pic>
        <p:nvPicPr>
          <p:cNvPr id="10" name="Picture 9">
            <a:extLst>
              <a:ext uri="{FF2B5EF4-FFF2-40B4-BE49-F238E27FC236}">
                <a16:creationId xmlns:a16="http://schemas.microsoft.com/office/drawing/2014/main" id="{6C8792CD-CC4A-6ADF-EA23-3B7B48B5EA30}"/>
              </a:ext>
            </a:extLst>
          </p:cNvPr>
          <p:cNvPicPr>
            <a:picLocks noChangeAspect="1"/>
          </p:cNvPicPr>
          <p:nvPr/>
        </p:nvPicPr>
        <p:blipFill>
          <a:blip r:embed="rId5"/>
          <a:stretch>
            <a:fillRect/>
          </a:stretch>
        </p:blipFill>
        <p:spPr>
          <a:xfrm>
            <a:off x="1350002" y="4183827"/>
            <a:ext cx="11166715" cy="4099174"/>
          </a:xfrm>
          <a:prstGeom prst="rect">
            <a:avLst/>
          </a:prstGeom>
        </p:spPr>
      </p:pic>
      <p:pic>
        <p:nvPicPr>
          <p:cNvPr id="12" name="Picture 11">
            <a:extLst>
              <a:ext uri="{FF2B5EF4-FFF2-40B4-BE49-F238E27FC236}">
                <a16:creationId xmlns:a16="http://schemas.microsoft.com/office/drawing/2014/main" id="{D5C096BF-799E-965F-0CFA-B2CC87DDDCF7}"/>
              </a:ext>
            </a:extLst>
          </p:cNvPr>
          <p:cNvPicPr>
            <a:picLocks noChangeAspect="1"/>
          </p:cNvPicPr>
          <p:nvPr/>
        </p:nvPicPr>
        <p:blipFill>
          <a:blip r:embed="rId6"/>
          <a:stretch>
            <a:fillRect/>
          </a:stretch>
        </p:blipFill>
        <p:spPr>
          <a:xfrm>
            <a:off x="1350001" y="8669064"/>
            <a:ext cx="11166715" cy="3765824"/>
          </a:xfrm>
          <a:prstGeom prst="rect">
            <a:avLst/>
          </a:prstGeom>
        </p:spPr>
      </p:pic>
      <p:sp>
        <p:nvSpPr>
          <p:cNvPr id="15" name="TextBox 14">
            <a:extLst>
              <a:ext uri="{FF2B5EF4-FFF2-40B4-BE49-F238E27FC236}">
                <a16:creationId xmlns:a16="http://schemas.microsoft.com/office/drawing/2014/main" id="{448E34C6-ADA3-CA66-7653-9450B195C967}"/>
              </a:ext>
            </a:extLst>
          </p:cNvPr>
          <p:cNvSpPr txBox="1"/>
          <p:nvPr/>
        </p:nvSpPr>
        <p:spPr>
          <a:xfrm>
            <a:off x="1350001" y="3089878"/>
            <a:ext cx="9660524" cy="707886"/>
          </a:xfrm>
          <a:prstGeom prst="rect">
            <a:avLst/>
          </a:prstGeom>
          <a:noFill/>
        </p:spPr>
        <p:txBody>
          <a:bodyPr wrap="square" rtlCol="0">
            <a:spAutoFit/>
          </a:bodyPr>
          <a:lstStyle/>
          <a:p>
            <a:r>
              <a:rPr lang="en-US" sz="4000" b="1" dirty="0">
                <a:latin typeface="+mn-lt"/>
              </a:rPr>
              <a:t>1-hidden-layer model</a:t>
            </a:r>
          </a:p>
        </p:txBody>
      </p:sp>
      <p:sp>
        <p:nvSpPr>
          <p:cNvPr id="16" name="TextBox 15">
            <a:extLst>
              <a:ext uri="{FF2B5EF4-FFF2-40B4-BE49-F238E27FC236}">
                <a16:creationId xmlns:a16="http://schemas.microsoft.com/office/drawing/2014/main" id="{5181D982-F99B-9A99-BCB4-C3FFA8C9327D}"/>
              </a:ext>
            </a:extLst>
          </p:cNvPr>
          <p:cNvSpPr txBox="1"/>
          <p:nvPr/>
        </p:nvSpPr>
        <p:spPr>
          <a:xfrm>
            <a:off x="13374407" y="2989989"/>
            <a:ext cx="9660524" cy="707886"/>
          </a:xfrm>
          <a:prstGeom prst="rect">
            <a:avLst/>
          </a:prstGeom>
          <a:noFill/>
        </p:spPr>
        <p:txBody>
          <a:bodyPr wrap="square" rtlCol="0">
            <a:spAutoFit/>
          </a:bodyPr>
          <a:lstStyle/>
          <a:p>
            <a:r>
              <a:rPr lang="en-US" sz="4000" b="1" dirty="0">
                <a:latin typeface="+mn-lt"/>
              </a:rPr>
              <a:t>2-hidden-layer model</a:t>
            </a:r>
          </a:p>
        </p:txBody>
      </p:sp>
      <p:sp>
        <p:nvSpPr>
          <p:cNvPr id="3" name="TextBox 2">
            <a:extLst>
              <a:ext uri="{FF2B5EF4-FFF2-40B4-BE49-F238E27FC236}">
                <a16:creationId xmlns:a16="http://schemas.microsoft.com/office/drawing/2014/main" id="{8038029F-E3F9-5E39-786B-2B131A1DA9E3}"/>
              </a:ext>
            </a:extLst>
          </p:cNvPr>
          <p:cNvSpPr txBox="1"/>
          <p:nvPr/>
        </p:nvSpPr>
        <p:spPr>
          <a:xfrm>
            <a:off x="22970410" y="146434"/>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Demo</a:t>
            </a:r>
          </a:p>
        </p:txBody>
      </p:sp>
    </p:spTree>
    <p:extLst>
      <p:ext uri="{BB962C8B-B14F-4D97-AF65-F5344CB8AC3E}">
        <p14:creationId xmlns:p14="http://schemas.microsoft.com/office/powerpoint/2010/main" val="3639929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46115-3CA1-EC31-72EA-3C984BF6FEE4}"/>
              </a:ext>
            </a:extLst>
          </p:cNvPr>
          <p:cNvSpPr>
            <a:spLocks noGrp="1"/>
          </p:cNvSpPr>
          <p:nvPr>
            <p:ph type="title"/>
          </p:nvPr>
        </p:nvSpPr>
        <p:spPr/>
        <p:txBody>
          <a:bodyPr>
            <a:normAutofit fontScale="90000"/>
          </a:bodyPr>
          <a:lstStyle/>
          <a:p>
            <a:r>
              <a:rPr lang="en-GB" dirty="0"/>
              <a:t>Multi-class classification (Optional)</a:t>
            </a:r>
            <a:br>
              <a:rPr lang="en-GB" dirty="0"/>
            </a:br>
            <a:r>
              <a:rPr lang="en-GB" sz="4400" b="0" dirty="0"/>
              <a:t>different way of implementation</a:t>
            </a:r>
          </a:p>
        </p:txBody>
      </p:sp>
      <p:sp>
        <p:nvSpPr>
          <p:cNvPr id="3" name="Content Placeholder 2">
            <a:extLst>
              <a:ext uri="{FF2B5EF4-FFF2-40B4-BE49-F238E27FC236}">
                <a16:creationId xmlns:a16="http://schemas.microsoft.com/office/drawing/2014/main" id="{4723AB2F-3698-CD27-FBD1-DDE3668ECC80}"/>
              </a:ext>
            </a:extLst>
          </p:cNvPr>
          <p:cNvSpPr>
            <a:spLocks noGrp="1"/>
          </p:cNvSpPr>
          <p:nvPr>
            <p:ph sz="quarter" idx="13"/>
          </p:nvPr>
        </p:nvSpPr>
        <p:spPr>
          <a:xfrm>
            <a:off x="1448946" y="3068221"/>
            <a:ext cx="18298361" cy="2129422"/>
          </a:xfrm>
        </p:spPr>
        <p:txBody>
          <a:bodyPr/>
          <a:lstStyle/>
          <a:p>
            <a:r>
              <a:rPr lang="en-GB" dirty="0"/>
              <a:t>Due to some computational issues, for multiclass classification, it is recommended to implement the output layer and loss in a different way from what we have been implementing.</a:t>
            </a:r>
          </a:p>
          <a:p>
            <a:endParaRPr lang="en-GB" dirty="0"/>
          </a:p>
        </p:txBody>
      </p:sp>
      <p:pic>
        <p:nvPicPr>
          <p:cNvPr id="5" name="Picture 4">
            <a:extLst>
              <a:ext uri="{FF2B5EF4-FFF2-40B4-BE49-F238E27FC236}">
                <a16:creationId xmlns:a16="http://schemas.microsoft.com/office/drawing/2014/main" id="{E60B49B8-3647-85EE-A407-54A542D81B46}"/>
              </a:ext>
            </a:extLst>
          </p:cNvPr>
          <p:cNvPicPr>
            <a:picLocks noChangeAspect="1"/>
          </p:cNvPicPr>
          <p:nvPr/>
        </p:nvPicPr>
        <p:blipFill>
          <a:blip r:embed="rId3"/>
          <a:stretch>
            <a:fillRect/>
          </a:stretch>
        </p:blipFill>
        <p:spPr>
          <a:xfrm>
            <a:off x="1501646" y="4917719"/>
            <a:ext cx="11126938" cy="1053873"/>
          </a:xfrm>
          <a:prstGeom prst="rect">
            <a:avLst/>
          </a:prstGeom>
        </p:spPr>
      </p:pic>
      <p:pic>
        <p:nvPicPr>
          <p:cNvPr id="7" name="Picture 6">
            <a:extLst>
              <a:ext uri="{FF2B5EF4-FFF2-40B4-BE49-F238E27FC236}">
                <a16:creationId xmlns:a16="http://schemas.microsoft.com/office/drawing/2014/main" id="{A6F6B15E-CD2E-B81E-3D56-31EBD33296D9}"/>
              </a:ext>
            </a:extLst>
          </p:cNvPr>
          <p:cNvPicPr>
            <a:picLocks noChangeAspect="1"/>
          </p:cNvPicPr>
          <p:nvPr/>
        </p:nvPicPr>
        <p:blipFill>
          <a:blip r:embed="rId4"/>
          <a:stretch>
            <a:fillRect/>
          </a:stretch>
        </p:blipFill>
        <p:spPr>
          <a:xfrm>
            <a:off x="1501646" y="6957917"/>
            <a:ext cx="9151955" cy="5624382"/>
          </a:xfrm>
          <a:prstGeom prst="rect">
            <a:avLst/>
          </a:prstGeom>
        </p:spPr>
      </p:pic>
      <p:pic>
        <p:nvPicPr>
          <p:cNvPr id="9" name="Picture 8">
            <a:extLst>
              <a:ext uri="{FF2B5EF4-FFF2-40B4-BE49-F238E27FC236}">
                <a16:creationId xmlns:a16="http://schemas.microsoft.com/office/drawing/2014/main" id="{568CDA0D-87B9-7F1D-4331-06D903316EA8}"/>
              </a:ext>
            </a:extLst>
          </p:cNvPr>
          <p:cNvPicPr>
            <a:picLocks noChangeAspect="1"/>
          </p:cNvPicPr>
          <p:nvPr/>
        </p:nvPicPr>
        <p:blipFill>
          <a:blip r:embed="rId5"/>
          <a:stretch>
            <a:fillRect/>
          </a:stretch>
        </p:blipFill>
        <p:spPr>
          <a:xfrm>
            <a:off x="11916630" y="6957917"/>
            <a:ext cx="11635520" cy="5476971"/>
          </a:xfrm>
          <a:prstGeom prst="rect">
            <a:avLst/>
          </a:prstGeom>
        </p:spPr>
      </p:pic>
      <p:pic>
        <p:nvPicPr>
          <p:cNvPr id="11" name="Graphic 10" descr="Checkmark with solid fill">
            <a:extLst>
              <a:ext uri="{FF2B5EF4-FFF2-40B4-BE49-F238E27FC236}">
                <a16:creationId xmlns:a16="http://schemas.microsoft.com/office/drawing/2014/main" id="{4C81B122-97BB-2075-AD03-126807AEEF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74328" y="6858000"/>
            <a:ext cx="1788368" cy="1788368"/>
          </a:xfrm>
          <a:prstGeom prst="rect">
            <a:avLst/>
          </a:prstGeom>
        </p:spPr>
      </p:pic>
      <p:sp>
        <p:nvSpPr>
          <p:cNvPr id="12" name="TextBox 11">
            <a:extLst>
              <a:ext uri="{FF2B5EF4-FFF2-40B4-BE49-F238E27FC236}">
                <a16:creationId xmlns:a16="http://schemas.microsoft.com/office/drawing/2014/main" id="{3EBB7546-C9B1-E490-24C2-AC82CE84BDD8}"/>
              </a:ext>
            </a:extLst>
          </p:cNvPr>
          <p:cNvSpPr txBox="1"/>
          <p:nvPr/>
        </p:nvSpPr>
        <p:spPr>
          <a:xfrm>
            <a:off x="20881911" y="96476"/>
            <a:ext cx="3979434"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Implementation</a:t>
            </a:r>
          </a:p>
        </p:txBody>
      </p:sp>
    </p:spTree>
    <p:extLst>
      <p:ext uri="{BB962C8B-B14F-4D97-AF65-F5344CB8AC3E}">
        <p14:creationId xmlns:p14="http://schemas.microsoft.com/office/powerpoint/2010/main" val="2250091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B9DE6-3FF9-1C6E-EC87-9750062AAE1F}"/>
              </a:ext>
            </a:extLst>
          </p:cNvPr>
          <p:cNvSpPr>
            <a:spLocks noGrp="1"/>
          </p:cNvSpPr>
          <p:nvPr>
            <p:ph type="title"/>
          </p:nvPr>
        </p:nvSpPr>
        <p:spPr/>
        <p:txBody>
          <a:bodyPr/>
          <a:lstStyle/>
          <a:p>
            <a:r>
              <a:rPr lang="en-GB" dirty="0"/>
              <a:t>Neural Networks in AI and research</a:t>
            </a:r>
          </a:p>
        </p:txBody>
      </p:sp>
      <p:sp>
        <p:nvSpPr>
          <p:cNvPr id="3" name="Content Placeholder 2">
            <a:extLst>
              <a:ext uri="{FF2B5EF4-FFF2-40B4-BE49-F238E27FC236}">
                <a16:creationId xmlns:a16="http://schemas.microsoft.com/office/drawing/2014/main" id="{FE13EBFD-7615-55E5-CA16-1079C4DC32D9}"/>
              </a:ext>
            </a:extLst>
          </p:cNvPr>
          <p:cNvSpPr>
            <a:spLocks noGrp="1"/>
          </p:cNvSpPr>
          <p:nvPr>
            <p:ph sz="quarter" idx="13"/>
          </p:nvPr>
        </p:nvSpPr>
        <p:spPr>
          <a:xfrm>
            <a:off x="831850" y="3260725"/>
            <a:ext cx="21761050" cy="10242624"/>
          </a:xfrm>
        </p:spPr>
        <p:txBody>
          <a:bodyPr>
            <a:normAutofit fontScale="92500" lnSpcReduction="20000"/>
          </a:bodyPr>
          <a:lstStyle/>
          <a:p>
            <a:r>
              <a:rPr lang="en-GB" b="1" dirty="0"/>
              <a:t>Building blocks of deep learning that underlies various AI application:</a:t>
            </a:r>
          </a:p>
          <a:p>
            <a:pPr lvl="1"/>
            <a:r>
              <a:rPr lang="en-GB" dirty="0"/>
              <a:t>Computer vision, speech recognition, text </a:t>
            </a:r>
          </a:p>
          <a:p>
            <a:pPr lvl="1"/>
            <a:endParaRPr lang="en-GB" u="sng" dirty="0"/>
          </a:p>
          <a:p>
            <a:pPr lvl="1"/>
            <a:r>
              <a:rPr lang="en-GB" u="sng" dirty="0"/>
              <a:t>Autonomous driving</a:t>
            </a:r>
            <a:r>
              <a:rPr lang="en-GB" dirty="0"/>
              <a:t>: recognition of pedestrians and road conditions </a:t>
            </a:r>
          </a:p>
          <a:p>
            <a:pPr lvl="1"/>
            <a:endParaRPr lang="en-GB" dirty="0"/>
          </a:p>
          <a:p>
            <a:pPr lvl="1"/>
            <a:r>
              <a:rPr lang="en-GB" u="sng" dirty="0" err="1"/>
              <a:t>ChatGPT</a:t>
            </a:r>
            <a:r>
              <a:rPr lang="en-GB" u="sng" dirty="0"/>
              <a:t>, chatbot, Alexa, Siri</a:t>
            </a:r>
            <a:r>
              <a:rPr lang="en-GB" dirty="0"/>
              <a:t>: language comprehension and generation</a:t>
            </a:r>
          </a:p>
          <a:p>
            <a:pPr lvl="1"/>
            <a:endParaRPr lang="en-GB" u="sng" dirty="0"/>
          </a:p>
          <a:p>
            <a:pPr lvl="1"/>
            <a:r>
              <a:rPr lang="en-GB" u="sng" dirty="0"/>
              <a:t>Diagnosis of medical conditions</a:t>
            </a:r>
            <a:r>
              <a:rPr lang="en-GB" dirty="0"/>
              <a:t>: prediction based on image analysis of X-ray or mammograms, as well as other patients’ characteristics</a:t>
            </a:r>
          </a:p>
          <a:p>
            <a:pPr lvl="1"/>
            <a:endParaRPr lang="en-GB" u="sng" dirty="0"/>
          </a:p>
          <a:p>
            <a:pPr lvl="1"/>
            <a:r>
              <a:rPr lang="en-GB" u="sng" dirty="0"/>
              <a:t>Recommender system</a:t>
            </a:r>
            <a:r>
              <a:rPr lang="en-GB" dirty="0"/>
              <a:t>: prediction of users’ preferences based on their behaviours like clickstream etc</a:t>
            </a:r>
          </a:p>
          <a:p>
            <a:pPr marL="279400" lvl="1" indent="0">
              <a:buNone/>
            </a:pPr>
            <a:endParaRPr lang="en-GB" dirty="0"/>
          </a:p>
          <a:p>
            <a:r>
              <a:rPr lang="en-GB" b="1" dirty="0"/>
              <a:t>Neural networks are used in (academic) research for prediction and modelling:</a:t>
            </a:r>
          </a:p>
          <a:p>
            <a:pPr lvl="1"/>
            <a:r>
              <a:rPr lang="en-GB" dirty="0"/>
              <a:t>Predicting age based on DNA sample for crime investigation (Thong et al, 2021)</a:t>
            </a:r>
          </a:p>
          <a:p>
            <a:pPr lvl="1"/>
            <a:r>
              <a:rPr lang="en-GB" dirty="0"/>
              <a:t>Predicting social comparison effects among female Instagram users (</a:t>
            </a:r>
            <a:r>
              <a:rPr lang="en-GB" dirty="0" err="1"/>
              <a:t>Jabłońska</a:t>
            </a:r>
            <a:r>
              <a:rPr lang="en-GB" dirty="0"/>
              <a:t> &amp; </a:t>
            </a:r>
            <a:r>
              <a:rPr lang="en-GB" dirty="0" err="1"/>
              <a:t>Zajdel</a:t>
            </a:r>
            <a:r>
              <a:rPr lang="en-GB" dirty="0"/>
              <a:t>, 2019)</a:t>
            </a:r>
          </a:p>
        </p:txBody>
      </p:sp>
      <p:sp>
        <p:nvSpPr>
          <p:cNvPr id="4" name="TextBox 3">
            <a:extLst>
              <a:ext uri="{FF2B5EF4-FFF2-40B4-BE49-F238E27FC236}">
                <a16:creationId xmlns:a16="http://schemas.microsoft.com/office/drawing/2014/main" id="{77536318-B355-59F5-55AC-E71E081B9189}"/>
              </a:ext>
            </a:extLst>
          </p:cNvPr>
          <p:cNvSpPr txBox="1"/>
          <p:nvPr/>
        </p:nvSpPr>
        <p:spPr>
          <a:xfrm>
            <a:off x="20929601" y="141252"/>
            <a:ext cx="3517132"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Introduction</a:t>
            </a:r>
          </a:p>
        </p:txBody>
      </p:sp>
    </p:spTree>
    <p:extLst>
      <p:ext uri="{BB962C8B-B14F-4D97-AF65-F5344CB8AC3E}">
        <p14:creationId xmlns:p14="http://schemas.microsoft.com/office/powerpoint/2010/main" val="294680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BE3D1-8943-5C35-4276-4E8A9688D1C1}"/>
              </a:ext>
            </a:extLst>
          </p:cNvPr>
          <p:cNvSpPr>
            <a:spLocks noGrp="1"/>
          </p:cNvSpPr>
          <p:nvPr>
            <p:ph type="title"/>
          </p:nvPr>
        </p:nvSpPr>
        <p:spPr/>
        <p:txBody>
          <a:bodyPr/>
          <a:lstStyle/>
          <a:p>
            <a:r>
              <a:rPr lang="en-GB" dirty="0"/>
              <a:t>Considerations</a:t>
            </a:r>
          </a:p>
        </p:txBody>
      </p:sp>
      <p:sp>
        <p:nvSpPr>
          <p:cNvPr id="3" name="Content Placeholder 2">
            <a:extLst>
              <a:ext uri="{FF2B5EF4-FFF2-40B4-BE49-F238E27FC236}">
                <a16:creationId xmlns:a16="http://schemas.microsoft.com/office/drawing/2014/main" id="{8B57040F-1821-E350-EF84-18C0E545AFFA}"/>
              </a:ext>
            </a:extLst>
          </p:cNvPr>
          <p:cNvSpPr>
            <a:spLocks noGrp="1"/>
          </p:cNvSpPr>
          <p:nvPr>
            <p:ph sz="quarter" idx="13"/>
          </p:nvPr>
        </p:nvSpPr>
        <p:spPr>
          <a:xfrm>
            <a:off x="831850" y="3260725"/>
            <a:ext cx="21761050" cy="9985675"/>
          </a:xfrm>
        </p:spPr>
        <p:txBody>
          <a:bodyPr>
            <a:normAutofit fontScale="85000" lnSpcReduction="20000"/>
          </a:bodyPr>
          <a:lstStyle/>
          <a:p>
            <a:r>
              <a:rPr lang="en-GB" b="1" dirty="0" err="1"/>
              <a:t>Explanability</a:t>
            </a:r>
            <a:r>
              <a:rPr lang="en-GB" dirty="0"/>
              <a:t>: Hard to know the relative impact/importance of each feature.</a:t>
            </a:r>
          </a:p>
          <a:p>
            <a:r>
              <a:rPr lang="en-GB" b="1" dirty="0"/>
              <a:t>Features</a:t>
            </a:r>
            <a:r>
              <a:rPr lang="en-GB" dirty="0"/>
              <a:t>:</a:t>
            </a:r>
          </a:p>
          <a:p>
            <a:r>
              <a:rPr lang="en-GB" dirty="0"/>
              <a:t>ANN can only work with numbers, so we need to </a:t>
            </a:r>
            <a:r>
              <a:rPr lang="en-GB" dirty="0" err="1"/>
              <a:t>preprocess</a:t>
            </a:r>
            <a:r>
              <a:rPr lang="en-GB" dirty="0"/>
              <a:t> data into numeric.</a:t>
            </a:r>
          </a:p>
          <a:p>
            <a:r>
              <a:rPr lang="en-GB" b="1" dirty="0"/>
              <a:t>Accuracy</a:t>
            </a:r>
            <a:r>
              <a:rPr lang="en-GB" dirty="0"/>
              <a:t>:</a:t>
            </a:r>
          </a:p>
          <a:p>
            <a:r>
              <a:rPr lang="en-GB" dirty="0"/>
              <a:t>Although accuracy in computer vision, speech recognition etc has been promising, perfectly modelling human behaviour in social sciences might be harder. </a:t>
            </a:r>
          </a:p>
          <a:p>
            <a:r>
              <a:rPr lang="en-GB" dirty="0"/>
              <a:t>Satisfying accuracy and error rate depends on the tasks. </a:t>
            </a:r>
          </a:p>
          <a:p>
            <a:endParaRPr lang="en-GB" dirty="0"/>
          </a:p>
          <a:p>
            <a:r>
              <a:rPr lang="en-GB" b="1" dirty="0"/>
              <a:t>Model complexity:</a:t>
            </a:r>
          </a:p>
          <a:p>
            <a:r>
              <a:rPr lang="en-GB" dirty="0"/>
              <a:t>Large amount of data are required for good performance. </a:t>
            </a:r>
          </a:p>
          <a:p>
            <a:r>
              <a:rPr lang="en-GB" dirty="0"/>
              <a:t>Hard to decide on hyperparameters. </a:t>
            </a:r>
          </a:p>
          <a:p>
            <a:pPr lvl="1"/>
            <a:r>
              <a:rPr lang="en-GB" dirty="0"/>
              <a:t>Run multiple models with different values for the hyperparameters, pick the one with the best performance metrics (high F1 score, low mean square error)</a:t>
            </a:r>
          </a:p>
          <a:p>
            <a:pPr lvl="1"/>
            <a:r>
              <a:rPr lang="en-GB" dirty="0"/>
              <a:t>If there are similar works in the literature, you could also model after them for these hyperparameters</a:t>
            </a:r>
          </a:p>
          <a:p>
            <a:pPr lvl="1"/>
            <a:r>
              <a:rPr lang="en-GB" dirty="0"/>
              <a:t>Start from a simple model and slowly build up your model, and decent number of epochs. </a:t>
            </a:r>
          </a:p>
          <a:p>
            <a:r>
              <a:rPr lang="en-GB" dirty="0"/>
              <a:t>Complex models can result in overfitting. Sometimes parsimonious modelling (Linear/Logistic regression or Decision Trees) can achieve better results. </a:t>
            </a:r>
          </a:p>
          <a:p>
            <a:endParaRPr lang="en-GB" dirty="0"/>
          </a:p>
        </p:txBody>
      </p:sp>
      <p:sp>
        <p:nvSpPr>
          <p:cNvPr id="4" name="TextBox 3">
            <a:extLst>
              <a:ext uri="{FF2B5EF4-FFF2-40B4-BE49-F238E27FC236}">
                <a16:creationId xmlns:a16="http://schemas.microsoft.com/office/drawing/2014/main" id="{1E2DC320-4D37-B5EA-39F0-16F52671EB3C}"/>
              </a:ext>
            </a:extLst>
          </p:cNvPr>
          <p:cNvSpPr txBox="1"/>
          <p:nvPr/>
        </p:nvSpPr>
        <p:spPr>
          <a:xfrm>
            <a:off x="22289926" y="146434"/>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Summary</a:t>
            </a:r>
          </a:p>
        </p:txBody>
      </p:sp>
    </p:spTree>
    <p:extLst>
      <p:ext uri="{BB962C8B-B14F-4D97-AF65-F5344CB8AC3E}">
        <p14:creationId xmlns:p14="http://schemas.microsoft.com/office/powerpoint/2010/main" val="1435005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F7580-7B17-DD2B-0394-866AD2F4A21F}"/>
              </a:ext>
            </a:extLst>
          </p:cNvPr>
          <p:cNvSpPr>
            <a:spLocks noGrp="1"/>
          </p:cNvSpPr>
          <p:nvPr>
            <p:ph type="title"/>
          </p:nvPr>
        </p:nvSpPr>
        <p:spPr/>
        <p:txBody>
          <a:bodyPr>
            <a:normAutofit fontScale="90000"/>
          </a:bodyPr>
          <a:lstStyle/>
          <a:p>
            <a:r>
              <a:rPr lang="en-GB" sz="8000" dirty="0"/>
              <a:t>Overfitting: (optional)</a:t>
            </a:r>
            <a:br>
              <a:rPr lang="en-GB" sz="4000" dirty="0"/>
            </a:br>
            <a:r>
              <a:rPr lang="en-GB" sz="4000" b="0" dirty="0"/>
              <a:t>Regularisation and dropout</a:t>
            </a:r>
          </a:p>
        </p:txBody>
      </p:sp>
      <p:sp>
        <p:nvSpPr>
          <p:cNvPr id="3" name="Content Placeholder 2">
            <a:extLst>
              <a:ext uri="{FF2B5EF4-FFF2-40B4-BE49-F238E27FC236}">
                <a16:creationId xmlns:a16="http://schemas.microsoft.com/office/drawing/2014/main" id="{2A3A02EC-3988-0656-A1D0-36C7896F1853}"/>
              </a:ext>
            </a:extLst>
          </p:cNvPr>
          <p:cNvSpPr>
            <a:spLocks noGrp="1"/>
          </p:cNvSpPr>
          <p:nvPr>
            <p:ph sz="quarter" idx="13"/>
          </p:nvPr>
        </p:nvSpPr>
        <p:spPr>
          <a:xfrm>
            <a:off x="831850" y="3260725"/>
            <a:ext cx="14183562" cy="5018567"/>
          </a:xfrm>
        </p:spPr>
        <p:txBody>
          <a:bodyPr>
            <a:normAutofit fontScale="92500"/>
          </a:bodyPr>
          <a:lstStyle/>
          <a:p>
            <a:r>
              <a:rPr lang="en-GB" b="1" dirty="0"/>
              <a:t>Overfitting</a:t>
            </a:r>
            <a:r>
              <a:rPr lang="en-GB" dirty="0"/>
              <a:t>: Training accuracy is high while testing accuracy is low.</a:t>
            </a:r>
          </a:p>
          <a:p>
            <a:r>
              <a:rPr lang="en-GB" dirty="0"/>
              <a:t>Complex model, i.e., multiple layers of hidden layers with multiple neurons, such that the model can ‘memorise’ the training data, but could not generalise to unseen data.</a:t>
            </a:r>
          </a:p>
          <a:p>
            <a:endParaRPr lang="en-GB" dirty="0"/>
          </a:p>
          <a:p>
            <a:pPr marL="279400" lvl="1" indent="0">
              <a:buNone/>
            </a:pPr>
            <a:r>
              <a:rPr lang="en-GB" dirty="0"/>
              <a:t>Solution 1: </a:t>
            </a:r>
            <a:r>
              <a:rPr lang="en-GB" b="1" dirty="0"/>
              <a:t>Regularisation</a:t>
            </a:r>
          </a:p>
          <a:p>
            <a:pPr marL="279400" lvl="1" indent="0">
              <a:buNone/>
            </a:pPr>
            <a:r>
              <a:rPr lang="en-GB" dirty="0"/>
              <a:t>Reduce the influence of parameters of a particular layer</a:t>
            </a:r>
          </a:p>
          <a:p>
            <a:pPr marL="279400" lvl="1" indent="0">
              <a:buNone/>
            </a:pPr>
            <a:endParaRPr lang="en-GB" dirty="0"/>
          </a:p>
        </p:txBody>
      </p:sp>
      <p:pic>
        <p:nvPicPr>
          <p:cNvPr id="4" name="Picture 3">
            <a:extLst>
              <a:ext uri="{FF2B5EF4-FFF2-40B4-BE49-F238E27FC236}">
                <a16:creationId xmlns:a16="http://schemas.microsoft.com/office/drawing/2014/main" id="{DEB8B9B9-6CBC-3A0C-D049-C585F97FAFEC}"/>
              </a:ext>
            </a:extLst>
          </p:cNvPr>
          <p:cNvPicPr>
            <a:picLocks noChangeAspect="1"/>
          </p:cNvPicPr>
          <p:nvPr/>
        </p:nvPicPr>
        <p:blipFill>
          <a:blip r:embed="rId2"/>
          <a:stretch>
            <a:fillRect/>
          </a:stretch>
        </p:blipFill>
        <p:spPr>
          <a:xfrm>
            <a:off x="2250358" y="8279292"/>
            <a:ext cx="6437459" cy="3905619"/>
          </a:xfrm>
          <a:prstGeom prst="rect">
            <a:avLst/>
          </a:prstGeom>
        </p:spPr>
      </p:pic>
      <p:sp>
        <p:nvSpPr>
          <p:cNvPr id="5" name="Google Shape;644;p65">
            <a:extLst>
              <a:ext uri="{FF2B5EF4-FFF2-40B4-BE49-F238E27FC236}">
                <a16:creationId xmlns:a16="http://schemas.microsoft.com/office/drawing/2014/main" id="{C46B37C7-6A51-0CE4-FF03-6757CFEB1FB3}"/>
              </a:ext>
            </a:extLst>
          </p:cNvPr>
          <p:cNvSpPr txBox="1"/>
          <p:nvPr/>
        </p:nvSpPr>
        <p:spPr>
          <a:xfrm>
            <a:off x="2046381" y="12434888"/>
            <a:ext cx="6241312" cy="615553"/>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mn-lt"/>
                <a:ea typeface="Arial"/>
                <a:cs typeface="Arial"/>
                <a:sym typeface="Arial"/>
              </a:rPr>
              <a:t> </a:t>
            </a:r>
            <a:endParaRPr dirty="0">
              <a:latin typeface="+mn-lt"/>
            </a:endParaRPr>
          </a:p>
        </p:txBody>
      </p:sp>
      <p:pic>
        <p:nvPicPr>
          <p:cNvPr id="9" name="Picture 8">
            <a:extLst>
              <a:ext uri="{FF2B5EF4-FFF2-40B4-BE49-F238E27FC236}">
                <a16:creationId xmlns:a16="http://schemas.microsoft.com/office/drawing/2014/main" id="{071EAB5B-44AC-CA77-CABC-73EE6B4A7307}"/>
              </a:ext>
            </a:extLst>
          </p:cNvPr>
          <p:cNvPicPr>
            <a:picLocks noChangeAspect="1"/>
          </p:cNvPicPr>
          <p:nvPr/>
        </p:nvPicPr>
        <p:blipFill rotWithShape="1">
          <a:blip r:embed="rId4"/>
          <a:srcRect t="3669" r="5090" b="7084"/>
          <a:stretch/>
        </p:blipFill>
        <p:spPr>
          <a:xfrm>
            <a:off x="13342151" y="6210416"/>
            <a:ext cx="10696945" cy="6533814"/>
          </a:xfrm>
          <a:prstGeom prst="rect">
            <a:avLst/>
          </a:prstGeom>
        </p:spPr>
      </p:pic>
      <p:pic>
        <p:nvPicPr>
          <p:cNvPr id="11" name="Picture 10">
            <a:extLst>
              <a:ext uri="{FF2B5EF4-FFF2-40B4-BE49-F238E27FC236}">
                <a16:creationId xmlns:a16="http://schemas.microsoft.com/office/drawing/2014/main" id="{743AF847-D10F-FAAC-5DE6-8FE4900BDB80}"/>
              </a:ext>
            </a:extLst>
          </p:cNvPr>
          <p:cNvPicPr>
            <a:picLocks noChangeAspect="1"/>
          </p:cNvPicPr>
          <p:nvPr/>
        </p:nvPicPr>
        <p:blipFill rotWithShape="1">
          <a:blip r:embed="rId5"/>
          <a:srcRect r="13732" b="38884"/>
          <a:stretch/>
        </p:blipFill>
        <p:spPr>
          <a:xfrm>
            <a:off x="15347612" y="4174276"/>
            <a:ext cx="8691484" cy="975240"/>
          </a:xfrm>
          <a:prstGeom prst="rect">
            <a:avLst/>
          </a:prstGeom>
        </p:spPr>
      </p:pic>
      <p:sp>
        <p:nvSpPr>
          <p:cNvPr id="6" name="TextBox 5">
            <a:extLst>
              <a:ext uri="{FF2B5EF4-FFF2-40B4-BE49-F238E27FC236}">
                <a16:creationId xmlns:a16="http://schemas.microsoft.com/office/drawing/2014/main" id="{A3022735-3DB4-DC06-73CB-D926E9E7D3AB}"/>
              </a:ext>
            </a:extLst>
          </p:cNvPr>
          <p:cNvSpPr txBox="1"/>
          <p:nvPr/>
        </p:nvSpPr>
        <p:spPr>
          <a:xfrm>
            <a:off x="22138560" y="146434"/>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Overfitting</a:t>
            </a:r>
          </a:p>
        </p:txBody>
      </p:sp>
    </p:spTree>
    <p:extLst>
      <p:ext uri="{BB962C8B-B14F-4D97-AF65-F5344CB8AC3E}">
        <p14:creationId xmlns:p14="http://schemas.microsoft.com/office/powerpoint/2010/main" val="3803091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A64BA-120A-BC8B-9CBA-D015201B5774}"/>
              </a:ext>
            </a:extLst>
          </p:cNvPr>
          <p:cNvSpPr>
            <a:spLocks noGrp="1"/>
          </p:cNvSpPr>
          <p:nvPr>
            <p:ph type="title"/>
          </p:nvPr>
        </p:nvSpPr>
        <p:spPr/>
        <p:txBody>
          <a:bodyPr/>
          <a:lstStyle/>
          <a:p>
            <a:r>
              <a:rPr lang="en-GB" dirty="0"/>
              <a:t>Solutions to overfitting: (Optional)</a:t>
            </a:r>
          </a:p>
        </p:txBody>
      </p:sp>
      <p:sp>
        <p:nvSpPr>
          <p:cNvPr id="3" name="Content Placeholder 2">
            <a:extLst>
              <a:ext uri="{FF2B5EF4-FFF2-40B4-BE49-F238E27FC236}">
                <a16:creationId xmlns:a16="http://schemas.microsoft.com/office/drawing/2014/main" id="{5DB43CD7-91E9-89F7-1BBE-AD65CBBF437E}"/>
              </a:ext>
            </a:extLst>
          </p:cNvPr>
          <p:cNvSpPr>
            <a:spLocks noGrp="1"/>
          </p:cNvSpPr>
          <p:nvPr>
            <p:ph sz="quarter" idx="13"/>
          </p:nvPr>
        </p:nvSpPr>
        <p:spPr>
          <a:xfrm>
            <a:off x="831849" y="2879683"/>
            <a:ext cx="10501897" cy="2297864"/>
          </a:xfrm>
        </p:spPr>
        <p:txBody>
          <a:bodyPr/>
          <a:lstStyle/>
          <a:p>
            <a:r>
              <a:rPr lang="en-GB" dirty="0"/>
              <a:t>Solution 2: </a:t>
            </a:r>
            <a:r>
              <a:rPr lang="en-GB" b="1" dirty="0"/>
              <a:t>Dropout</a:t>
            </a:r>
          </a:p>
          <a:p>
            <a:r>
              <a:rPr lang="en-GB" dirty="0"/>
              <a:t>Randomly take away some </a:t>
            </a:r>
            <a:r>
              <a:rPr lang="en-GB" dirty="0" err="1"/>
              <a:t>perceptrons</a:t>
            </a:r>
            <a:r>
              <a:rPr lang="en-GB" dirty="0"/>
              <a:t> in a layer</a:t>
            </a:r>
          </a:p>
        </p:txBody>
      </p:sp>
      <p:pic>
        <p:nvPicPr>
          <p:cNvPr id="9" name="Picture 8">
            <a:extLst>
              <a:ext uri="{FF2B5EF4-FFF2-40B4-BE49-F238E27FC236}">
                <a16:creationId xmlns:a16="http://schemas.microsoft.com/office/drawing/2014/main" id="{A8D15B71-01DD-4D05-5E4C-D837DBF47F3F}"/>
              </a:ext>
            </a:extLst>
          </p:cNvPr>
          <p:cNvPicPr>
            <a:picLocks noChangeAspect="1"/>
          </p:cNvPicPr>
          <p:nvPr/>
        </p:nvPicPr>
        <p:blipFill>
          <a:blip r:embed="rId2"/>
          <a:stretch>
            <a:fillRect/>
          </a:stretch>
        </p:blipFill>
        <p:spPr>
          <a:xfrm>
            <a:off x="12511670" y="6370124"/>
            <a:ext cx="11110161" cy="5108002"/>
          </a:xfrm>
          <a:prstGeom prst="rect">
            <a:avLst/>
          </a:prstGeom>
        </p:spPr>
      </p:pic>
      <p:pic>
        <p:nvPicPr>
          <p:cNvPr id="11" name="Picture 10">
            <a:extLst>
              <a:ext uri="{FF2B5EF4-FFF2-40B4-BE49-F238E27FC236}">
                <a16:creationId xmlns:a16="http://schemas.microsoft.com/office/drawing/2014/main" id="{17180553-97AD-83C0-0C1C-28A1FDA48935}"/>
              </a:ext>
            </a:extLst>
          </p:cNvPr>
          <p:cNvPicPr>
            <a:picLocks noChangeAspect="1"/>
          </p:cNvPicPr>
          <p:nvPr/>
        </p:nvPicPr>
        <p:blipFill rotWithShape="1">
          <a:blip r:embed="rId3"/>
          <a:srcRect t="14401" r="11708" b="49336"/>
          <a:stretch/>
        </p:blipFill>
        <p:spPr>
          <a:xfrm>
            <a:off x="1244851" y="5583315"/>
            <a:ext cx="9675894" cy="786809"/>
          </a:xfrm>
          <a:prstGeom prst="rect">
            <a:avLst/>
          </a:prstGeom>
        </p:spPr>
      </p:pic>
      <p:pic>
        <p:nvPicPr>
          <p:cNvPr id="13" name="Picture 12">
            <a:extLst>
              <a:ext uri="{FF2B5EF4-FFF2-40B4-BE49-F238E27FC236}">
                <a16:creationId xmlns:a16="http://schemas.microsoft.com/office/drawing/2014/main" id="{B72A6506-2880-BD01-9319-9534285DC27C}"/>
              </a:ext>
            </a:extLst>
          </p:cNvPr>
          <p:cNvPicPr>
            <a:picLocks noChangeAspect="1"/>
          </p:cNvPicPr>
          <p:nvPr/>
        </p:nvPicPr>
        <p:blipFill>
          <a:blip r:embed="rId4"/>
          <a:stretch>
            <a:fillRect/>
          </a:stretch>
        </p:blipFill>
        <p:spPr>
          <a:xfrm>
            <a:off x="1244851" y="6370124"/>
            <a:ext cx="9311332" cy="7039666"/>
          </a:xfrm>
          <a:prstGeom prst="rect">
            <a:avLst/>
          </a:prstGeom>
        </p:spPr>
      </p:pic>
      <p:sp>
        <p:nvSpPr>
          <p:cNvPr id="4" name="TextBox 3">
            <a:extLst>
              <a:ext uri="{FF2B5EF4-FFF2-40B4-BE49-F238E27FC236}">
                <a16:creationId xmlns:a16="http://schemas.microsoft.com/office/drawing/2014/main" id="{EE0E719A-CACC-FCD6-BE46-46D6A156C884}"/>
              </a:ext>
            </a:extLst>
          </p:cNvPr>
          <p:cNvSpPr txBox="1"/>
          <p:nvPr/>
        </p:nvSpPr>
        <p:spPr>
          <a:xfrm>
            <a:off x="22138560" y="146434"/>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Overfitting</a:t>
            </a:r>
          </a:p>
        </p:txBody>
      </p:sp>
    </p:spTree>
    <p:extLst>
      <p:ext uri="{BB962C8B-B14F-4D97-AF65-F5344CB8AC3E}">
        <p14:creationId xmlns:p14="http://schemas.microsoft.com/office/powerpoint/2010/main" val="1654918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C0D3-63A4-3F09-3EE2-3B5C99E70A58}"/>
              </a:ext>
            </a:extLst>
          </p:cNvPr>
          <p:cNvSpPr>
            <a:spLocks noGrp="1"/>
          </p:cNvSpPr>
          <p:nvPr>
            <p:ph type="title"/>
          </p:nvPr>
        </p:nvSpPr>
        <p:spPr/>
        <p:txBody>
          <a:bodyPr/>
          <a:lstStyle/>
          <a:p>
            <a:r>
              <a:rPr lang="en-GB" dirty="0"/>
              <a:t>Solutions to overfitting: (Optional)</a:t>
            </a:r>
          </a:p>
        </p:txBody>
      </p:sp>
      <p:sp>
        <p:nvSpPr>
          <p:cNvPr id="3" name="Content Placeholder 2">
            <a:extLst>
              <a:ext uri="{FF2B5EF4-FFF2-40B4-BE49-F238E27FC236}">
                <a16:creationId xmlns:a16="http://schemas.microsoft.com/office/drawing/2014/main" id="{DA067011-E34A-61C2-BB09-D0C01FA61D98}"/>
              </a:ext>
            </a:extLst>
          </p:cNvPr>
          <p:cNvSpPr>
            <a:spLocks noGrp="1"/>
          </p:cNvSpPr>
          <p:nvPr>
            <p:ph sz="quarter" idx="13"/>
          </p:nvPr>
        </p:nvSpPr>
        <p:spPr>
          <a:xfrm>
            <a:off x="831850" y="3260725"/>
            <a:ext cx="9419055" cy="1426681"/>
          </a:xfrm>
        </p:spPr>
        <p:txBody>
          <a:bodyPr/>
          <a:lstStyle/>
          <a:p>
            <a:r>
              <a:rPr lang="en-GB" dirty="0"/>
              <a:t>Combining the two solutions:</a:t>
            </a:r>
          </a:p>
        </p:txBody>
      </p:sp>
      <p:pic>
        <p:nvPicPr>
          <p:cNvPr id="5" name="Picture 4">
            <a:extLst>
              <a:ext uri="{FF2B5EF4-FFF2-40B4-BE49-F238E27FC236}">
                <a16:creationId xmlns:a16="http://schemas.microsoft.com/office/drawing/2014/main" id="{E066B9D8-FBC0-F13E-7D29-474649A8C98C}"/>
              </a:ext>
            </a:extLst>
          </p:cNvPr>
          <p:cNvPicPr>
            <a:picLocks noChangeAspect="1"/>
          </p:cNvPicPr>
          <p:nvPr/>
        </p:nvPicPr>
        <p:blipFill>
          <a:blip r:embed="rId2"/>
          <a:stretch>
            <a:fillRect/>
          </a:stretch>
        </p:blipFill>
        <p:spPr>
          <a:xfrm>
            <a:off x="831199" y="4687406"/>
            <a:ext cx="10364897" cy="8156723"/>
          </a:xfrm>
          <a:prstGeom prst="rect">
            <a:avLst/>
          </a:prstGeom>
        </p:spPr>
      </p:pic>
      <p:sp>
        <p:nvSpPr>
          <p:cNvPr id="6" name="Content Placeholder 2">
            <a:extLst>
              <a:ext uri="{FF2B5EF4-FFF2-40B4-BE49-F238E27FC236}">
                <a16:creationId xmlns:a16="http://schemas.microsoft.com/office/drawing/2014/main" id="{F21D8B9A-5C5C-2F46-4684-240818A24F4D}"/>
              </a:ext>
            </a:extLst>
          </p:cNvPr>
          <p:cNvSpPr txBox="1">
            <a:spLocks/>
          </p:cNvSpPr>
          <p:nvPr/>
        </p:nvSpPr>
        <p:spPr>
          <a:xfrm>
            <a:off x="12637534" y="3260724"/>
            <a:ext cx="10715108" cy="9174163"/>
          </a:xfrm>
          <a:prstGeom prst="rect">
            <a:avLst/>
          </a:prstGeom>
          <a:noFill/>
          <a:ln>
            <a:noFill/>
          </a:ln>
        </p:spPr>
        <p:txBody>
          <a:bodyPr spcFirstLastPara="1" wrap="square" lIns="243800" tIns="243800" rIns="243800" bIns="243800" anchor="t" anchorCtr="0">
            <a:normAutofit/>
          </a:bodyPr>
          <a:lstStyle>
            <a:defPPr marR="0" lvl="0" algn="l" rtl="0">
              <a:lnSpc>
                <a:spcPct val="100000"/>
              </a:lnSpc>
              <a:spcBef>
                <a:spcPts val="0"/>
              </a:spcBef>
              <a:spcAft>
                <a:spcPts val="0"/>
              </a:spcAft>
            </a:defPPr>
            <a:lvl1pPr marL="457200" marR="0" lvl="0" indent="-457200" algn="l" rtl="0">
              <a:lnSpc>
                <a:spcPct val="115000"/>
              </a:lnSpc>
              <a:spcBef>
                <a:spcPts val="0"/>
              </a:spcBef>
              <a:spcAft>
                <a:spcPts val="0"/>
              </a:spcAft>
              <a:buClr>
                <a:schemeClr val="dk1"/>
              </a:buClr>
              <a:buSzPct val="36000"/>
              <a:buFont typeface="Arial" panose="020B0604020202020204" pitchFamily="34" charset="0"/>
              <a:buChar char="•"/>
              <a:defRPr sz="3600" b="0" i="0" u="none" strike="noStrike" cap="none">
                <a:solidFill>
                  <a:schemeClr val="dk1"/>
                </a:solidFill>
                <a:latin typeface="Source Sans Pro"/>
                <a:ea typeface="Source Sans Pro"/>
                <a:cs typeface="Source Sans Pro"/>
                <a:sym typeface="Source Sans Pro"/>
              </a:defRPr>
            </a:lvl1pPr>
            <a:lvl2pPr marL="914400" marR="0" lvl="1" indent="-635000" algn="l" rtl="0">
              <a:lnSpc>
                <a:spcPct val="115000"/>
              </a:lnSpc>
              <a:spcBef>
                <a:spcPts val="0"/>
              </a:spcBef>
              <a:spcAft>
                <a:spcPts val="0"/>
              </a:spcAft>
              <a:buClr>
                <a:schemeClr val="dk1"/>
              </a:buClr>
              <a:buSzPct val="36000"/>
              <a:buFont typeface="Source Sans Pro"/>
              <a:buChar char="○"/>
              <a:defRPr sz="3600" b="0" i="0" u="none" strike="noStrike" cap="none">
                <a:solidFill>
                  <a:schemeClr val="dk1"/>
                </a:solidFill>
                <a:latin typeface="Source Sans Pro"/>
                <a:ea typeface="Source Sans Pro"/>
                <a:cs typeface="Source Sans Pro"/>
                <a:sym typeface="Source Sans Pro"/>
              </a:defRPr>
            </a:lvl2pPr>
            <a:lvl3pPr marL="1371600" marR="0" lvl="2"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3pPr>
            <a:lvl4pPr marL="1828800" marR="0" lvl="3"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4pPr>
            <a:lvl5pPr marL="2286000" marR="0" lvl="4"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5pPr>
            <a:lvl6pPr marL="2743200" marR="0" lvl="5"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6pPr>
            <a:lvl7pPr marL="3200400" marR="0" lvl="6"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7pPr>
            <a:lvl8pPr marL="3657600" marR="0" lvl="7"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8pPr>
            <a:lvl9pPr marL="4114800" marR="0" lvl="8"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9pPr>
          </a:lstStyle>
          <a:p>
            <a:r>
              <a:rPr lang="en-GB" dirty="0">
                <a:hlinkClick r:id="rId3"/>
              </a:rPr>
              <a:t>https://www.tensorflow.org/tutorials/keras/overfit_and_underfit</a:t>
            </a:r>
            <a:endParaRPr lang="en-GB" dirty="0"/>
          </a:p>
          <a:p>
            <a:endParaRPr lang="en-GB" dirty="0"/>
          </a:p>
        </p:txBody>
      </p:sp>
      <p:sp>
        <p:nvSpPr>
          <p:cNvPr id="4" name="TextBox 3">
            <a:extLst>
              <a:ext uri="{FF2B5EF4-FFF2-40B4-BE49-F238E27FC236}">
                <a16:creationId xmlns:a16="http://schemas.microsoft.com/office/drawing/2014/main" id="{E36854FB-1928-417C-5A54-A33492D3D78E}"/>
              </a:ext>
            </a:extLst>
          </p:cNvPr>
          <p:cNvSpPr txBox="1"/>
          <p:nvPr/>
        </p:nvSpPr>
        <p:spPr>
          <a:xfrm>
            <a:off x="22138560" y="146434"/>
            <a:ext cx="2827179"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Overfitting</a:t>
            </a:r>
          </a:p>
        </p:txBody>
      </p:sp>
    </p:spTree>
    <p:extLst>
      <p:ext uri="{BB962C8B-B14F-4D97-AF65-F5344CB8AC3E}">
        <p14:creationId xmlns:p14="http://schemas.microsoft.com/office/powerpoint/2010/main" val="1524495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FC02F-7AF1-23B5-C19F-8EAF7B9E2A3C}"/>
              </a:ext>
            </a:extLst>
          </p:cNvPr>
          <p:cNvSpPr>
            <a:spLocks noGrp="1"/>
          </p:cNvSpPr>
          <p:nvPr>
            <p:ph type="title"/>
          </p:nvPr>
        </p:nvSpPr>
        <p:spPr/>
        <p:txBody>
          <a:bodyPr/>
          <a:lstStyle/>
          <a:p>
            <a:r>
              <a:rPr lang="en-GB" dirty="0"/>
              <a:t>Why neural network?</a:t>
            </a:r>
          </a:p>
        </p:txBody>
      </p:sp>
      <p:sp>
        <p:nvSpPr>
          <p:cNvPr id="3" name="Content Placeholder 2">
            <a:extLst>
              <a:ext uri="{FF2B5EF4-FFF2-40B4-BE49-F238E27FC236}">
                <a16:creationId xmlns:a16="http://schemas.microsoft.com/office/drawing/2014/main" id="{DEFCC238-D388-D8F2-9E07-6030B34B1FF5}"/>
              </a:ext>
            </a:extLst>
          </p:cNvPr>
          <p:cNvSpPr>
            <a:spLocks noGrp="1"/>
          </p:cNvSpPr>
          <p:nvPr>
            <p:ph sz="quarter" idx="13"/>
          </p:nvPr>
        </p:nvSpPr>
        <p:spPr>
          <a:xfrm>
            <a:off x="1013082" y="5068724"/>
            <a:ext cx="11178918" cy="9174163"/>
          </a:xfrm>
        </p:spPr>
        <p:txBody>
          <a:bodyPr>
            <a:normAutofit fontScale="92500" lnSpcReduction="20000"/>
          </a:bodyPr>
          <a:lstStyle/>
          <a:p>
            <a:r>
              <a:rPr lang="en-GB" b="1" dirty="0"/>
              <a:t>Input/features/X</a:t>
            </a:r>
          </a:p>
          <a:p>
            <a:pPr lvl="1"/>
            <a:r>
              <a:rPr lang="en-GB" dirty="0"/>
              <a:t>Allows unlimited numbers of features for input.</a:t>
            </a:r>
          </a:p>
          <a:p>
            <a:pPr lvl="1"/>
            <a:r>
              <a:rPr lang="en-GB" dirty="0"/>
              <a:t>Can handle complex tasks such as image, audio, video, text analysis</a:t>
            </a:r>
          </a:p>
          <a:p>
            <a:pPr lvl="1"/>
            <a:r>
              <a:rPr lang="en-GB" dirty="0"/>
              <a:t>No assumption of linearity and distribution of data is required</a:t>
            </a:r>
          </a:p>
          <a:p>
            <a:pPr lvl="1"/>
            <a:endParaRPr lang="en-GB" dirty="0"/>
          </a:p>
          <a:p>
            <a:r>
              <a:rPr lang="en-GB" b="1" dirty="0"/>
              <a:t>Computing power</a:t>
            </a:r>
          </a:p>
          <a:p>
            <a:pPr lvl="1"/>
            <a:r>
              <a:rPr lang="en-GB" dirty="0"/>
              <a:t>Use of GPUs and parallel processing that accelerate computations</a:t>
            </a:r>
          </a:p>
          <a:p>
            <a:pPr marL="279400" lvl="1" indent="0">
              <a:buNone/>
            </a:pPr>
            <a:endParaRPr lang="en-GB" dirty="0"/>
          </a:p>
          <a:p>
            <a:pPr marL="393700" indent="-571500"/>
            <a:r>
              <a:rPr lang="en-GB" b="1" dirty="0"/>
              <a:t>Accuracy</a:t>
            </a:r>
          </a:p>
          <a:p>
            <a:pPr marL="850900" lvl="1" indent="-571500"/>
            <a:r>
              <a:rPr lang="en-GB" dirty="0"/>
              <a:t>Accuracy is generally improved with increasing amount of data with more complex neural network modelling</a:t>
            </a:r>
          </a:p>
          <a:p>
            <a:pPr marL="850900" lvl="1" indent="-571500"/>
            <a:endParaRPr lang="en-GB" b="1" dirty="0"/>
          </a:p>
          <a:p>
            <a:pPr marL="850900" lvl="1" indent="-571500"/>
            <a:endParaRPr lang="en-GB" b="1" dirty="0"/>
          </a:p>
          <a:p>
            <a:pPr marL="279400" lvl="1" indent="0">
              <a:buNone/>
            </a:pPr>
            <a:endParaRPr lang="en-GB" dirty="0"/>
          </a:p>
          <a:p>
            <a:pPr lvl="1"/>
            <a:endParaRPr lang="en-GB" dirty="0"/>
          </a:p>
          <a:p>
            <a:endParaRPr lang="en-GB" dirty="0"/>
          </a:p>
          <a:p>
            <a:endParaRPr lang="en-GB" dirty="0"/>
          </a:p>
        </p:txBody>
      </p:sp>
      <p:pic>
        <p:nvPicPr>
          <p:cNvPr id="121" name="Google Shape;107;p25">
            <a:extLst>
              <a:ext uri="{FF2B5EF4-FFF2-40B4-BE49-F238E27FC236}">
                <a16:creationId xmlns:a16="http://schemas.microsoft.com/office/drawing/2014/main" id="{2655A188-6594-1C96-E780-19B7A540C089}"/>
              </a:ext>
            </a:extLst>
          </p:cNvPr>
          <p:cNvPicPr preferRelativeResize="0"/>
          <p:nvPr/>
        </p:nvPicPr>
        <p:blipFill rotWithShape="1">
          <a:blip r:embed="rId3">
            <a:alphaModFix/>
          </a:blip>
          <a:srcRect/>
          <a:stretch/>
        </p:blipFill>
        <p:spPr>
          <a:xfrm>
            <a:off x="15313376" y="4204543"/>
            <a:ext cx="8286608" cy="6122306"/>
          </a:xfrm>
          <a:prstGeom prst="rect">
            <a:avLst/>
          </a:prstGeom>
          <a:noFill/>
          <a:ln>
            <a:noFill/>
          </a:ln>
        </p:spPr>
      </p:pic>
      <p:sp>
        <p:nvSpPr>
          <p:cNvPr id="4" name="Google Shape;720;p68">
            <a:extLst>
              <a:ext uri="{FF2B5EF4-FFF2-40B4-BE49-F238E27FC236}">
                <a16:creationId xmlns:a16="http://schemas.microsoft.com/office/drawing/2014/main" id="{1C0F19D2-A98F-F96B-67B3-F460A24D6BB8}"/>
              </a:ext>
            </a:extLst>
          </p:cNvPr>
          <p:cNvSpPr txBox="1"/>
          <p:nvPr/>
        </p:nvSpPr>
        <p:spPr>
          <a:xfrm>
            <a:off x="13280112" y="6960901"/>
            <a:ext cx="3094075" cy="60959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mn-lt"/>
                <a:sym typeface="Arial"/>
              </a:rPr>
              <a:t> </a:t>
            </a:r>
            <a:endParaRPr>
              <a:latin typeface="+mn-lt"/>
            </a:endParaRPr>
          </a:p>
        </p:txBody>
      </p:sp>
      <p:sp>
        <p:nvSpPr>
          <p:cNvPr id="6" name="Google Shape;735;p68">
            <a:extLst>
              <a:ext uri="{FF2B5EF4-FFF2-40B4-BE49-F238E27FC236}">
                <a16:creationId xmlns:a16="http://schemas.microsoft.com/office/drawing/2014/main" id="{5200F8C6-9DCE-B7C3-B6A8-8CE39B5344E6}"/>
              </a:ext>
            </a:extLst>
          </p:cNvPr>
          <p:cNvSpPr txBox="1"/>
          <p:nvPr/>
        </p:nvSpPr>
        <p:spPr>
          <a:xfrm>
            <a:off x="18347870" y="10879023"/>
            <a:ext cx="3094075" cy="610488"/>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mn-lt"/>
                <a:sym typeface="Arial"/>
              </a:rPr>
              <a:t> </a:t>
            </a:r>
            <a:endParaRPr>
              <a:latin typeface="+mn-lt"/>
            </a:endParaRPr>
          </a:p>
        </p:txBody>
      </p:sp>
      <p:sp>
        <p:nvSpPr>
          <p:cNvPr id="7" name="TextBox 6">
            <a:extLst>
              <a:ext uri="{FF2B5EF4-FFF2-40B4-BE49-F238E27FC236}">
                <a16:creationId xmlns:a16="http://schemas.microsoft.com/office/drawing/2014/main" id="{BBAEDBC1-14D4-AC4A-BE9F-38DF9AB9BBD9}"/>
              </a:ext>
            </a:extLst>
          </p:cNvPr>
          <p:cNvSpPr txBox="1"/>
          <p:nvPr/>
        </p:nvSpPr>
        <p:spPr>
          <a:xfrm>
            <a:off x="20701001" y="141252"/>
            <a:ext cx="3745732"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Introduction</a:t>
            </a:r>
          </a:p>
        </p:txBody>
      </p:sp>
    </p:spTree>
    <p:extLst>
      <p:ext uri="{BB962C8B-B14F-4D97-AF65-F5344CB8AC3E}">
        <p14:creationId xmlns:p14="http://schemas.microsoft.com/office/powerpoint/2010/main" val="1188067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2">
            <a:extLst>
              <a:ext uri="{FF2B5EF4-FFF2-40B4-BE49-F238E27FC236}">
                <a16:creationId xmlns:a16="http://schemas.microsoft.com/office/drawing/2014/main" id="{413F1FE8-EB4B-62DB-4F07-117E4079322F}"/>
              </a:ext>
            </a:extLst>
          </p:cNvPr>
          <p:cNvSpPr txBox="1">
            <a:spLocks noGrp="1"/>
          </p:cNvSpPr>
          <p:nvPr>
            <p:ph type="title"/>
          </p:nvPr>
        </p:nvSpPr>
        <p:spPr>
          <a:xfrm>
            <a:off x="830263" y="466725"/>
            <a:ext cx="21763037" cy="1646524"/>
          </a:xfrm>
          <a:prstGeom prst="rect">
            <a:avLst/>
          </a:prstGeom>
          <a:noFill/>
        </p:spPr>
        <p:txBody>
          <a:bodyPr wrap="square" rtlCol="0">
            <a:spAutoFit/>
          </a:bodyPr>
          <a:lstStyle/>
          <a:p>
            <a:r>
              <a:rPr lang="en-GB" dirty="0">
                <a:latin typeface="+mn-lt"/>
              </a:rPr>
              <a:t>Perceptron</a:t>
            </a:r>
          </a:p>
        </p:txBody>
      </p:sp>
      <p:pic>
        <p:nvPicPr>
          <p:cNvPr id="32" name="Google Shape;515;p62">
            <a:extLst>
              <a:ext uri="{FF2B5EF4-FFF2-40B4-BE49-F238E27FC236}">
                <a16:creationId xmlns:a16="http://schemas.microsoft.com/office/drawing/2014/main" id="{149D4E61-D42E-7FCA-E2F2-303FCEE8022E}"/>
              </a:ext>
            </a:extLst>
          </p:cNvPr>
          <p:cNvPicPr preferRelativeResize="0"/>
          <p:nvPr/>
        </p:nvPicPr>
        <p:blipFill rotWithShape="1">
          <a:blip r:embed="rId3">
            <a:alphaModFix/>
          </a:blip>
          <a:srcRect/>
          <a:stretch/>
        </p:blipFill>
        <p:spPr>
          <a:xfrm>
            <a:off x="15968826" y="2951543"/>
            <a:ext cx="8096250" cy="8553450"/>
          </a:xfrm>
          <a:prstGeom prst="rect">
            <a:avLst/>
          </a:prstGeom>
          <a:noFill/>
          <a:ln>
            <a:noFill/>
          </a:ln>
        </p:spPr>
      </p:pic>
      <p:sp>
        <p:nvSpPr>
          <p:cNvPr id="33" name="Google Shape;523;p62">
            <a:extLst>
              <a:ext uri="{FF2B5EF4-FFF2-40B4-BE49-F238E27FC236}">
                <a16:creationId xmlns:a16="http://schemas.microsoft.com/office/drawing/2014/main" id="{C0F11041-5E2E-CB14-F6AC-59086E4FFD41}"/>
              </a:ext>
            </a:extLst>
          </p:cNvPr>
          <p:cNvSpPr/>
          <p:nvPr/>
        </p:nvSpPr>
        <p:spPr>
          <a:xfrm>
            <a:off x="6526815" y="6005252"/>
            <a:ext cx="3930502" cy="2446031"/>
          </a:xfrm>
          <a:prstGeom prst="ellipse">
            <a:avLst/>
          </a:prstGeom>
          <a:solidFill>
            <a:schemeClr val="bg2">
              <a:lumMod val="75000"/>
            </a:schemeClr>
          </a:solidFill>
          <a:ln w="25400" cap="flat" cmpd="sng">
            <a:solidFill>
              <a:srgbClr val="696A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n-lt"/>
              <a:ea typeface="Arial"/>
              <a:cs typeface="Arial"/>
              <a:sym typeface="Arial"/>
            </a:endParaRPr>
          </a:p>
        </p:txBody>
      </p:sp>
      <p:cxnSp>
        <p:nvCxnSpPr>
          <p:cNvPr id="34" name="Straight Arrow Connector 33">
            <a:extLst>
              <a:ext uri="{FF2B5EF4-FFF2-40B4-BE49-F238E27FC236}">
                <a16:creationId xmlns:a16="http://schemas.microsoft.com/office/drawing/2014/main" id="{D22693BF-3743-931F-F9A0-6152229FA72C}"/>
              </a:ext>
            </a:extLst>
          </p:cNvPr>
          <p:cNvCxnSpPr/>
          <p:nvPr/>
        </p:nvCxnSpPr>
        <p:spPr>
          <a:xfrm>
            <a:off x="2164985" y="4177363"/>
            <a:ext cx="3237470" cy="151988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8687F768-EAD8-77A7-477D-E1EB7666288A}"/>
              </a:ext>
            </a:extLst>
          </p:cNvPr>
          <p:cNvCxnSpPr>
            <a:cxnSpLocks/>
          </p:cNvCxnSpPr>
          <p:nvPr/>
        </p:nvCxnSpPr>
        <p:spPr>
          <a:xfrm>
            <a:off x="2020817" y="5902381"/>
            <a:ext cx="3374771" cy="75994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D13E0AE9-AA5A-1860-FF11-65592AF7222F}"/>
              </a:ext>
            </a:extLst>
          </p:cNvPr>
          <p:cNvCxnSpPr>
            <a:cxnSpLocks/>
          </p:cNvCxnSpPr>
          <p:nvPr/>
        </p:nvCxnSpPr>
        <p:spPr>
          <a:xfrm flipV="1">
            <a:off x="2020817" y="7726730"/>
            <a:ext cx="3381638" cy="14336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E301B0F0-95C6-7BF5-ECC2-9D66A5D1B461}"/>
              </a:ext>
            </a:extLst>
          </p:cNvPr>
          <p:cNvCxnSpPr>
            <a:cxnSpLocks/>
          </p:cNvCxnSpPr>
          <p:nvPr/>
        </p:nvCxnSpPr>
        <p:spPr>
          <a:xfrm flipV="1">
            <a:off x="2020817" y="8691808"/>
            <a:ext cx="3374771" cy="85390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1D6CA52A-FDA4-34BC-278F-876AE9E1CA41}"/>
              </a:ext>
            </a:extLst>
          </p:cNvPr>
          <p:cNvSpPr txBox="1"/>
          <p:nvPr/>
        </p:nvSpPr>
        <p:spPr>
          <a:xfrm>
            <a:off x="4554727" y="9235003"/>
            <a:ext cx="4927397" cy="769441"/>
          </a:xfrm>
          <a:prstGeom prst="rect">
            <a:avLst/>
          </a:prstGeom>
          <a:noFill/>
        </p:spPr>
        <p:txBody>
          <a:bodyPr wrap="square" rtlCol="0">
            <a:spAutoFit/>
          </a:bodyPr>
          <a:lstStyle/>
          <a:p>
            <a:r>
              <a:rPr lang="en-GB" sz="4400" b="1" dirty="0">
                <a:solidFill>
                  <a:schemeClr val="bg2"/>
                </a:solidFill>
                <a:latin typeface="+mn-lt"/>
              </a:rPr>
              <a:t>Sum up input</a:t>
            </a:r>
          </a:p>
        </p:txBody>
      </p:sp>
      <p:sp>
        <p:nvSpPr>
          <p:cNvPr id="39" name="TextBox 38">
            <a:extLst>
              <a:ext uri="{FF2B5EF4-FFF2-40B4-BE49-F238E27FC236}">
                <a16:creationId xmlns:a16="http://schemas.microsoft.com/office/drawing/2014/main" id="{2084490C-0B1C-8804-E5A6-8F4ED3A724AC}"/>
              </a:ext>
            </a:extLst>
          </p:cNvPr>
          <p:cNvSpPr txBox="1"/>
          <p:nvPr/>
        </p:nvSpPr>
        <p:spPr>
          <a:xfrm>
            <a:off x="9271047" y="9172338"/>
            <a:ext cx="5257048" cy="2123658"/>
          </a:xfrm>
          <a:prstGeom prst="rect">
            <a:avLst/>
          </a:prstGeom>
          <a:noFill/>
        </p:spPr>
        <p:txBody>
          <a:bodyPr wrap="square" rtlCol="0">
            <a:spAutoFit/>
          </a:bodyPr>
          <a:lstStyle/>
          <a:p>
            <a:pPr algn="ctr"/>
            <a:r>
              <a:rPr lang="en-GB" sz="4400" b="1" dirty="0">
                <a:solidFill>
                  <a:schemeClr val="bg2"/>
                </a:solidFill>
                <a:latin typeface="+mn-lt"/>
              </a:rPr>
              <a:t>Activation function</a:t>
            </a:r>
          </a:p>
          <a:p>
            <a:pPr algn="ctr"/>
            <a:r>
              <a:rPr lang="en-GB" sz="4400" b="1" dirty="0">
                <a:solidFill>
                  <a:schemeClr val="bg2"/>
                </a:solidFill>
                <a:latin typeface="+mn-lt"/>
              </a:rPr>
              <a:t>(Transformation)</a:t>
            </a:r>
          </a:p>
        </p:txBody>
      </p:sp>
      <p:sp>
        <p:nvSpPr>
          <p:cNvPr id="40" name="Google Shape;644;p65">
            <a:extLst>
              <a:ext uri="{FF2B5EF4-FFF2-40B4-BE49-F238E27FC236}">
                <a16:creationId xmlns:a16="http://schemas.microsoft.com/office/drawing/2014/main" id="{EB17F60E-3EA0-7CA6-D4A3-D51F852018C3}"/>
              </a:ext>
            </a:extLst>
          </p:cNvPr>
          <p:cNvSpPr txBox="1"/>
          <p:nvPr/>
        </p:nvSpPr>
        <p:spPr>
          <a:xfrm>
            <a:off x="2164985" y="12017905"/>
            <a:ext cx="6241312" cy="615553"/>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mn-lt"/>
                <a:sym typeface="Arial"/>
              </a:rPr>
              <a:t> </a:t>
            </a:r>
            <a:endParaRPr>
              <a:latin typeface="+mn-lt"/>
            </a:endParaRPr>
          </a:p>
        </p:txBody>
      </p:sp>
      <p:sp>
        <p:nvSpPr>
          <p:cNvPr id="41" name="Google Shape;720;p68">
            <a:extLst>
              <a:ext uri="{FF2B5EF4-FFF2-40B4-BE49-F238E27FC236}">
                <a16:creationId xmlns:a16="http://schemas.microsoft.com/office/drawing/2014/main" id="{D01A2B99-D97D-A680-E994-6426F000219F}"/>
              </a:ext>
            </a:extLst>
          </p:cNvPr>
          <p:cNvSpPr txBox="1"/>
          <p:nvPr/>
        </p:nvSpPr>
        <p:spPr>
          <a:xfrm>
            <a:off x="249690" y="3689763"/>
            <a:ext cx="3094075" cy="60959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mn-lt"/>
                <a:sym typeface="Arial"/>
              </a:rPr>
              <a:t> </a:t>
            </a:r>
            <a:endParaRPr>
              <a:latin typeface="+mn-lt"/>
            </a:endParaRPr>
          </a:p>
        </p:txBody>
      </p:sp>
      <p:sp>
        <p:nvSpPr>
          <p:cNvPr id="42" name="Google Shape;735;p68">
            <a:extLst>
              <a:ext uri="{FF2B5EF4-FFF2-40B4-BE49-F238E27FC236}">
                <a16:creationId xmlns:a16="http://schemas.microsoft.com/office/drawing/2014/main" id="{39AFE2D3-76E4-D575-0CA2-FCC2D8B2B925}"/>
              </a:ext>
            </a:extLst>
          </p:cNvPr>
          <p:cNvSpPr txBox="1"/>
          <p:nvPr/>
        </p:nvSpPr>
        <p:spPr>
          <a:xfrm>
            <a:off x="210259" y="5536771"/>
            <a:ext cx="3094075" cy="610488"/>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mn-lt"/>
                <a:sym typeface="Arial"/>
              </a:rPr>
              <a:t> </a:t>
            </a:r>
            <a:endParaRPr>
              <a:latin typeface="+mn-lt"/>
            </a:endParaRPr>
          </a:p>
        </p:txBody>
      </p:sp>
      <p:sp>
        <p:nvSpPr>
          <p:cNvPr id="43" name="Google Shape;722;p68">
            <a:extLst>
              <a:ext uri="{FF2B5EF4-FFF2-40B4-BE49-F238E27FC236}">
                <a16:creationId xmlns:a16="http://schemas.microsoft.com/office/drawing/2014/main" id="{6AEC91C9-C061-3774-694A-313112924B1B}"/>
              </a:ext>
            </a:extLst>
          </p:cNvPr>
          <p:cNvSpPr txBox="1"/>
          <p:nvPr/>
        </p:nvSpPr>
        <p:spPr>
          <a:xfrm>
            <a:off x="210259" y="9235003"/>
            <a:ext cx="3094075" cy="609013"/>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mn-lt"/>
                <a:sym typeface="Arial"/>
              </a:rPr>
              <a:t> </a:t>
            </a:r>
            <a:endParaRPr>
              <a:latin typeface="+mn-lt"/>
            </a:endParaRPr>
          </a:p>
        </p:txBody>
      </p:sp>
      <p:sp>
        <p:nvSpPr>
          <p:cNvPr id="44" name="Google Shape;721;p68">
            <a:extLst>
              <a:ext uri="{FF2B5EF4-FFF2-40B4-BE49-F238E27FC236}">
                <a16:creationId xmlns:a16="http://schemas.microsoft.com/office/drawing/2014/main" id="{3DB201F5-E14A-FA0D-31AF-72184156801D}"/>
              </a:ext>
            </a:extLst>
          </p:cNvPr>
          <p:cNvSpPr txBox="1"/>
          <p:nvPr/>
        </p:nvSpPr>
        <p:spPr>
          <a:xfrm>
            <a:off x="216353" y="7563436"/>
            <a:ext cx="3094075" cy="613309"/>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mn-lt"/>
                <a:sym typeface="Arial"/>
              </a:rPr>
              <a:t> </a:t>
            </a:r>
            <a:endParaRPr>
              <a:latin typeface="+mn-lt"/>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7D41320-C230-6119-92A1-67EADD2F7A5F}"/>
                  </a:ext>
                </a:extLst>
              </p:cNvPr>
              <p:cNvSpPr txBox="1"/>
              <p:nvPr/>
            </p:nvSpPr>
            <p:spPr>
              <a:xfrm>
                <a:off x="12081470" y="5559076"/>
                <a:ext cx="1878227" cy="14771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sz="8800" i="1" smtClean="0">
                              <a:solidFill>
                                <a:schemeClr val="bg1"/>
                              </a:solidFill>
                              <a:latin typeface="Cambria Math" panose="02040503050406030204" pitchFamily="18" charset="0"/>
                            </a:rPr>
                          </m:ctrlPr>
                        </m:sSupPr>
                        <m:e>
                          <m:r>
                            <a:rPr lang="en-GB" sz="8800" b="0" i="1" smtClean="0">
                              <a:solidFill>
                                <a:schemeClr val="bg1"/>
                              </a:solidFill>
                              <a:latin typeface="Cambria Math" panose="02040503050406030204" pitchFamily="18" charset="0"/>
                            </a:rPr>
                            <m:t>𝑎</m:t>
                          </m:r>
                        </m:e>
                        <m:sup>
                          <m:r>
                            <a:rPr lang="en-GB" sz="8800" b="0" i="1" smtClean="0">
                              <a:solidFill>
                                <a:schemeClr val="bg1"/>
                              </a:solidFill>
                              <a:latin typeface="Cambria Math" panose="02040503050406030204" pitchFamily="18" charset="0"/>
                            </a:rPr>
                            <m:t>1</m:t>
                          </m:r>
                        </m:sup>
                      </m:sSup>
                    </m:oMath>
                  </m:oMathPara>
                </a14:m>
                <a:endParaRPr lang="en-GB" sz="8800" dirty="0">
                  <a:solidFill>
                    <a:schemeClr val="bg1"/>
                  </a:solidFill>
                  <a:latin typeface="+mn-lt"/>
                </a:endParaRPr>
              </a:p>
            </p:txBody>
          </p:sp>
        </mc:Choice>
        <mc:Fallback xmlns="">
          <p:sp>
            <p:nvSpPr>
              <p:cNvPr id="45" name="TextBox 44">
                <a:extLst>
                  <a:ext uri="{FF2B5EF4-FFF2-40B4-BE49-F238E27FC236}">
                    <a16:creationId xmlns:a16="http://schemas.microsoft.com/office/drawing/2014/main" id="{37D41320-C230-6119-92A1-67EADD2F7A5F}"/>
                  </a:ext>
                </a:extLst>
              </p:cNvPr>
              <p:cNvSpPr txBox="1">
                <a:spLocks noRot="1" noChangeAspect="1" noMove="1" noResize="1" noEditPoints="1" noAdjustHandles="1" noChangeArrowheads="1" noChangeShapeType="1" noTextEdit="1"/>
              </p:cNvSpPr>
              <p:nvPr/>
            </p:nvSpPr>
            <p:spPr>
              <a:xfrm>
                <a:off x="12081470" y="5559076"/>
                <a:ext cx="1878227" cy="1477136"/>
              </a:xfrm>
              <a:prstGeom prst="rect">
                <a:avLst/>
              </a:prstGeom>
              <a:blipFill>
                <a:blip r:embed="rId9"/>
                <a:stretch>
                  <a:fillRect/>
                </a:stretch>
              </a:blipFill>
            </p:spPr>
            <p:txBody>
              <a:bodyPr/>
              <a:lstStyle/>
              <a:p>
                <a:r>
                  <a:rPr lang="en-GB">
                    <a:noFill/>
                  </a:rPr>
                  <a:t> </a:t>
                </a:r>
              </a:p>
            </p:txBody>
          </p:sp>
        </mc:Fallback>
      </mc:AlternateContent>
      <p:cxnSp>
        <p:nvCxnSpPr>
          <p:cNvPr id="46" name="Straight Arrow Connector 45">
            <a:extLst>
              <a:ext uri="{FF2B5EF4-FFF2-40B4-BE49-F238E27FC236}">
                <a16:creationId xmlns:a16="http://schemas.microsoft.com/office/drawing/2014/main" id="{FC8B6122-E7D7-7BCF-E919-1901CF992756}"/>
              </a:ext>
            </a:extLst>
          </p:cNvPr>
          <p:cNvCxnSpPr>
            <a:cxnSpLocks/>
          </p:cNvCxnSpPr>
          <p:nvPr/>
        </p:nvCxnSpPr>
        <p:spPr>
          <a:xfrm>
            <a:off x="10937150" y="7259455"/>
            <a:ext cx="359094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282774D-45D3-7F9A-504A-D4F35F049E0C}"/>
                  </a:ext>
                </a:extLst>
              </p:cNvPr>
              <p:cNvSpPr txBox="1"/>
              <p:nvPr/>
            </p:nvSpPr>
            <p:spPr>
              <a:xfrm>
                <a:off x="9656295" y="11975051"/>
                <a:ext cx="7855863" cy="6226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4000" i="1" smtClean="0">
                              <a:solidFill>
                                <a:schemeClr val="bg1"/>
                              </a:solidFill>
                              <a:latin typeface="Cambria Math" panose="02040503050406030204" pitchFamily="18" charset="0"/>
                            </a:rPr>
                          </m:ctrlPr>
                        </m:sSubSupPr>
                        <m:e>
                          <m:r>
                            <a:rPr lang="en-US" sz="4000" b="0" i="1" smtClean="0">
                              <a:solidFill>
                                <a:schemeClr val="bg1"/>
                              </a:solidFill>
                              <a:latin typeface="Cambria Math" panose="02040503050406030204" pitchFamily="18" charset="0"/>
                            </a:rPr>
                            <m:t>𝑔</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𝑊</m:t>
                          </m:r>
                        </m:e>
                        <m:sub>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1</m:t>
                          </m:r>
                        </m:sup>
                      </m:sSubSup>
                      <m:sSub>
                        <m:sSubPr>
                          <m:ctrlPr>
                            <a:rPr lang="en-US" sz="400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𝑋</m:t>
                          </m:r>
                        </m:e>
                        <m:sub>
                          <m:r>
                            <a:rPr lang="en-US" sz="4000" b="0" i="1" smtClean="0">
                              <a:solidFill>
                                <a:schemeClr val="bg1"/>
                              </a:solidFill>
                              <a:latin typeface="Cambria Math" panose="02040503050406030204" pitchFamily="18" charset="0"/>
                            </a:rPr>
                            <m:t>1</m:t>
                          </m:r>
                        </m:sub>
                      </m:sSub>
                      <m:r>
                        <a:rPr lang="en-US" sz="4000" b="0" i="1" smtClean="0">
                          <a:solidFill>
                            <a:schemeClr val="bg1"/>
                          </a:solidFill>
                          <a:latin typeface="Cambria Math" panose="02040503050406030204" pitchFamily="18" charset="0"/>
                        </a:rPr>
                        <m:t>+ </m:t>
                      </m:r>
                      <m:sSubSup>
                        <m:sSubSupPr>
                          <m:ctrlPr>
                            <a:rPr lang="en-US" sz="4000" b="0" i="1" smtClean="0">
                              <a:solidFill>
                                <a:schemeClr val="bg1"/>
                              </a:solidFill>
                              <a:latin typeface="Cambria Math" panose="02040503050406030204" pitchFamily="18" charset="0"/>
                            </a:rPr>
                          </m:ctrlPr>
                        </m:sSubSupPr>
                        <m:e>
                          <m:r>
                            <a:rPr lang="en-US" sz="4000" b="0" i="1" smtClean="0">
                              <a:solidFill>
                                <a:schemeClr val="bg1"/>
                              </a:solidFill>
                              <a:latin typeface="Cambria Math" panose="02040503050406030204" pitchFamily="18" charset="0"/>
                            </a:rPr>
                            <m:t>𝑊</m:t>
                          </m:r>
                        </m:e>
                        <m:sub>
                          <m:r>
                            <a:rPr lang="en-US" sz="4000" b="0" i="1" smtClean="0">
                              <a:solidFill>
                                <a:schemeClr val="bg1"/>
                              </a:solidFill>
                              <a:latin typeface="Cambria Math" panose="02040503050406030204" pitchFamily="18" charset="0"/>
                            </a:rPr>
                            <m:t>2</m:t>
                          </m:r>
                        </m:sub>
                        <m:sup>
                          <m:r>
                            <a:rPr lang="en-US" sz="4000" b="0" i="1" smtClean="0">
                              <a:solidFill>
                                <a:schemeClr val="bg1"/>
                              </a:solidFill>
                              <a:latin typeface="Cambria Math" panose="02040503050406030204" pitchFamily="18" charset="0"/>
                            </a:rPr>
                            <m:t>1</m:t>
                          </m:r>
                        </m:sup>
                      </m:sSubSup>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𝑋</m:t>
                          </m:r>
                        </m:e>
                        <m:sub>
                          <m:r>
                            <a:rPr lang="en-US" sz="4000" b="0" i="1" smtClean="0">
                              <a:solidFill>
                                <a:schemeClr val="bg1"/>
                              </a:solidFill>
                              <a:latin typeface="Cambria Math" panose="02040503050406030204" pitchFamily="18" charset="0"/>
                            </a:rPr>
                            <m:t>2</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sSubSup>
                            <m:sSubSupPr>
                              <m:ctrlPr>
                                <a:rPr lang="en-US" sz="4000" b="0" i="1" smtClean="0">
                                  <a:solidFill>
                                    <a:schemeClr val="bg1"/>
                                  </a:solidFill>
                                  <a:latin typeface="Cambria Math" panose="02040503050406030204" pitchFamily="18" charset="0"/>
                                </a:rPr>
                              </m:ctrlPr>
                            </m:sSubSupPr>
                            <m:e>
                              <m:r>
                                <a:rPr lang="en-US" sz="4000" b="0" i="1" smtClean="0">
                                  <a:solidFill>
                                    <a:schemeClr val="bg1"/>
                                  </a:solidFill>
                                  <a:latin typeface="Cambria Math" panose="02040503050406030204" pitchFamily="18" charset="0"/>
                                </a:rPr>
                                <m:t>𝑊</m:t>
                              </m:r>
                            </m:e>
                            <m:sub>
                              <m:r>
                                <a:rPr lang="en-US" sz="4000" b="0" i="1" smtClean="0">
                                  <a:solidFill>
                                    <a:schemeClr val="bg1"/>
                                  </a:solidFill>
                                  <a:latin typeface="Cambria Math" panose="02040503050406030204" pitchFamily="18" charset="0"/>
                                </a:rPr>
                                <m:t>𝑚</m:t>
                              </m:r>
                            </m:sub>
                            <m:sup>
                              <m:r>
                                <a:rPr lang="en-US" sz="4000" b="0" i="1" smtClean="0">
                                  <a:solidFill>
                                    <a:schemeClr val="bg1"/>
                                  </a:solidFill>
                                  <a:latin typeface="Cambria Math" panose="02040503050406030204" pitchFamily="18" charset="0"/>
                                </a:rPr>
                                <m:t>1</m:t>
                              </m:r>
                            </m:sup>
                          </m:sSubSup>
                          <m:r>
                            <a:rPr lang="en-US" sz="4000" b="0" i="1" smtClean="0">
                              <a:solidFill>
                                <a:schemeClr val="bg1"/>
                              </a:solidFill>
                              <a:latin typeface="Cambria Math" panose="02040503050406030204" pitchFamily="18" charset="0"/>
                            </a:rPr>
                            <m:t>𝑋</m:t>
                          </m:r>
                        </m:e>
                        <m:sub>
                          <m:r>
                            <a:rPr lang="en-US" sz="4000" b="0" i="1" smtClean="0">
                              <a:solidFill>
                                <a:schemeClr val="bg1"/>
                              </a:solidFill>
                              <a:latin typeface="Cambria Math" panose="02040503050406030204" pitchFamily="18" charset="0"/>
                            </a:rPr>
                            <m:t>𝑚</m:t>
                          </m:r>
                        </m:sub>
                      </m:sSub>
                      <m:r>
                        <a:rPr lang="en-US" sz="4000" b="0" i="1" smtClean="0">
                          <a:solidFill>
                            <a:schemeClr val="bg1"/>
                          </a:solidFill>
                          <a:latin typeface="Cambria Math" panose="02040503050406030204" pitchFamily="18" charset="0"/>
                        </a:rPr>
                        <m:t>+</m:t>
                      </m:r>
                      <m:sSup>
                        <m:sSupPr>
                          <m:ctrlPr>
                            <a:rPr lang="en-US" sz="4000" b="0" i="1" smtClean="0">
                              <a:solidFill>
                                <a:schemeClr val="bg1"/>
                              </a:solidFill>
                              <a:latin typeface="Cambria Math" panose="02040503050406030204" pitchFamily="18" charset="0"/>
                            </a:rPr>
                          </m:ctrlPr>
                        </m:sSupPr>
                        <m:e>
                          <m:r>
                            <a:rPr lang="en-US" sz="4000" b="0" i="1" smtClean="0">
                              <a:solidFill>
                                <a:schemeClr val="bg1"/>
                              </a:solidFill>
                              <a:latin typeface="Cambria Math" panose="02040503050406030204" pitchFamily="18" charset="0"/>
                            </a:rPr>
                            <m:t>𝑏</m:t>
                          </m:r>
                        </m:e>
                        <m:sup>
                          <m:r>
                            <a:rPr lang="en-US" sz="4000" b="0" i="1" smtClean="0">
                              <a:solidFill>
                                <a:schemeClr val="bg1"/>
                              </a:solidFill>
                              <a:latin typeface="Cambria Math" panose="02040503050406030204" pitchFamily="18" charset="0"/>
                            </a:rPr>
                            <m:t>1</m:t>
                          </m:r>
                        </m:sup>
                      </m:sSup>
                      <m:r>
                        <a:rPr lang="en-US" sz="4000" b="0" i="1" smtClean="0">
                          <a:solidFill>
                            <a:schemeClr val="bg1"/>
                          </a:solidFill>
                          <a:latin typeface="Cambria Math" panose="02040503050406030204" pitchFamily="18" charset="0"/>
                        </a:rPr>
                        <m:t>)</m:t>
                      </m:r>
                    </m:oMath>
                  </m:oMathPara>
                </a14:m>
                <a:endParaRPr lang="en-US" sz="4000" dirty="0">
                  <a:solidFill>
                    <a:schemeClr val="bg1"/>
                  </a:solidFill>
                  <a:latin typeface="+mn-lt"/>
                </a:endParaRPr>
              </a:p>
            </p:txBody>
          </p:sp>
        </mc:Choice>
        <mc:Fallback xmlns="">
          <p:sp>
            <p:nvSpPr>
              <p:cNvPr id="47" name="TextBox 46">
                <a:extLst>
                  <a:ext uri="{FF2B5EF4-FFF2-40B4-BE49-F238E27FC236}">
                    <a16:creationId xmlns:a16="http://schemas.microsoft.com/office/drawing/2014/main" id="{8282774D-45D3-7F9A-504A-D4F35F049E0C}"/>
                  </a:ext>
                </a:extLst>
              </p:cNvPr>
              <p:cNvSpPr txBox="1">
                <a:spLocks noRot="1" noChangeAspect="1" noMove="1" noResize="1" noEditPoints="1" noAdjustHandles="1" noChangeArrowheads="1" noChangeShapeType="1" noTextEdit="1"/>
              </p:cNvSpPr>
              <p:nvPr/>
            </p:nvSpPr>
            <p:spPr>
              <a:xfrm>
                <a:off x="9656295" y="11975051"/>
                <a:ext cx="7855863" cy="622606"/>
              </a:xfrm>
              <a:prstGeom prst="rect">
                <a:avLst/>
              </a:prstGeom>
              <a:blipFill>
                <a:blip r:embed="rId10"/>
                <a:stretch>
                  <a:fillRect/>
                </a:stretch>
              </a:blipFill>
            </p:spPr>
            <p:txBody>
              <a:bodyPr/>
              <a:lstStyle/>
              <a:p>
                <a:r>
                  <a:rPr lang="en-GB">
                    <a:noFill/>
                  </a:rPr>
                  <a:t> </a:t>
                </a:r>
              </a:p>
            </p:txBody>
          </p:sp>
        </mc:Fallback>
      </mc:AlternateContent>
      <p:cxnSp>
        <p:nvCxnSpPr>
          <p:cNvPr id="48" name="Straight Connector 47">
            <a:extLst>
              <a:ext uri="{FF2B5EF4-FFF2-40B4-BE49-F238E27FC236}">
                <a16:creationId xmlns:a16="http://schemas.microsoft.com/office/drawing/2014/main" id="{7FC5A66C-E79D-FC6F-18CC-3FA57A11D4AF}"/>
              </a:ext>
            </a:extLst>
          </p:cNvPr>
          <p:cNvCxnSpPr>
            <a:cxnSpLocks/>
            <a:stCxn id="33" idx="0"/>
            <a:endCxn id="33" idx="4"/>
          </p:cNvCxnSpPr>
          <p:nvPr/>
        </p:nvCxnSpPr>
        <p:spPr>
          <a:xfrm>
            <a:off x="8492066" y="6005252"/>
            <a:ext cx="0" cy="2446031"/>
          </a:xfrm>
          <a:prstGeom prst="line">
            <a:avLst/>
          </a:prstGeom>
          <a:ln w="82550">
            <a:solidFill>
              <a:schemeClr val="accent1">
                <a:tint val="76000"/>
                <a:hueMod val="94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08F8DB6-F747-02E3-1C14-B72ACB3BA554}"/>
              </a:ext>
            </a:extLst>
          </p:cNvPr>
          <p:cNvSpPr txBox="1"/>
          <p:nvPr/>
        </p:nvSpPr>
        <p:spPr>
          <a:xfrm>
            <a:off x="21185571" y="143559"/>
            <a:ext cx="4736332"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Architecture</a:t>
            </a:r>
          </a:p>
        </p:txBody>
      </p:sp>
    </p:spTree>
    <p:extLst>
      <p:ext uri="{BB962C8B-B14F-4D97-AF65-F5344CB8AC3E}">
        <p14:creationId xmlns:p14="http://schemas.microsoft.com/office/powerpoint/2010/main" val="226747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63246-7C11-84D0-F428-0AA2179D6252}"/>
              </a:ext>
            </a:extLst>
          </p:cNvPr>
          <p:cNvSpPr>
            <a:spLocks noGrp="1"/>
          </p:cNvSpPr>
          <p:nvPr>
            <p:ph type="title"/>
          </p:nvPr>
        </p:nvSpPr>
        <p:spPr/>
        <p:txBody>
          <a:bodyPr/>
          <a:lstStyle/>
          <a:p>
            <a:r>
              <a:rPr lang="en-GB" dirty="0">
                <a:latin typeface="+mn-lt"/>
              </a:rPr>
              <a:t>Perceptron within neural network</a:t>
            </a:r>
          </a:p>
        </p:txBody>
      </p:sp>
      <p:sp>
        <p:nvSpPr>
          <p:cNvPr id="38" name="Content Placeholder 37">
            <a:extLst>
              <a:ext uri="{FF2B5EF4-FFF2-40B4-BE49-F238E27FC236}">
                <a16:creationId xmlns:a16="http://schemas.microsoft.com/office/drawing/2014/main" id="{CC31AFE8-BD65-744B-A9FF-2763A0D16829}"/>
              </a:ext>
            </a:extLst>
          </p:cNvPr>
          <p:cNvSpPr>
            <a:spLocks noGrp="1"/>
          </p:cNvSpPr>
          <p:nvPr>
            <p:ph sz="quarter" idx="13"/>
          </p:nvPr>
        </p:nvSpPr>
        <p:spPr>
          <a:xfrm>
            <a:off x="17155886" y="2961449"/>
            <a:ext cx="7122714" cy="8568579"/>
          </a:xfrm>
        </p:spPr>
        <p:txBody>
          <a:bodyPr>
            <a:normAutofit/>
          </a:bodyPr>
          <a:lstStyle/>
          <a:p>
            <a:r>
              <a:rPr lang="en-GB" b="1" dirty="0">
                <a:latin typeface="+mn-lt"/>
              </a:rPr>
              <a:t>Perceptron</a:t>
            </a:r>
            <a:r>
              <a:rPr lang="en-GB" dirty="0">
                <a:latin typeface="+mn-lt"/>
              </a:rPr>
              <a:t> is the unit in </a:t>
            </a:r>
            <a:r>
              <a:rPr lang="en-GB" b="1" dirty="0">
                <a:latin typeface="+mn-lt"/>
              </a:rPr>
              <a:t>hidden</a:t>
            </a:r>
            <a:r>
              <a:rPr lang="en-GB" dirty="0">
                <a:latin typeface="+mn-lt"/>
              </a:rPr>
              <a:t> </a:t>
            </a:r>
            <a:r>
              <a:rPr lang="en-GB" b="1" dirty="0">
                <a:latin typeface="+mn-lt"/>
              </a:rPr>
              <a:t>layer</a:t>
            </a:r>
            <a:r>
              <a:rPr lang="en-GB" dirty="0">
                <a:latin typeface="+mn-lt"/>
              </a:rPr>
              <a:t> and </a:t>
            </a:r>
            <a:r>
              <a:rPr lang="en-GB" b="1" dirty="0">
                <a:latin typeface="+mn-lt"/>
              </a:rPr>
              <a:t>output</a:t>
            </a:r>
            <a:r>
              <a:rPr lang="en-GB" dirty="0">
                <a:latin typeface="+mn-lt"/>
              </a:rPr>
              <a:t> </a:t>
            </a:r>
            <a:r>
              <a:rPr lang="en-GB" b="1" dirty="0">
                <a:latin typeface="+mn-lt"/>
              </a:rPr>
              <a:t>layer</a:t>
            </a:r>
            <a:r>
              <a:rPr lang="en-GB" dirty="0">
                <a:latin typeface="+mn-lt"/>
              </a:rPr>
              <a:t>.</a:t>
            </a:r>
          </a:p>
          <a:p>
            <a:endParaRPr lang="en-GB" b="1" dirty="0">
              <a:latin typeface="+mn-lt"/>
            </a:endParaRPr>
          </a:p>
          <a:p>
            <a:r>
              <a:rPr lang="en-GB" b="1" dirty="0">
                <a:latin typeface="+mn-lt"/>
              </a:rPr>
              <a:t>Perceptron </a:t>
            </a:r>
            <a:r>
              <a:rPr lang="en-GB" dirty="0">
                <a:latin typeface="+mn-lt"/>
              </a:rPr>
              <a:t>can receive input from input layer (X) or output (a) from perceptron of the previous layer.</a:t>
            </a:r>
          </a:p>
          <a:p>
            <a:endParaRPr lang="en-GB" b="1" dirty="0">
              <a:latin typeface="+mn-lt"/>
            </a:endParaRPr>
          </a:p>
          <a:p>
            <a:r>
              <a:rPr lang="en-GB" b="1" dirty="0">
                <a:latin typeface="+mn-lt"/>
              </a:rPr>
              <a:t>Input layer </a:t>
            </a:r>
            <a:r>
              <a:rPr lang="en-GB" dirty="0">
                <a:latin typeface="+mn-lt"/>
              </a:rPr>
              <a:t>consists of variables/features. </a:t>
            </a:r>
          </a:p>
        </p:txBody>
      </p:sp>
      <p:sp>
        <p:nvSpPr>
          <p:cNvPr id="4" name="Oval 3">
            <a:extLst>
              <a:ext uri="{FF2B5EF4-FFF2-40B4-BE49-F238E27FC236}">
                <a16:creationId xmlns:a16="http://schemas.microsoft.com/office/drawing/2014/main" id="{8D85310C-9787-84FC-1CA6-DC5338ED0442}"/>
              </a:ext>
            </a:extLst>
          </p:cNvPr>
          <p:cNvSpPr/>
          <p:nvPr/>
        </p:nvSpPr>
        <p:spPr>
          <a:xfrm>
            <a:off x="6398102" y="9720427"/>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5" name="Oval 4">
            <a:extLst>
              <a:ext uri="{FF2B5EF4-FFF2-40B4-BE49-F238E27FC236}">
                <a16:creationId xmlns:a16="http://schemas.microsoft.com/office/drawing/2014/main" id="{8F3F099E-BFB9-E757-E08D-8126DDD20D5F}"/>
              </a:ext>
            </a:extLst>
          </p:cNvPr>
          <p:cNvSpPr/>
          <p:nvPr/>
        </p:nvSpPr>
        <p:spPr>
          <a:xfrm>
            <a:off x="6286997" y="4315828"/>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D4DD718-FEB7-7C67-00D0-978120DDD256}"/>
              </a:ext>
            </a:extLst>
          </p:cNvPr>
          <p:cNvSpPr/>
          <p:nvPr/>
        </p:nvSpPr>
        <p:spPr>
          <a:xfrm>
            <a:off x="6286997" y="6982519"/>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E0F46D2-4A98-AF03-23F8-A78469822108}"/>
              </a:ext>
            </a:extLst>
          </p:cNvPr>
          <p:cNvSpPr/>
          <p:nvPr/>
        </p:nvSpPr>
        <p:spPr>
          <a:xfrm>
            <a:off x="11500494" y="6982518"/>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7223F1C2-E0FB-CF10-C9B2-D3AEDAC63852}"/>
              </a:ext>
            </a:extLst>
          </p:cNvPr>
          <p:cNvCxnSpPr>
            <a:cxnSpLocks/>
            <a:endCxn id="6" idx="1"/>
          </p:cNvCxnSpPr>
          <p:nvPr/>
        </p:nvCxnSpPr>
        <p:spPr>
          <a:xfrm>
            <a:off x="2493273" y="4753717"/>
            <a:ext cx="4067774" cy="24938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62B66FF-C099-BBA0-FD9F-149F78B0A3C6}"/>
                  </a:ext>
                </a:extLst>
              </p:cNvPr>
              <p:cNvSpPr txBox="1"/>
              <p:nvPr/>
            </p:nvSpPr>
            <p:spPr>
              <a:xfrm>
                <a:off x="8801450" y="7044347"/>
                <a:ext cx="3094075" cy="62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𝑎</m:t>
                          </m:r>
                        </m:e>
                        <m:sub>
                          <m:r>
                            <a:rPr lang="en-US" sz="3600" b="0" i="1" smtClean="0">
                              <a:solidFill>
                                <a:schemeClr val="bg1"/>
                              </a:solidFill>
                              <a:latin typeface="Cambria Math" panose="02040503050406030204" pitchFamily="18" charset="0"/>
                            </a:rPr>
                            <m:t>2</m:t>
                          </m:r>
                        </m:sub>
                        <m:sup/>
                      </m:sSubSup>
                    </m:oMath>
                  </m:oMathPara>
                </a14:m>
                <a:endParaRPr lang="en-US" sz="3600" dirty="0">
                  <a:solidFill>
                    <a:schemeClr val="bg1"/>
                  </a:solidFill>
                  <a:latin typeface="+mn-lt"/>
                </a:endParaRPr>
              </a:p>
            </p:txBody>
          </p:sp>
        </mc:Choice>
        <mc:Fallback xmlns="">
          <p:sp>
            <p:nvSpPr>
              <p:cNvPr id="13" name="TextBox 12">
                <a:extLst>
                  <a:ext uri="{FF2B5EF4-FFF2-40B4-BE49-F238E27FC236}">
                    <a16:creationId xmlns:a16="http://schemas.microsoft.com/office/drawing/2014/main" id="{E62B66FF-C099-BBA0-FD9F-149F78B0A3C6}"/>
                  </a:ext>
                </a:extLst>
              </p:cNvPr>
              <p:cNvSpPr txBox="1">
                <a:spLocks noRot="1" noChangeAspect="1" noMove="1" noResize="1" noEditPoints="1" noAdjustHandles="1" noChangeArrowheads="1" noChangeShapeType="1" noTextEdit="1"/>
              </p:cNvSpPr>
              <p:nvPr/>
            </p:nvSpPr>
            <p:spPr>
              <a:xfrm>
                <a:off x="8801450" y="7044347"/>
                <a:ext cx="3094075" cy="624658"/>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DF1FCD1-5955-EC5F-1C8D-EF0DF4B8CB30}"/>
                  </a:ext>
                </a:extLst>
              </p:cNvPr>
              <p:cNvSpPr txBox="1"/>
              <p:nvPr/>
            </p:nvSpPr>
            <p:spPr>
              <a:xfrm>
                <a:off x="14426697" y="7368799"/>
                <a:ext cx="3094075" cy="6595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GB" sz="3600" b="0" i="1" smtClean="0">
                              <a:solidFill>
                                <a:schemeClr val="bg1"/>
                              </a:solidFill>
                              <a:latin typeface="Cambria Math" panose="02040503050406030204" pitchFamily="18" charset="0"/>
                            </a:rPr>
                            <m:t>𝑦</m:t>
                          </m:r>
                        </m:e>
                        <m:sub/>
                        <m:sup/>
                      </m:sSubSup>
                    </m:oMath>
                  </m:oMathPara>
                </a14:m>
                <a:endParaRPr lang="en-US" sz="3600" dirty="0">
                  <a:solidFill>
                    <a:schemeClr val="bg1"/>
                  </a:solidFill>
                  <a:latin typeface="+mn-lt"/>
                </a:endParaRPr>
              </a:p>
            </p:txBody>
          </p:sp>
        </mc:Choice>
        <mc:Fallback xmlns="">
          <p:sp>
            <p:nvSpPr>
              <p:cNvPr id="14" name="TextBox 13">
                <a:extLst>
                  <a:ext uri="{FF2B5EF4-FFF2-40B4-BE49-F238E27FC236}">
                    <a16:creationId xmlns:a16="http://schemas.microsoft.com/office/drawing/2014/main" id="{7DF1FCD1-5955-EC5F-1C8D-EF0DF4B8CB30}"/>
                  </a:ext>
                </a:extLst>
              </p:cNvPr>
              <p:cNvSpPr txBox="1">
                <a:spLocks noRot="1" noChangeAspect="1" noMove="1" noResize="1" noEditPoints="1" noAdjustHandles="1" noChangeArrowheads="1" noChangeShapeType="1" noTextEdit="1"/>
              </p:cNvSpPr>
              <p:nvPr/>
            </p:nvSpPr>
            <p:spPr>
              <a:xfrm>
                <a:off x="14426697" y="7368799"/>
                <a:ext cx="3094075" cy="659540"/>
              </a:xfrm>
              <a:prstGeom prst="rect">
                <a:avLst/>
              </a:prstGeom>
              <a:blipFill>
                <a:blip r:embed="rId4"/>
                <a:stretch>
                  <a:fillRect/>
                </a:stretch>
              </a:blipFill>
            </p:spPr>
            <p:txBody>
              <a:bodyPr/>
              <a:lstStyle/>
              <a:p>
                <a:r>
                  <a:rPr lang="en-GB">
                    <a:noFill/>
                  </a:rPr>
                  <a:t> </a:t>
                </a:r>
              </a:p>
            </p:txBody>
          </p:sp>
        </mc:Fallback>
      </mc:AlternateContent>
      <p:cxnSp>
        <p:nvCxnSpPr>
          <p:cNvPr id="15" name="Straight Arrow Connector 14">
            <a:extLst>
              <a:ext uri="{FF2B5EF4-FFF2-40B4-BE49-F238E27FC236}">
                <a16:creationId xmlns:a16="http://schemas.microsoft.com/office/drawing/2014/main" id="{84B1F1D6-BAA4-6701-5EFB-69093514AF5D}"/>
              </a:ext>
            </a:extLst>
          </p:cNvPr>
          <p:cNvCxnSpPr>
            <a:cxnSpLocks/>
          </p:cNvCxnSpPr>
          <p:nvPr/>
        </p:nvCxnSpPr>
        <p:spPr>
          <a:xfrm>
            <a:off x="2734002" y="4632269"/>
            <a:ext cx="3616217" cy="325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71EB1EA4-0E6D-6C2C-DA88-AC85E3E97DAF}"/>
              </a:ext>
            </a:extLst>
          </p:cNvPr>
          <p:cNvCxnSpPr>
            <a:cxnSpLocks/>
          </p:cNvCxnSpPr>
          <p:nvPr/>
        </p:nvCxnSpPr>
        <p:spPr>
          <a:xfrm>
            <a:off x="2636128" y="9524410"/>
            <a:ext cx="3509682" cy="12598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E90C6E42-7807-4D2A-52ED-FFDDBACCB061}"/>
              </a:ext>
            </a:extLst>
          </p:cNvPr>
          <p:cNvCxnSpPr>
            <a:cxnSpLocks/>
          </p:cNvCxnSpPr>
          <p:nvPr/>
        </p:nvCxnSpPr>
        <p:spPr>
          <a:xfrm flipV="1">
            <a:off x="2462850" y="5187666"/>
            <a:ext cx="3667845" cy="40395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CB3EC21A-2B61-D450-06A7-E270E57A316E}"/>
              </a:ext>
            </a:extLst>
          </p:cNvPr>
          <p:cNvCxnSpPr>
            <a:cxnSpLocks/>
          </p:cNvCxnSpPr>
          <p:nvPr/>
        </p:nvCxnSpPr>
        <p:spPr>
          <a:xfrm>
            <a:off x="2666210" y="5321943"/>
            <a:ext cx="3894837" cy="44305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D75BE469-EB57-B7EC-DAE3-61BBAD008B4E}"/>
              </a:ext>
            </a:extLst>
          </p:cNvPr>
          <p:cNvCxnSpPr>
            <a:cxnSpLocks/>
          </p:cNvCxnSpPr>
          <p:nvPr/>
        </p:nvCxnSpPr>
        <p:spPr>
          <a:xfrm flipV="1">
            <a:off x="2654905" y="4948431"/>
            <a:ext cx="3490905" cy="21908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C778B86C-99D9-2EA9-2AE7-3FA83729384D}"/>
              </a:ext>
            </a:extLst>
          </p:cNvPr>
          <p:cNvCxnSpPr>
            <a:cxnSpLocks/>
          </p:cNvCxnSpPr>
          <p:nvPr/>
        </p:nvCxnSpPr>
        <p:spPr>
          <a:xfrm flipV="1">
            <a:off x="2702530" y="11193801"/>
            <a:ext cx="3736867" cy="12084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956D4A6C-A6A0-549D-91B1-A45351E435AC}"/>
              </a:ext>
            </a:extLst>
          </p:cNvPr>
          <p:cNvCxnSpPr>
            <a:cxnSpLocks/>
            <a:endCxn id="5" idx="2"/>
          </p:cNvCxnSpPr>
          <p:nvPr/>
        </p:nvCxnSpPr>
        <p:spPr>
          <a:xfrm flipV="1">
            <a:off x="2525023" y="5220629"/>
            <a:ext cx="3761974" cy="6790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346E5A7D-8E8C-3885-E207-B2A22A5EB7B7}"/>
              </a:ext>
            </a:extLst>
          </p:cNvPr>
          <p:cNvCxnSpPr>
            <a:cxnSpLocks/>
            <a:endCxn id="6" idx="3"/>
          </p:cNvCxnSpPr>
          <p:nvPr/>
        </p:nvCxnSpPr>
        <p:spPr>
          <a:xfrm flipV="1">
            <a:off x="2677423" y="8527110"/>
            <a:ext cx="3883624" cy="36365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21D306D8-222A-B0A4-D4A5-934ECF09EB17}"/>
              </a:ext>
            </a:extLst>
          </p:cNvPr>
          <p:cNvCxnSpPr>
            <a:cxnSpLocks/>
          </p:cNvCxnSpPr>
          <p:nvPr/>
        </p:nvCxnSpPr>
        <p:spPr>
          <a:xfrm>
            <a:off x="2677423" y="7368799"/>
            <a:ext cx="3394018" cy="6259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96D64D0E-F223-E93C-5876-60EEA0DE9656}"/>
              </a:ext>
            </a:extLst>
          </p:cNvPr>
          <p:cNvCxnSpPr>
            <a:cxnSpLocks/>
          </p:cNvCxnSpPr>
          <p:nvPr/>
        </p:nvCxnSpPr>
        <p:spPr>
          <a:xfrm>
            <a:off x="2556773" y="7548531"/>
            <a:ext cx="3761974" cy="29131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10F87DEA-6D0E-F74B-EBF9-5FB660763D49}"/>
              </a:ext>
            </a:extLst>
          </p:cNvPr>
          <p:cNvCxnSpPr>
            <a:cxnSpLocks/>
          </p:cNvCxnSpPr>
          <p:nvPr/>
        </p:nvCxnSpPr>
        <p:spPr>
          <a:xfrm flipV="1">
            <a:off x="2615250" y="8247267"/>
            <a:ext cx="3494240" cy="11323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FE60538F-0676-3A99-3950-4BBF28531FA3}"/>
              </a:ext>
            </a:extLst>
          </p:cNvPr>
          <p:cNvCxnSpPr>
            <a:cxnSpLocks/>
          </p:cNvCxnSpPr>
          <p:nvPr/>
        </p:nvCxnSpPr>
        <p:spPr>
          <a:xfrm>
            <a:off x="8299514" y="5207892"/>
            <a:ext cx="3443280" cy="17746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5CD84FFF-B9C3-3D4B-5B53-3AC41D7D03CD}"/>
              </a:ext>
            </a:extLst>
          </p:cNvPr>
          <p:cNvCxnSpPr>
            <a:cxnSpLocks/>
          </p:cNvCxnSpPr>
          <p:nvPr/>
        </p:nvCxnSpPr>
        <p:spPr>
          <a:xfrm>
            <a:off x="8269070" y="7748290"/>
            <a:ext cx="30902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494BD604-520B-EA09-3473-770F965CF8B4}"/>
              </a:ext>
            </a:extLst>
          </p:cNvPr>
          <p:cNvCxnSpPr>
            <a:cxnSpLocks/>
          </p:cNvCxnSpPr>
          <p:nvPr/>
        </p:nvCxnSpPr>
        <p:spPr>
          <a:xfrm flipV="1">
            <a:off x="8158327" y="8615944"/>
            <a:ext cx="3342167" cy="17294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35E1744-3758-A6D4-36DA-1AC5724F4D67}"/>
                  </a:ext>
                </a:extLst>
              </p:cNvPr>
              <p:cNvSpPr txBox="1"/>
              <p:nvPr/>
            </p:nvSpPr>
            <p:spPr>
              <a:xfrm>
                <a:off x="8788397" y="5169972"/>
                <a:ext cx="3094075" cy="62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𝑎</m:t>
                          </m:r>
                        </m:e>
                        <m:sub>
                          <m:r>
                            <a:rPr lang="en-US" sz="3600" b="0" i="1" smtClean="0">
                              <a:solidFill>
                                <a:schemeClr val="bg1"/>
                              </a:solidFill>
                              <a:latin typeface="Cambria Math" panose="02040503050406030204" pitchFamily="18" charset="0"/>
                            </a:rPr>
                            <m:t>1</m:t>
                          </m:r>
                        </m:sub>
                        <m:sup/>
                      </m:sSubSup>
                    </m:oMath>
                  </m:oMathPara>
                </a14:m>
                <a:endParaRPr lang="en-US" sz="3600" dirty="0">
                  <a:solidFill>
                    <a:schemeClr val="bg1"/>
                  </a:solidFill>
                  <a:latin typeface="+mn-lt"/>
                </a:endParaRPr>
              </a:p>
            </p:txBody>
          </p:sp>
        </mc:Choice>
        <mc:Fallback xmlns="">
          <p:sp>
            <p:nvSpPr>
              <p:cNvPr id="29" name="TextBox 28">
                <a:extLst>
                  <a:ext uri="{FF2B5EF4-FFF2-40B4-BE49-F238E27FC236}">
                    <a16:creationId xmlns:a16="http://schemas.microsoft.com/office/drawing/2014/main" id="{D35E1744-3758-A6D4-36DA-1AC5724F4D67}"/>
                  </a:ext>
                </a:extLst>
              </p:cNvPr>
              <p:cNvSpPr txBox="1">
                <a:spLocks noRot="1" noChangeAspect="1" noMove="1" noResize="1" noEditPoints="1" noAdjustHandles="1" noChangeArrowheads="1" noChangeShapeType="1" noTextEdit="1"/>
              </p:cNvSpPr>
              <p:nvPr/>
            </p:nvSpPr>
            <p:spPr>
              <a:xfrm>
                <a:off x="8788397" y="5169972"/>
                <a:ext cx="3094075" cy="624658"/>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4DE4152-0879-A0E5-A0E5-2D32FB093307}"/>
                  </a:ext>
                </a:extLst>
              </p:cNvPr>
              <p:cNvSpPr txBox="1"/>
              <p:nvPr/>
            </p:nvSpPr>
            <p:spPr>
              <a:xfrm>
                <a:off x="347700" y="7090865"/>
                <a:ext cx="3094075" cy="62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US" sz="3600" b="0" i="1" smtClean="0">
                              <a:solidFill>
                                <a:schemeClr val="bg1"/>
                              </a:solidFill>
                              <a:latin typeface="Cambria Math" panose="02040503050406030204" pitchFamily="18" charset="0"/>
                            </a:rPr>
                            <m:t>2</m:t>
                          </m:r>
                        </m:sub>
                        <m:sup/>
                      </m:sSubSup>
                    </m:oMath>
                  </m:oMathPara>
                </a14:m>
                <a:endParaRPr lang="en-US" sz="3600" dirty="0">
                  <a:solidFill>
                    <a:schemeClr val="bg1"/>
                  </a:solidFill>
                  <a:latin typeface="+mn-lt"/>
                </a:endParaRPr>
              </a:p>
            </p:txBody>
          </p:sp>
        </mc:Choice>
        <mc:Fallback xmlns="">
          <p:sp>
            <p:nvSpPr>
              <p:cNvPr id="30" name="TextBox 29">
                <a:extLst>
                  <a:ext uri="{FF2B5EF4-FFF2-40B4-BE49-F238E27FC236}">
                    <a16:creationId xmlns:a16="http://schemas.microsoft.com/office/drawing/2014/main" id="{B4DE4152-0879-A0E5-A0E5-2D32FB093307}"/>
                  </a:ext>
                </a:extLst>
              </p:cNvPr>
              <p:cNvSpPr txBox="1">
                <a:spLocks noRot="1" noChangeAspect="1" noMove="1" noResize="1" noEditPoints="1" noAdjustHandles="1" noChangeArrowheads="1" noChangeShapeType="1" noTextEdit="1"/>
              </p:cNvSpPr>
              <p:nvPr/>
            </p:nvSpPr>
            <p:spPr>
              <a:xfrm>
                <a:off x="347700" y="7090865"/>
                <a:ext cx="3094075" cy="624658"/>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85A7931-CFBE-C1A9-8863-26511C1BF626}"/>
                  </a:ext>
                </a:extLst>
              </p:cNvPr>
              <p:cNvSpPr txBox="1"/>
              <p:nvPr/>
            </p:nvSpPr>
            <p:spPr>
              <a:xfrm>
                <a:off x="8744259" y="9625497"/>
                <a:ext cx="3094075" cy="6272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𝑎</m:t>
                          </m:r>
                        </m:e>
                        <m:sub>
                          <m:r>
                            <a:rPr lang="en-US" sz="3600" b="0" i="1" smtClean="0">
                              <a:solidFill>
                                <a:schemeClr val="bg1"/>
                              </a:solidFill>
                              <a:latin typeface="Cambria Math" panose="02040503050406030204" pitchFamily="18" charset="0"/>
                            </a:rPr>
                            <m:t>3</m:t>
                          </m:r>
                        </m:sub>
                        <m:sup/>
                      </m:sSubSup>
                    </m:oMath>
                  </m:oMathPara>
                </a14:m>
                <a:endParaRPr lang="en-US" sz="3600" dirty="0">
                  <a:solidFill>
                    <a:schemeClr val="bg1"/>
                  </a:solidFill>
                  <a:latin typeface="+mn-lt"/>
                </a:endParaRPr>
              </a:p>
            </p:txBody>
          </p:sp>
        </mc:Choice>
        <mc:Fallback xmlns="">
          <p:sp>
            <p:nvSpPr>
              <p:cNvPr id="31" name="TextBox 30">
                <a:extLst>
                  <a:ext uri="{FF2B5EF4-FFF2-40B4-BE49-F238E27FC236}">
                    <a16:creationId xmlns:a16="http://schemas.microsoft.com/office/drawing/2014/main" id="{F85A7931-CFBE-C1A9-8863-26511C1BF626}"/>
                  </a:ext>
                </a:extLst>
              </p:cNvPr>
              <p:cNvSpPr txBox="1">
                <a:spLocks noRot="1" noChangeAspect="1" noMove="1" noResize="1" noEditPoints="1" noAdjustHandles="1" noChangeArrowheads="1" noChangeShapeType="1" noTextEdit="1"/>
              </p:cNvSpPr>
              <p:nvPr/>
            </p:nvSpPr>
            <p:spPr>
              <a:xfrm>
                <a:off x="8744259" y="9625497"/>
                <a:ext cx="3094075" cy="627288"/>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111C3A4-6D34-0B9D-96D5-6DB0940A2E8F}"/>
                  </a:ext>
                </a:extLst>
              </p:cNvPr>
              <p:cNvSpPr txBox="1"/>
              <p:nvPr/>
            </p:nvSpPr>
            <p:spPr>
              <a:xfrm>
                <a:off x="312797" y="11911526"/>
                <a:ext cx="3094075" cy="6231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US" sz="3600" b="0" i="1" smtClean="0">
                              <a:solidFill>
                                <a:schemeClr val="bg1"/>
                              </a:solidFill>
                              <a:latin typeface="Cambria Math" panose="02040503050406030204" pitchFamily="18" charset="0"/>
                            </a:rPr>
                            <m:t>4</m:t>
                          </m:r>
                        </m:sub>
                        <m:sup/>
                      </m:sSubSup>
                    </m:oMath>
                  </m:oMathPara>
                </a14:m>
                <a:endParaRPr lang="en-US" sz="3600" dirty="0">
                  <a:solidFill>
                    <a:schemeClr val="bg1"/>
                  </a:solidFill>
                  <a:latin typeface="+mn-lt"/>
                </a:endParaRPr>
              </a:p>
            </p:txBody>
          </p:sp>
        </mc:Choice>
        <mc:Fallback xmlns="">
          <p:sp>
            <p:nvSpPr>
              <p:cNvPr id="32" name="TextBox 31">
                <a:extLst>
                  <a:ext uri="{FF2B5EF4-FFF2-40B4-BE49-F238E27FC236}">
                    <a16:creationId xmlns:a16="http://schemas.microsoft.com/office/drawing/2014/main" id="{E111C3A4-6D34-0B9D-96D5-6DB0940A2E8F}"/>
                  </a:ext>
                </a:extLst>
              </p:cNvPr>
              <p:cNvSpPr txBox="1">
                <a:spLocks noRot="1" noChangeAspect="1" noMove="1" noResize="1" noEditPoints="1" noAdjustHandles="1" noChangeArrowheads="1" noChangeShapeType="1" noTextEdit="1"/>
              </p:cNvSpPr>
              <p:nvPr/>
            </p:nvSpPr>
            <p:spPr>
              <a:xfrm>
                <a:off x="312797" y="11911526"/>
                <a:ext cx="3094075" cy="623184"/>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291CD52-E091-86C0-CD62-615BF1410703}"/>
                  </a:ext>
                </a:extLst>
              </p:cNvPr>
              <p:cNvSpPr txBox="1"/>
              <p:nvPr/>
            </p:nvSpPr>
            <p:spPr>
              <a:xfrm>
                <a:off x="342859" y="9125214"/>
                <a:ext cx="3094075" cy="6272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US" sz="3600" b="0" i="1" smtClean="0">
                              <a:solidFill>
                                <a:schemeClr val="bg1"/>
                              </a:solidFill>
                              <a:latin typeface="Cambria Math" panose="02040503050406030204" pitchFamily="18" charset="0"/>
                            </a:rPr>
                            <m:t>3</m:t>
                          </m:r>
                        </m:sub>
                        <m:sup/>
                      </m:sSubSup>
                    </m:oMath>
                  </m:oMathPara>
                </a14:m>
                <a:endParaRPr lang="en-US" sz="3600" dirty="0">
                  <a:solidFill>
                    <a:schemeClr val="bg1"/>
                  </a:solidFill>
                  <a:latin typeface="+mn-lt"/>
                </a:endParaRPr>
              </a:p>
            </p:txBody>
          </p:sp>
        </mc:Choice>
        <mc:Fallback xmlns="">
          <p:sp>
            <p:nvSpPr>
              <p:cNvPr id="33" name="TextBox 32">
                <a:extLst>
                  <a:ext uri="{FF2B5EF4-FFF2-40B4-BE49-F238E27FC236}">
                    <a16:creationId xmlns:a16="http://schemas.microsoft.com/office/drawing/2014/main" id="{7291CD52-E091-86C0-CD62-615BF1410703}"/>
                  </a:ext>
                </a:extLst>
              </p:cNvPr>
              <p:cNvSpPr txBox="1">
                <a:spLocks noRot="1" noChangeAspect="1" noMove="1" noResize="1" noEditPoints="1" noAdjustHandles="1" noChangeArrowheads="1" noChangeShapeType="1" noTextEdit="1"/>
              </p:cNvSpPr>
              <p:nvPr/>
            </p:nvSpPr>
            <p:spPr>
              <a:xfrm>
                <a:off x="342859" y="9125214"/>
                <a:ext cx="3094075" cy="627288"/>
              </a:xfrm>
              <a:prstGeom prst="rect">
                <a:avLst/>
              </a:prstGeom>
              <a:blipFill>
                <a:blip r:embed="rId9"/>
                <a:stretch>
                  <a:fillRect/>
                </a:stretch>
              </a:blipFill>
            </p:spPr>
            <p:txBody>
              <a:bodyPr/>
              <a:lstStyle/>
              <a:p>
                <a:r>
                  <a:rPr lang="en-GB">
                    <a:noFill/>
                  </a:rPr>
                  <a:t> </a:t>
                </a:r>
              </a:p>
            </p:txBody>
          </p:sp>
        </mc:Fallback>
      </mc:AlternateContent>
      <p:cxnSp>
        <p:nvCxnSpPr>
          <p:cNvPr id="34" name="Straight Arrow Connector 33">
            <a:extLst>
              <a:ext uri="{FF2B5EF4-FFF2-40B4-BE49-F238E27FC236}">
                <a16:creationId xmlns:a16="http://schemas.microsoft.com/office/drawing/2014/main" id="{BA82472A-ACE0-44B0-F49B-906CE37910CC}"/>
              </a:ext>
            </a:extLst>
          </p:cNvPr>
          <p:cNvCxnSpPr>
            <a:cxnSpLocks/>
          </p:cNvCxnSpPr>
          <p:nvPr/>
        </p:nvCxnSpPr>
        <p:spPr>
          <a:xfrm>
            <a:off x="14002109" y="7749784"/>
            <a:ext cx="1223714" cy="234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30E0062-68B1-D4DE-ACE3-C9888C32E29A}"/>
                  </a:ext>
                </a:extLst>
              </p:cNvPr>
              <p:cNvSpPr txBox="1"/>
              <p:nvPr/>
            </p:nvSpPr>
            <p:spPr>
              <a:xfrm>
                <a:off x="312798" y="4460508"/>
                <a:ext cx="3094075" cy="62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US" sz="3600" b="0" i="1" smtClean="0">
                              <a:solidFill>
                                <a:schemeClr val="bg1"/>
                              </a:solidFill>
                              <a:latin typeface="Cambria Math" panose="02040503050406030204" pitchFamily="18" charset="0"/>
                            </a:rPr>
                            <m:t>1</m:t>
                          </m:r>
                        </m:sub>
                        <m:sup/>
                      </m:sSubSup>
                    </m:oMath>
                  </m:oMathPara>
                </a14:m>
                <a:endParaRPr lang="en-US" sz="3600" dirty="0">
                  <a:solidFill>
                    <a:schemeClr val="bg1"/>
                  </a:solidFill>
                  <a:latin typeface="+mn-lt"/>
                </a:endParaRPr>
              </a:p>
            </p:txBody>
          </p:sp>
        </mc:Choice>
        <mc:Fallback xmlns="">
          <p:sp>
            <p:nvSpPr>
              <p:cNvPr id="37" name="TextBox 36">
                <a:extLst>
                  <a:ext uri="{FF2B5EF4-FFF2-40B4-BE49-F238E27FC236}">
                    <a16:creationId xmlns:a16="http://schemas.microsoft.com/office/drawing/2014/main" id="{530E0062-68B1-D4DE-ACE3-C9888C32E29A}"/>
                  </a:ext>
                </a:extLst>
              </p:cNvPr>
              <p:cNvSpPr txBox="1">
                <a:spLocks noRot="1" noChangeAspect="1" noMove="1" noResize="1" noEditPoints="1" noAdjustHandles="1" noChangeArrowheads="1" noChangeShapeType="1" noTextEdit="1"/>
              </p:cNvSpPr>
              <p:nvPr/>
            </p:nvSpPr>
            <p:spPr>
              <a:xfrm>
                <a:off x="312798" y="4460508"/>
                <a:ext cx="3094075" cy="624658"/>
              </a:xfrm>
              <a:prstGeom prst="rect">
                <a:avLst/>
              </a:prstGeom>
              <a:blipFill>
                <a:blip r:embed="rId10"/>
                <a:stretch>
                  <a:fillRect/>
                </a:stretch>
              </a:blipFill>
            </p:spPr>
            <p:txBody>
              <a:bodyPr/>
              <a:lstStyle/>
              <a:p>
                <a:r>
                  <a:rPr lang="en-GB">
                    <a:noFill/>
                  </a:rPr>
                  <a:t> </a:t>
                </a:r>
              </a:p>
            </p:txBody>
          </p:sp>
        </mc:Fallback>
      </mc:AlternateContent>
      <p:sp>
        <p:nvSpPr>
          <p:cNvPr id="41" name="Content Placeholder 37">
            <a:extLst>
              <a:ext uri="{FF2B5EF4-FFF2-40B4-BE49-F238E27FC236}">
                <a16:creationId xmlns:a16="http://schemas.microsoft.com/office/drawing/2014/main" id="{99A1E9F1-3F22-E688-1FDB-6E6D040BFA5F}"/>
              </a:ext>
            </a:extLst>
          </p:cNvPr>
          <p:cNvSpPr txBox="1">
            <a:spLocks/>
          </p:cNvSpPr>
          <p:nvPr/>
        </p:nvSpPr>
        <p:spPr>
          <a:xfrm>
            <a:off x="591519" y="2638856"/>
            <a:ext cx="3742661" cy="1029380"/>
          </a:xfrm>
          <a:prstGeom prst="rect">
            <a:avLst/>
          </a:prstGeom>
          <a:noFill/>
          <a:ln>
            <a:noFill/>
          </a:ln>
        </p:spPr>
        <p:txBody>
          <a:bodyPr spcFirstLastPara="1" wrap="square" lIns="243800" tIns="243800" rIns="243800" bIns="243800" anchor="t" anchorCtr="0">
            <a:normAutofit fontScale="92500" lnSpcReduction="10000"/>
          </a:bodyPr>
          <a:lstStyle>
            <a:defPPr marR="0" lvl="0" algn="l" rtl="0">
              <a:lnSpc>
                <a:spcPct val="100000"/>
              </a:lnSpc>
              <a:spcBef>
                <a:spcPts val="0"/>
              </a:spcBef>
              <a:spcAft>
                <a:spcPts val="0"/>
              </a:spcAft>
            </a:defPPr>
            <a:lvl1pPr marL="457200" marR="0" lvl="0" indent="-457200" algn="l" rtl="0">
              <a:lnSpc>
                <a:spcPct val="115000"/>
              </a:lnSpc>
              <a:spcBef>
                <a:spcPts val="0"/>
              </a:spcBef>
              <a:spcAft>
                <a:spcPts val="0"/>
              </a:spcAft>
              <a:buClr>
                <a:schemeClr val="dk1"/>
              </a:buClr>
              <a:buSzPct val="36000"/>
              <a:buFont typeface="Arial" panose="020B0604020202020204" pitchFamily="34" charset="0"/>
              <a:buChar char="•"/>
              <a:defRPr sz="3600" b="0" i="0" u="none" strike="noStrike" cap="none">
                <a:solidFill>
                  <a:schemeClr val="dk1"/>
                </a:solidFill>
                <a:latin typeface="Source Sans Pro"/>
                <a:ea typeface="Source Sans Pro"/>
                <a:cs typeface="Source Sans Pro"/>
                <a:sym typeface="Source Sans Pro"/>
              </a:defRPr>
            </a:lvl1pPr>
            <a:lvl2pPr marL="914400" marR="0" lvl="1" indent="-635000" algn="l" rtl="0">
              <a:lnSpc>
                <a:spcPct val="115000"/>
              </a:lnSpc>
              <a:spcBef>
                <a:spcPts val="0"/>
              </a:spcBef>
              <a:spcAft>
                <a:spcPts val="0"/>
              </a:spcAft>
              <a:buClr>
                <a:schemeClr val="dk1"/>
              </a:buClr>
              <a:buSzPct val="36000"/>
              <a:buFont typeface="Source Sans Pro"/>
              <a:buChar char="○"/>
              <a:defRPr sz="3600" b="0" i="0" u="none" strike="noStrike" cap="none">
                <a:solidFill>
                  <a:schemeClr val="dk1"/>
                </a:solidFill>
                <a:latin typeface="Source Sans Pro"/>
                <a:ea typeface="Source Sans Pro"/>
                <a:cs typeface="Source Sans Pro"/>
                <a:sym typeface="Source Sans Pro"/>
              </a:defRPr>
            </a:lvl2pPr>
            <a:lvl3pPr marL="1371600" marR="0" lvl="2"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3pPr>
            <a:lvl4pPr marL="1828800" marR="0" lvl="3"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4pPr>
            <a:lvl5pPr marL="2286000" marR="0" lvl="4"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5pPr>
            <a:lvl6pPr marL="2743200" marR="0" lvl="5"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6pPr>
            <a:lvl7pPr marL="3200400" marR="0" lvl="6"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7pPr>
            <a:lvl8pPr marL="3657600" marR="0" lvl="7"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8pPr>
            <a:lvl9pPr marL="4114800" marR="0" lvl="8"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9pPr>
          </a:lstStyle>
          <a:p>
            <a:pPr marL="0" indent="0">
              <a:buNone/>
            </a:pPr>
            <a:r>
              <a:rPr lang="en-GB" b="1" dirty="0">
                <a:latin typeface="+mn-lt"/>
              </a:rPr>
              <a:t>Input layer</a:t>
            </a:r>
          </a:p>
          <a:p>
            <a:pPr marL="0" indent="0">
              <a:buNone/>
            </a:pPr>
            <a:endParaRPr lang="en-GB" b="1" dirty="0">
              <a:latin typeface="+mn-lt"/>
            </a:endParaRPr>
          </a:p>
        </p:txBody>
      </p:sp>
      <p:sp>
        <p:nvSpPr>
          <p:cNvPr id="42" name="Content Placeholder 37">
            <a:extLst>
              <a:ext uri="{FF2B5EF4-FFF2-40B4-BE49-F238E27FC236}">
                <a16:creationId xmlns:a16="http://schemas.microsoft.com/office/drawing/2014/main" id="{BD8558AA-726C-8245-0C38-FCCB4896B407}"/>
              </a:ext>
            </a:extLst>
          </p:cNvPr>
          <p:cNvSpPr txBox="1">
            <a:spLocks/>
          </p:cNvSpPr>
          <p:nvPr/>
        </p:nvSpPr>
        <p:spPr>
          <a:xfrm>
            <a:off x="6106949" y="2663854"/>
            <a:ext cx="4249163" cy="1628468"/>
          </a:xfrm>
          <a:prstGeom prst="rect">
            <a:avLst/>
          </a:prstGeom>
          <a:noFill/>
          <a:ln>
            <a:noFill/>
          </a:ln>
        </p:spPr>
        <p:txBody>
          <a:bodyPr spcFirstLastPara="1" wrap="square" lIns="243800" tIns="243800" rIns="243800" bIns="243800" anchor="t" anchorCtr="0">
            <a:normAutofit fontScale="92500" lnSpcReduction="10000"/>
          </a:bodyPr>
          <a:lstStyle>
            <a:defPPr marR="0" lvl="0" algn="l" rtl="0">
              <a:lnSpc>
                <a:spcPct val="100000"/>
              </a:lnSpc>
              <a:spcBef>
                <a:spcPts val="0"/>
              </a:spcBef>
              <a:spcAft>
                <a:spcPts val="0"/>
              </a:spcAft>
            </a:defPPr>
            <a:lvl1pPr marL="457200" marR="0" lvl="0" indent="-457200" algn="l" rtl="0">
              <a:lnSpc>
                <a:spcPct val="115000"/>
              </a:lnSpc>
              <a:spcBef>
                <a:spcPts val="0"/>
              </a:spcBef>
              <a:spcAft>
                <a:spcPts val="0"/>
              </a:spcAft>
              <a:buClr>
                <a:schemeClr val="dk1"/>
              </a:buClr>
              <a:buSzPct val="36000"/>
              <a:buFont typeface="Arial" panose="020B0604020202020204" pitchFamily="34" charset="0"/>
              <a:buChar char="•"/>
              <a:defRPr sz="3600" b="0" i="0" u="none" strike="noStrike" cap="none">
                <a:solidFill>
                  <a:schemeClr val="dk1"/>
                </a:solidFill>
                <a:latin typeface="Source Sans Pro"/>
                <a:ea typeface="Source Sans Pro"/>
                <a:cs typeface="Source Sans Pro"/>
                <a:sym typeface="Source Sans Pro"/>
              </a:defRPr>
            </a:lvl1pPr>
            <a:lvl2pPr marL="914400" marR="0" lvl="1" indent="-635000" algn="l" rtl="0">
              <a:lnSpc>
                <a:spcPct val="115000"/>
              </a:lnSpc>
              <a:spcBef>
                <a:spcPts val="0"/>
              </a:spcBef>
              <a:spcAft>
                <a:spcPts val="0"/>
              </a:spcAft>
              <a:buClr>
                <a:schemeClr val="dk1"/>
              </a:buClr>
              <a:buSzPct val="36000"/>
              <a:buFont typeface="Source Sans Pro"/>
              <a:buChar char="○"/>
              <a:defRPr sz="3600" b="0" i="0" u="none" strike="noStrike" cap="none">
                <a:solidFill>
                  <a:schemeClr val="dk1"/>
                </a:solidFill>
                <a:latin typeface="Source Sans Pro"/>
                <a:ea typeface="Source Sans Pro"/>
                <a:cs typeface="Source Sans Pro"/>
                <a:sym typeface="Source Sans Pro"/>
              </a:defRPr>
            </a:lvl2pPr>
            <a:lvl3pPr marL="1371600" marR="0" lvl="2"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3pPr>
            <a:lvl4pPr marL="1828800" marR="0" lvl="3"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4pPr>
            <a:lvl5pPr marL="2286000" marR="0" lvl="4"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5pPr>
            <a:lvl6pPr marL="2743200" marR="0" lvl="5"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6pPr>
            <a:lvl7pPr marL="3200400" marR="0" lvl="6"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7pPr>
            <a:lvl8pPr marL="3657600" marR="0" lvl="7"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8pPr>
            <a:lvl9pPr marL="4114800" marR="0" lvl="8"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9pPr>
          </a:lstStyle>
          <a:p>
            <a:pPr marL="0" indent="0">
              <a:buNone/>
            </a:pPr>
            <a:r>
              <a:rPr lang="en-GB" b="1" dirty="0">
                <a:latin typeface="+mn-lt"/>
              </a:rPr>
              <a:t>Hidden layer</a:t>
            </a:r>
          </a:p>
          <a:p>
            <a:pPr marL="0" indent="0">
              <a:buNone/>
            </a:pPr>
            <a:r>
              <a:rPr lang="en-GB" b="1" dirty="0">
                <a:latin typeface="+mn-lt"/>
              </a:rPr>
              <a:t>Layer 1</a:t>
            </a:r>
          </a:p>
        </p:txBody>
      </p:sp>
      <p:sp>
        <p:nvSpPr>
          <p:cNvPr id="43" name="Content Placeholder 37">
            <a:extLst>
              <a:ext uri="{FF2B5EF4-FFF2-40B4-BE49-F238E27FC236}">
                <a16:creationId xmlns:a16="http://schemas.microsoft.com/office/drawing/2014/main" id="{94BB0B9B-14E3-1D9F-024F-FF4B728584A3}"/>
              </a:ext>
            </a:extLst>
          </p:cNvPr>
          <p:cNvSpPr txBox="1">
            <a:spLocks/>
          </p:cNvSpPr>
          <p:nvPr/>
        </p:nvSpPr>
        <p:spPr>
          <a:xfrm>
            <a:off x="11448115" y="2664723"/>
            <a:ext cx="3565058" cy="1628468"/>
          </a:xfrm>
          <a:prstGeom prst="rect">
            <a:avLst/>
          </a:prstGeom>
          <a:noFill/>
          <a:ln>
            <a:noFill/>
          </a:ln>
        </p:spPr>
        <p:txBody>
          <a:bodyPr spcFirstLastPara="1" wrap="square" lIns="243800" tIns="243800" rIns="243800" bIns="243800" anchor="t" anchorCtr="0">
            <a:normAutofit/>
          </a:bodyPr>
          <a:lstStyle>
            <a:defPPr marR="0" lvl="0" algn="l" rtl="0">
              <a:lnSpc>
                <a:spcPct val="100000"/>
              </a:lnSpc>
              <a:spcBef>
                <a:spcPts val="0"/>
              </a:spcBef>
              <a:spcAft>
                <a:spcPts val="0"/>
              </a:spcAft>
            </a:defPPr>
            <a:lvl1pPr marL="457200" marR="0" lvl="0" indent="-457200" algn="l" rtl="0">
              <a:lnSpc>
                <a:spcPct val="115000"/>
              </a:lnSpc>
              <a:spcBef>
                <a:spcPts val="0"/>
              </a:spcBef>
              <a:spcAft>
                <a:spcPts val="0"/>
              </a:spcAft>
              <a:buClr>
                <a:schemeClr val="dk1"/>
              </a:buClr>
              <a:buSzPct val="36000"/>
              <a:buFont typeface="Arial" panose="020B0604020202020204" pitchFamily="34" charset="0"/>
              <a:buChar char="•"/>
              <a:defRPr sz="3600" b="0" i="0" u="none" strike="noStrike" cap="none">
                <a:solidFill>
                  <a:schemeClr val="dk1"/>
                </a:solidFill>
                <a:latin typeface="Source Sans Pro"/>
                <a:ea typeface="Source Sans Pro"/>
                <a:cs typeface="Source Sans Pro"/>
                <a:sym typeface="Source Sans Pro"/>
              </a:defRPr>
            </a:lvl1pPr>
            <a:lvl2pPr marL="914400" marR="0" lvl="1" indent="-635000" algn="l" rtl="0">
              <a:lnSpc>
                <a:spcPct val="115000"/>
              </a:lnSpc>
              <a:spcBef>
                <a:spcPts val="0"/>
              </a:spcBef>
              <a:spcAft>
                <a:spcPts val="0"/>
              </a:spcAft>
              <a:buClr>
                <a:schemeClr val="dk1"/>
              </a:buClr>
              <a:buSzPct val="36000"/>
              <a:buFont typeface="Source Sans Pro"/>
              <a:buChar char="○"/>
              <a:defRPr sz="3600" b="0" i="0" u="none" strike="noStrike" cap="none">
                <a:solidFill>
                  <a:schemeClr val="dk1"/>
                </a:solidFill>
                <a:latin typeface="Source Sans Pro"/>
                <a:ea typeface="Source Sans Pro"/>
                <a:cs typeface="Source Sans Pro"/>
                <a:sym typeface="Source Sans Pro"/>
              </a:defRPr>
            </a:lvl2pPr>
            <a:lvl3pPr marL="1371600" marR="0" lvl="2"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3pPr>
            <a:lvl4pPr marL="1828800" marR="0" lvl="3"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4pPr>
            <a:lvl5pPr marL="2286000" marR="0" lvl="4"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5pPr>
            <a:lvl6pPr marL="2743200" marR="0" lvl="5"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6pPr>
            <a:lvl7pPr marL="3200400" marR="0" lvl="6"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7pPr>
            <a:lvl8pPr marL="3657600" marR="0" lvl="7"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8pPr>
            <a:lvl9pPr marL="4114800" marR="0" lvl="8"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9pPr>
          </a:lstStyle>
          <a:p>
            <a:pPr marL="0" indent="0">
              <a:buNone/>
            </a:pPr>
            <a:r>
              <a:rPr lang="en-GB" b="1" dirty="0">
                <a:latin typeface="+mn-lt"/>
              </a:rPr>
              <a:t>Output layer</a:t>
            </a:r>
          </a:p>
        </p:txBody>
      </p:sp>
      <p:sp>
        <p:nvSpPr>
          <p:cNvPr id="45" name="TextBox 44">
            <a:extLst>
              <a:ext uri="{FF2B5EF4-FFF2-40B4-BE49-F238E27FC236}">
                <a16:creationId xmlns:a16="http://schemas.microsoft.com/office/drawing/2014/main" id="{DE6F7846-E957-37CE-0A66-74CC55A72EDF}"/>
              </a:ext>
            </a:extLst>
          </p:cNvPr>
          <p:cNvSpPr txBox="1"/>
          <p:nvPr/>
        </p:nvSpPr>
        <p:spPr>
          <a:xfrm>
            <a:off x="7908418" y="12103456"/>
            <a:ext cx="9636982" cy="1600438"/>
          </a:xfrm>
          <a:prstGeom prst="rect">
            <a:avLst/>
          </a:prstGeom>
          <a:noFill/>
        </p:spPr>
        <p:txBody>
          <a:bodyPr wrap="square" rtlCol="0">
            <a:spAutoFit/>
          </a:bodyPr>
          <a:lstStyle/>
          <a:p>
            <a:r>
              <a:rPr lang="en-GB" sz="4000" b="1" dirty="0">
                <a:solidFill>
                  <a:schemeClr val="bg1"/>
                </a:solidFill>
                <a:latin typeface="+mn-lt"/>
                <a:ea typeface="Source Serif Pro" panose="02040603050405020204" pitchFamily="18" charset="0"/>
              </a:rPr>
              <a:t>Two-layer neural network</a:t>
            </a:r>
          </a:p>
          <a:p>
            <a:r>
              <a:rPr lang="en-GB" sz="4000" dirty="0">
                <a:solidFill>
                  <a:schemeClr val="bg1"/>
                </a:solidFill>
                <a:latin typeface="+mn-lt"/>
                <a:ea typeface="Source Serif Pro" panose="02040603050405020204" pitchFamily="18" charset="0"/>
              </a:rPr>
              <a:t>- one hidden layer and output layer</a:t>
            </a:r>
          </a:p>
          <a:p>
            <a:endParaRPr lang="en-GB" dirty="0">
              <a:solidFill>
                <a:schemeClr val="bg1"/>
              </a:solidFill>
              <a:latin typeface="+mn-lt"/>
            </a:endParaRPr>
          </a:p>
        </p:txBody>
      </p:sp>
      <p:sp>
        <p:nvSpPr>
          <p:cNvPr id="3" name="TextBox 2">
            <a:extLst>
              <a:ext uri="{FF2B5EF4-FFF2-40B4-BE49-F238E27FC236}">
                <a16:creationId xmlns:a16="http://schemas.microsoft.com/office/drawing/2014/main" id="{5401F30D-4186-8E92-5798-5BDA7ECDA475}"/>
              </a:ext>
            </a:extLst>
          </p:cNvPr>
          <p:cNvSpPr txBox="1"/>
          <p:nvPr/>
        </p:nvSpPr>
        <p:spPr>
          <a:xfrm>
            <a:off x="21209001" y="141252"/>
            <a:ext cx="3237732"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Architecture</a:t>
            </a:r>
          </a:p>
        </p:txBody>
      </p:sp>
    </p:spTree>
    <p:extLst>
      <p:ext uri="{BB962C8B-B14F-4D97-AF65-F5344CB8AC3E}">
        <p14:creationId xmlns:p14="http://schemas.microsoft.com/office/powerpoint/2010/main" val="2803151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3E4D-EED7-CDAB-911D-4AE4C3DFB0CB}"/>
              </a:ext>
            </a:extLst>
          </p:cNvPr>
          <p:cNvSpPr>
            <a:spLocks noGrp="1"/>
          </p:cNvSpPr>
          <p:nvPr>
            <p:ph type="title"/>
          </p:nvPr>
        </p:nvSpPr>
        <p:spPr>
          <a:xfrm>
            <a:off x="611813" y="250314"/>
            <a:ext cx="21761700" cy="1804800"/>
          </a:xfrm>
        </p:spPr>
        <p:txBody>
          <a:bodyPr>
            <a:normAutofit fontScale="90000"/>
          </a:bodyPr>
          <a:lstStyle/>
          <a:p>
            <a:r>
              <a:rPr lang="en-US" dirty="0"/>
              <a:t>What does a perceptron do </a:t>
            </a:r>
            <a:br>
              <a:rPr lang="en-US" dirty="0"/>
            </a:br>
            <a:r>
              <a:rPr lang="en-US" dirty="0"/>
              <a:t>in each layer?</a:t>
            </a:r>
          </a:p>
        </p:txBody>
      </p:sp>
      <p:sp>
        <p:nvSpPr>
          <p:cNvPr id="3" name="Oval 2">
            <a:extLst>
              <a:ext uri="{FF2B5EF4-FFF2-40B4-BE49-F238E27FC236}">
                <a16:creationId xmlns:a16="http://schemas.microsoft.com/office/drawing/2014/main" id="{341CE89D-A3A4-3765-2FFA-254EF33D9D69}"/>
              </a:ext>
            </a:extLst>
          </p:cNvPr>
          <p:cNvSpPr/>
          <p:nvPr/>
        </p:nvSpPr>
        <p:spPr>
          <a:xfrm>
            <a:off x="4343879" y="3825098"/>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8" name="Oval 7">
            <a:extLst>
              <a:ext uri="{FF2B5EF4-FFF2-40B4-BE49-F238E27FC236}">
                <a16:creationId xmlns:a16="http://schemas.microsoft.com/office/drawing/2014/main" id="{6E582199-E466-E0AA-6F3F-8401BD32D04D}"/>
              </a:ext>
            </a:extLst>
          </p:cNvPr>
          <p:cNvSpPr/>
          <p:nvPr/>
        </p:nvSpPr>
        <p:spPr>
          <a:xfrm>
            <a:off x="4360570" y="6229931"/>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4E41623-6EC1-53BA-16E7-EA51C79F4F5B}"/>
              </a:ext>
            </a:extLst>
          </p:cNvPr>
          <p:cNvSpPr/>
          <p:nvPr/>
        </p:nvSpPr>
        <p:spPr>
          <a:xfrm>
            <a:off x="4405108" y="8561521"/>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98FD13C-E8FE-5CF6-A865-C21E11117D97}"/>
              </a:ext>
            </a:extLst>
          </p:cNvPr>
          <p:cNvSpPr txBox="1"/>
          <p:nvPr/>
        </p:nvSpPr>
        <p:spPr>
          <a:xfrm>
            <a:off x="7315199" y="2843784"/>
            <a:ext cx="6530773" cy="1323439"/>
          </a:xfrm>
          <a:prstGeom prst="rect">
            <a:avLst/>
          </a:prstGeom>
          <a:noFill/>
        </p:spPr>
        <p:txBody>
          <a:bodyPr wrap="square" rtlCol="0">
            <a:spAutoFit/>
          </a:bodyPr>
          <a:lstStyle/>
          <a:p>
            <a:r>
              <a:rPr lang="en-US" sz="4000" b="1" dirty="0">
                <a:solidFill>
                  <a:schemeClr val="bg1"/>
                </a:solidFill>
              </a:rPr>
              <a:t>Linear combinations of input</a:t>
            </a:r>
          </a:p>
        </p:txBody>
      </p:sp>
      <p:sp>
        <p:nvSpPr>
          <p:cNvPr id="21" name="TextBox 20">
            <a:extLst>
              <a:ext uri="{FF2B5EF4-FFF2-40B4-BE49-F238E27FC236}">
                <a16:creationId xmlns:a16="http://schemas.microsoft.com/office/drawing/2014/main" id="{BDA4E24E-40B5-EA02-082E-1D15552571B9}"/>
              </a:ext>
            </a:extLst>
          </p:cNvPr>
          <p:cNvSpPr txBox="1"/>
          <p:nvPr/>
        </p:nvSpPr>
        <p:spPr>
          <a:xfrm>
            <a:off x="15213401" y="2751122"/>
            <a:ext cx="6530773" cy="1323439"/>
          </a:xfrm>
          <a:prstGeom prst="rect">
            <a:avLst/>
          </a:prstGeom>
          <a:noFill/>
        </p:spPr>
        <p:txBody>
          <a:bodyPr wrap="square" rtlCol="0">
            <a:spAutoFit/>
          </a:bodyPr>
          <a:lstStyle/>
          <a:p>
            <a:r>
              <a:rPr lang="en-US" sz="4000" b="1" dirty="0">
                <a:solidFill>
                  <a:schemeClr val="bg1"/>
                </a:solidFill>
              </a:rPr>
              <a:t>Activation function </a:t>
            </a:r>
          </a:p>
          <a:p>
            <a:r>
              <a:rPr lang="en-US" sz="4000" b="1" dirty="0">
                <a:solidFill>
                  <a:schemeClr val="bg1"/>
                </a:solidFill>
              </a:rPr>
              <a:t>(non-linear)</a:t>
            </a:r>
          </a:p>
        </p:txBody>
      </p:sp>
      <p:sp>
        <p:nvSpPr>
          <p:cNvPr id="22" name="TextBox 21">
            <a:extLst>
              <a:ext uri="{FF2B5EF4-FFF2-40B4-BE49-F238E27FC236}">
                <a16:creationId xmlns:a16="http://schemas.microsoft.com/office/drawing/2014/main" id="{61AA7A5B-FB21-BE81-9A79-F5D87BC7E88C}"/>
              </a:ext>
            </a:extLst>
          </p:cNvPr>
          <p:cNvSpPr txBox="1"/>
          <p:nvPr/>
        </p:nvSpPr>
        <p:spPr>
          <a:xfrm>
            <a:off x="22166367" y="2893787"/>
            <a:ext cx="6530773" cy="707886"/>
          </a:xfrm>
          <a:prstGeom prst="rect">
            <a:avLst/>
          </a:prstGeom>
          <a:noFill/>
        </p:spPr>
        <p:txBody>
          <a:bodyPr wrap="square" rtlCol="0">
            <a:spAutoFit/>
          </a:bodyPr>
          <a:lstStyle/>
          <a:p>
            <a:r>
              <a:rPr lang="en-US" sz="4000" b="1" dirty="0">
                <a:solidFill>
                  <a:schemeClr val="bg1"/>
                </a:solidFill>
              </a:rPr>
              <a:t>Output</a:t>
            </a:r>
          </a:p>
        </p:txBody>
      </p:sp>
      <p:sp>
        <p:nvSpPr>
          <p:cNvPr id="6" name="TextBox 5">
            <a:extLst>
              <a:ext uri="{FF2B5EF4-FFF2-40B4-BE49-F238E27FC236}">
                <a16:creationId xmlns:a16="http://schemas.microsoft.com/office/drawing/2014/main" id="{AA19D83D-8F20-13E4-78AD-DC3B5766B5EB}"/>
              </a:ext>
            </a:extLst>
          </p:cNvPr>
          <p:cNvSpPr txBox="1"/>
          <p:nvPr/>
        </p:nvSpPr>
        <p:spPr>
          <a:xfrm>
            <a:off x="21888665" y="390001"/>
            <a:ext cx="2956764" cy="1200329"/>
          </a:xfrm>
          <a:prstGeom prst="rect">
            <a:avLst/>
          </a:prstGeom>
          <a:noFill/>
        </p:spPr>
        <p:txBody>
          <a:bodyPr wrap="square" rtlCol="0">
            <a:spAutoFit/>
          </a:bodyPr>
          <a:lstStyle/>
          <a:p>
            <a:r>
              <a:rPr lang="en-GB" sz="3600" dirty="0">
                <a:solidFill>
                  <a:schemeClr val="accent6">
                    <a:lumMod val="60000"/>
                    <a:lumOff val="40000"/>
                  </a:schemeClr>
                </a:solidFill>
                <a:latin typeface="+mn-lt"/>
              </a:rPr>
              <a:t>Optional material</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FABCFE5-804B-9776-D023-B615AFAF0EDD}"/>
                  </a:ext>
                </a:extLst>
              </p:cNvPr>
              <p:cNvSpPr txBox="1"/>
              <p:nvPr/>
            </p:nvSpPr>
            <p:spPr>
              <a:xfrm>
                <a:off x="237109" y="3854894"/>
                <a:ext cx="3094075" cy="62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US" sz="3600" b="0" i="1" smtClean="0">
                              <a:solidFill>
                                <a:schemeClr val="bg1"/>
                              </a:solidFill>
                              <a:latin typeface="Cambria Math" panose="02040503050406030204" pitchFamily="18" charset="0"/>
                            </a:rPr>
                            <m:t>1</m:t>
                          </m:r>
                        </m:sub>
                        <m:sup/>
                      </m:sSubSup>
                    </m:oMath>
                  </m:oMathPara>
                </a14:m>
                <a:endParaRPr lang="en-US" sz="3600" dirty="0">
                  <a:solidFill>
                    <a:schemeClr val="bg1"/>
                  </a:solidFill>
                  <a:latin typeface="+mn-lt"/>
                </a:endParaRPr>
              </a:p>
            </p:txBody>
          </p:sp>
        </mc:Choice>
        <mc:Fallback>
          <p:sp>
            <p:nvSpPr>
              <p:cNvPr id="7" name="TextBox 6">
                <a:extLst>
                  <a:ext uri="{FF2B5EF4-FFF2-40B4-BE49-F238E27FC236}">
                    <a16:creationId xmlns:a16="http://schemas.microsoft.com/office/drawing/2014/main" id="{6FABCFE5-804B-9776-D023-B615AFAF0EDD}"/>
                  </a:ext>
                </a:extLst>
              </p:cNvPr>
              <p:cNvSpPr txBox="1">
                <a:spLocks noRot="1" noChangeAspect="1" noMove="1" noResize="1" noEditPoints="1" noAdjustHandles="1" noChangeArrowheads="1" noChangeShapeType="1" noTextEdit="1"/>
              </p:cNvSpPr>
              <p:nvPr/>
            </p:nvSpPr>
            <p:spPr>
              <a:xfrm>
                <a:off x="237109" y="3854894"/>
                <a:ext cx="3094075" cy="624658"/>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D988F00-E83A-42E9-F5A7-E14549AED51F}"/>
                  </a:ext>
                </a:extLst>
              </p:cNvPr>
              <p:cNvSpPr txBox="1"/>
              <p:nvPr/>
            </p:nvSpPr>
            <p:spPr>
              <a:xfrm>
                <a:off x="216075" y="5476211"/>
                <a:ext cx="3094075" cy="62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US" sz="3600" b="0" i="1" smtClean="0">
                              <a:solidFill>
                                <a:schemeClr val="bg1"/>
                              </a:solidFill>
                              <a:latin typeface="Cambria Math" panose="02040503050406030204" pitchFamily="18" charset="0"/>
                            </a:rPr>
                            <m:t>2</m:t>
                          </m:r>
                        </m:sub>
                        <m:sup/>
                      </m:sSubSup>
                    </m:oMath>
                  </m:oMathPara>
                </a14:m>
                <a:endParaRPr lang="en-US" sz="3600" dirty="0">
                  <a:solidFill>
                    <a:schemeClr val="bg1"/>
                  </a:solidFill>
                  <a:latin typeface="+mn-lt"/>
                </a:endParaRPr>
              </a:p>
            </p:txBody>
          </p:sp>
        </mc:Choice>
        <mc:Fallback>
          <p:sp>
            <p:nvSpPr>
              <p:cNvPr id="10" name="TextBox 9">
                <a:extLst>
                  <a:ext uri="{FF2B5EF4-FFF2-40B4-BE49-F238E27FC236}">
                    <a16:creationId xmlns:a16="http://schemas.microsoft.com/office/drawing/2014/main" id="{5D988F00-E83A-42E9-F5A7-E14549AED51F}"/>
                  </a:ext>
                </a:extLst>
              </p:cNvPr>
              <p:cNvSpPr txBox="1">
                <a:spLocks noRot="1" noChangeAspect="1" noMove="1" noResize="1" noEditPoints="1" noAdjustHandles="1" noChangeArrowheads="1" noChangeShapeType="1" noTextEdit="1"/>
              </p:cNvSpPr>
              <p:nvPr/>
            </p:nvSpPr>
            <p:spPr>
              <a:xfrm>
                <a:off x="216075" y="5476211"/>
                <a:ext cx="3094075" cy="624658"/>
              </a:xfrm>
              <a:prstGeom prst="rect">
                <a:avLst/>
              </a:prstGeom>
              <a:blipFill>
                <a:blip r:embed="rId4"/>
                <a:stretch>
                  <a:fillRect/>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C5B796C0-E3F6-5F36-9D44-93E334B69CCD}"/>
              </a:ext>
            </a:extLst>
          </p:cNvPr>
          <p:cNvSpPr txBox="1"/>
          <p:nvPr/>
        </p:nvSpPr>
        <p:spPr>
          <a:xfrm>
            <a:off x="853401" y="7097528"/>
            <a:ext cx="3094075" cy="553998"/>
          </a:xfrm>
          <a:prstGeom prst="rect">
            <a:avLst/>
          </a:prstGeom>
          <a:noFill/>
        </p:spPr>
        <p:txBody>
          <a:bodyPr wrap="square" lIns="0" tIns="0" rIns="0" bIns="0" rtlCol="0">
            <a:spAutoFit/>
          </a:bodyPr>
          <a:lstStyle/>
          <a:p>
            <a:r>
              <a:rPr lang="en-US" sz="3600" dirty="0">
                <a:solidFill>
                  <a:schemeClr val="bg1"/>
                </a:solidFill>
                <a:latin typeface="+mn-lt"/>
              </a:rPr>
              <a:t>	….</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7779CB7-C1A9-7688-DD5D-07EB1FA6339B}"/>
                  </a:ext>
                </a:extLst>
              </p:cNvPr>
              <p:cNvSpPr txBox="1"/>
              <p:nvPr/>
            </p:nvSpPr>
            <p:spPr>
              <a:xfrm>
                <a:off x="171123" y="8920519"/>
                <a:ext cx="3094075" cy="6014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𝑋</m:t>
                          </m:r>
                        </m:e>
                        <m:sub>
                          <m:r>
                            <a:rPr lang="en-GB" sz="3600" b="0" i="1" smtClean="0">
                              <a:solidFill>
                                <a:schemeClr val="bg1"/>
                              </a:solidFill>
                              <a:latin typeface="Cambria Math" panose="02040503050406030204" pitchFamily="18" charset="0"/>
                            </a:rPr>
                            <m:t>𝑚</m:t>
                          </m:r>
                        </m:sub>
                        <m:sup/>
                      </m:sSubSup>
                    </m:oMath>
                  </m:oMathPara>
                </a14:m>
                <a:endParaRPr lang="en-US" sz="3600" dirty="0">
                  <a:solidFill>
                    <a:schemeClr val="bg1"/>
                  </a:solidFill>
                  <a:latin typeface="+mn-lt"/>
                </a:endParaRPr>
              </a:p>
            </p:txBody>
          </p:sp>
        </mc:Choice>
        <mc:Fallback>
          <p:sp>
            <p:nvSpPr>
              <p:cNvPr id="14" name="TextBox 13">
                <a:extLst>
                  <a:ext uri="{FF2B5EF4-FFF2-40B4-BE49-F238E27FC236}">
                    <a16:creationId xmlns:a16="http://schemas.microsoft.com/office/drawing/2014/main" id="{27779CB7-C1A9-7688-DD5D-07EB1FA6339B}"/>
                  </a:ext>
                </a:extLst>
              </p:cNvPr>
              <p:cNvSpPr txBox="1">
                <a:spLocks noRot="1" noChangeAspect="1" noMove="1" noResize="1" noEditPoints="1" noAdjustHandles="1" noChangeArrowheads="1" noChangeShapeType="1" noTextEdit="1"/>
              </p:cNvSpPr>
              <p:nvPr/>
            </p:nvSpPr>
            <p:spPr>
              <a:xfrm>
                <a:off x="171123" y="8920519"/>
                <a:ext cx="3094075" cy="601447"/>
              </a:xfrm>
              <a:prstGeom prst="rect">
                <a:avLst/>
              </a:prstGeom>
              <a:blipFill>
                <a:blip r:embed="rId5"/>
                <a:stretch>
                  <a:fillRect/>
                </a:stretch>
              </a:blipFill>
            </p:spPr>
            <p:txBody>
              <a:bodyPr/>
              <a:lstStyle/>
              <a:p>
                <a:r>
                  <a:rPr lang="en-GB">
                    <a:noFill/>
                  </a:rPr>
                  <a:t> </a:t>
                </a:r>
              </a:p>
            </p:txBody>
          </p:sp>
        </mc:Fallback>
      </mc:AlternateContent>
      <p:sp>
        <p:nvSpPr>
          <p:cNvPr id="15" name="Arrow: Down 14">
            <a:extLst>
              <a:ext uri="{FF2B5EF4-FFF2-40B4-BE49-F238E27FC236}">
                <a16:creationId xmlns:a16="http://schemas.microsoft.com/office/drawing/2014/main" id="{F898AFB2-0125-ADBC-375E-379CD2C128F5}"/>
              </a:ext>
            </a:extLst>
          </p:cNvPr>
          <p:cNvSpPr/>
          <p:nvPr/>
        </p:nvSpPr>
        <p:spPr>
          <a:xfrm rot="16200000">
            <a:off x="2501844" y="6755509"/>
            <a:ext cx="1658679" cy="909367"/>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D1FF2BD-C1C5-4074-EA2B-D7C6BBAC6D0A}"/>
              </a:ext>
            </a:extLst>
          </p:cNvPr>
          <p:cNvSpPr txBox="1"/>
          <p:nvPr/>
        </p:nvSpPr>
        <p:spPr>
          <a:xfrm>
            <a:off x="611813" y="11526694"/>
            <a:ext cx="3094075" cy="1938992"/>
          </a:xfrm>
          <a:prstGeom prst="rect">
            <a:avLst/>
          </a:prstGeom>
          <a:noFill/>
        </p:spPr>
        <p:txBody>
          <a:bodyPr wrap="square" rtlCol="0">
            <a:spAutoFit/>
          </a:bodyPr>
          <a:lstStyle/>
          <a:p>
            <a:r>
              <a:rPr lang="en-US" sz="4000" b="1" dirty="0">
                <a:solidFill>
                  <a:schemeClr val="bg1"/>
                </a:solidFill>
                <a:latin typeface="+mn-lt"/>
              </a:rPr>
              <a:t>Input layer with m features</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3E6A70C0-33C0-4573-5C83-06543C428B87}"/>
                  </a:ext>
                </a:extLst>
              </p:cNvPr>
              <p:cNvSpPr txBox="1"/>
              <p:nvPr/>
            </p:nvSpPr>
            <p:spPr>
              <a:xfrm>
                <a:off x="22076549" y="4490917"/>
                <a:ext cx="3094075" cy="5594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𝑎</m:t>
                          </m:r>
                        </m:e>
                        <m:sub>
                          <m:r>
                            <a:rPr lang="en-US" sz="3600" b="0" i="1" smtClean="0">
                              <a:solidFill>
                                <a:schemeClr val="bg1"/>
                              </a:solidFill>
                              <a:latin typeface="Cambria Math" panose="02040503050406030204" pitchFamily="18" charset="0"/>
                            </a:rPr>
                            <m:t>1</m:t>
                          </m:r>
                        </m:sub>
                        <m:sup>
                          <m:r>
                            <a:rPr lang="en-GB" sz="3600" b="0" i="1" smtClean="0">
                              <a:solidFill>
                                <a:schemeClr val="bg1"/>
                              </a:solidFill>
                              <a:latin typeface="Cambria Math" panose="02040503050406030204" pitchFamily="18" charset="0"/>
                            </a:rPr>
                            <m:t>1</m:t>
                          </m:r>
                        </m:sup>
                      </m:sSubSup>
                    </m:oMath>
                  </m:oMathPara>
                </a14:m>
                <a:endParaRPr lang="en-US" sz="3600" dirty="0">
                  <a:solidFill>
                    <a:schemeClr val="bg1"/>
                  </a:solidFill>
                  <a:latin typeface="+mn-lt"/>
                </a:endParaRPr>
              </a:p>
            </p:txBody>
          </p:sp>
        </mc:Choice>
        <mc:Fallback>
          <p:sp>
            <p:nvSpPr>
              <p:cNvPr id="17" name="TextBox 16">
                <a:extLst>
                  <a:ext uri="{FF2B5EF4-FFF2-40B4-BE49-F238E27FC236}">
                    <a16:creationId xmlns:a16="http://schemas.microsoft.com/office/drawing/2014/main" id="{3E6A70C0-33C0-4573-5C83-06543C428B87}"/>
                  </a:ext>
                </a:extLst>
              </p:cNvPr>
              <p:cNvSpPr txBox="1">
                <a:spLocks noRot="1" noChangeAspect="1" noMove="1" noResize="1" noEditPoints="1" noAdjustHandles="1" noChangeArrowheads="1" noChangeShapeType="1" noTextEdit="1"/>
              </p:cNvSpPr>
              <p:nvPr/>
            </p:nvSpPr>
            <p:spPr>
              <a:xfrm>
                <a:off x="22076549" y="4490917"/>
                <a:ext cx="3094075" cy="559449"/>
              </a:xfrm>
              <a:prstGeom prst="rect">
                <a:avLst/>
              </a:prstGeom>
              <a:blipFill>
                <a:blip r:embed="rId6"/>
                <a:stretch>
                  <a:fillRect/>
                </a:stretch>
              </a:blipFill>
            </p:spPr>
            <p:txBody>
              <a:bodyPr/>
              <a:lstStyle/>
              <a:p>
                <a:r>
                  <a:rPr lang="en-GB">
                    <a:noFill/>
                  </a:rPr>
                  <a:t> </a:t>
                </a:r>
              </a:p>
            </p:txBody>
          </p:sp>
        </mc:Fallback>
      </mc:AlternateContent>
      <p:sp>
        <p:nvSpPr>
          <p:cNvPr id="31" name="Arrow: Curved Up 30">
            <a:extLst>
              <a:ext uri="{FF2B5EF4-FFF2-40B4-BE49-F238E27FC236}">
                <a16:creationId xmlns:a16="http://schemas.microsoft.com/office/drawing/2014/main" id="{A74536E1-EC8E-C058-BDC6-C8B824FDA63A}"/>
              </a:ext>
            </a:extLst>
          </p:cNvPr>
          <p:cNvSpPr/>
          <p:nvPr/>
        </p:nvSpPr>
        <p:spPr>
          <a:xfrm>
            <a:off x="10813664" y="5425555"/>
            <a:ext cx="6530773" cy="832483"/>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0F979E16-6B6F-4283-2ED6-35DC67D011BC}"/>
                  </a:ext>
                </a:extLst>
              </p:cNvPr>
              <p:cNvSpPr txBox="1"/>
              <p:nvPr/>
            </p:nvSpPr>
            <p:spPr>
              <a:xfrm>
                <a:off x="7164091" y="6535062"/>
                <a:ext cx="6681881" cy="623889"/>
              </a:xfrm>
              <a:prstGeom prst="rect">
                <a:avLst/>
              </a:prstGeom>
              <a:noFill/>
            </p:spPr>
            <p:txBody>
              <a:bodyPr wrap="square" lIns="0" tIns="0" rIns="0" bIns="0" rtlCol="0">
                <a:spAutoFit/>
              </a:bodyPr>
              <a:lstStyle/>
              <a:p>
                <a:pPr defTabSz="914400">
                  <a:buClr>
                    <a:srgbClr val="000000"/>
                  </a:buClr>
                  <a:buFont typeface="Arial"/>
                  <a:buNone/>
                </a:pPr>
                <a14:m>
                  <m:oMathPara xmlns:m="http://schemas.openxmlformats.org/officeDocument/2006/math">
                    <m:oMathParaPr>
                      <m:jc m:val="centerGroup"/>
                    </m:oMathParaPr>
                    <m:oMath xmlns:m="http://schemas.openxmlformats.org/officeDocument/2006/math">
                      <m:sSubSup>
                        <m:sSubSupPr>
                          <m:ctrlPr>
                            <a:rPr lang="en-US" sz="4000" i="1" kern="0" smtClean="0">
                              <a:solidFill>
                                <a:srgbClr val="000000"/>
                              </a:solidFill>
                              <a:latin typeface="Cambria Math" panose="02040503050406030204" pitchFamily="18" charset="0"/>
                              <a:sym typeface="Arial"/>
                            </a:rPr>
                          </m:ctrlPr>
                        </m:sSubSupPr>
                        <m:e>
                          <m:r>
                            <a:rPr lang="en-US" sz="4000" i="1" kern="0" smtClean="0">
                              <a:solidFill>
                                <a:srgbClr val="000000"/>
                              </a:solidFill>
                              <a:latin typeface="Cambria Math" panose="02040503050406030204" pitchFamily="18" charset="0"/>
                              <a:sym typeface="Arial"/>
                            </a:rPr>
                            <m:t>𝑊</m:t>
                          </m:r>
                        </m:e>
                        <m:sub>
                          <m:r>
                            <a:rPr lang="en-US" sz="4000" i="1" kern="0" smtClean="0">
                              <a:solidFill>
                                <a:srgbClr val="000000"/>
                              </a:solidFill>
                              <a:latin typeface="Cambria Math" panose="02040503050406030204" pitchFamily="18" charset="0"/>
                              <a:sym typeface="Arial"/>
                            </a:rPr>
                            <m:t>1</m:t>
                          </m:r>
                        </m:sub>
                        <m:sup>
                          <m:r>
                            <a:rPr lang="en-US" sz="4000" i="1" kern="0" smtClean="0">
                              <a:solidFill>
                                <a:srgbClr val="000000"/>
                              </a:solidFill>
                              <a:latin typeface="Cambria Math" panose="02040503050406030204" pitchFamily="18" charset="0"/>
                              <a:sym typeface="Arial"/>
                            </a:rPr>
                            <m:t>2</m:t>
                          </m:r>
                        </m:sup>
                      </m:sSubSup>
                      <m:sSub>
                        <m:sSubPr>
                          <m:ctrlPr>
                            <a:rPr lang="en-US" sz="4000" i="1" kern="0" smtClean="0">
                              <a:solidFill>
                                <a:srgbClr val="000000"/>
                              </a:solidFill>
                              <a:latin typeface="Cambria Math" panose="02040503050406030204" pitchFamily="18" charset="0"/>
                              <a:sym typeface="Arial"/>
                            </a:rPr>
                          </m:ctrlPr>
                        </m:sSubPr>
                        <m:e>
                          <m:r>
                            <a:rPr lang="en-US" sz="4000" i="1" kern="0" smtClean="0">
                              <a:solidFill>
                                <a:srgbClr val="000000"/>
                              </a:solidFill>
                              <a:latin typeface="Cambria Math" panose="02040503050406030204" pitchFamily="18" charset="0"/>
                              <a:sym typeface="Arial"/>
                            </a:rPr>
                            <m:t>𝑋</m:t>
                          </m:r>
                        </m:e>
                        <m:sub>
                          <m:r>
                            <a:rPr lang="en-US" sz="4000" i="1" kern="0" smtClean="0">
                              <a:solidFill>
                                <a:srgbClr val="000000"/>
                              </a:solidFill>
                              <a:latin typeface="Cambria Math" panose="02040503050406030204" pitchFamily="18" charset="0"/>
                              <a:sym typeface="Arial"/>
                            </a:rPr>
                            <m:t>1</m:t>
                          </m:r>
                        </m:sub>
                      </m:sSub>
                      <m:r>
                        <a:rPr lang="en-US" sz="4000" i="1" kern="0" smtClean="0">
                          <a:solidFill>
                            <a:srgbClr val="000000"/>
                          </a:solidFill>
                          <a:latin typeface="Cambria Math" panose="02040503050406030204" pitchFamily="18" charset="0"/>
                          <a:sym typeface="Arial"/>
                        </a:rPr>
                        <m:t>+ </m:t>
                      </m:r>
                      <m:sSubSup>
                        <m:sSubSupPr>
                          <m:ctrlPr>
                            <a:rPr lang="en-US" sz="4000" i="1" kern="0" smtClean="0">
                              <a:solidFill>
                                <a:srgbClr val="000000"/>
                              </a:solidFill>
                              <a:latin typeface="Cambria Math" panose="02040503050406030204" pitchFamily="18" charset="0"/>
                              <a:sym typeface="Arial"/>
                            </a:rPr>
                          </m:ctrlPr>
                        </m:sSubSupPr>
                        <m:e>
                          <m:r>
                            <a:rPr lang="en-US" sz="4000" i="1" kern="0" smtClean="0">
                              <a:solidFill>
                                <a:srgbClr val="000000"/>
                              </a:solidFill>
                              <a:latin typeface="Cambria Math" panose="02040503050406030204" pitchFamily="18" charset="0"/>
                              <a:sym typeface="Arial"/>
                            </a:rPr>
                            <m:t>𝑊</m:t>
                          </m:r>
                        </m:e>
                        <m:sub>
                          <m:r>
                            <a:rPr lang="en-US" sz="4000" i="1" kern="0" smtClean="0">
                              <a:solidFill>
                                <a:srgbClr val="000000"/>
                              </a:solidFill>
                              <a:latin typeface="Cambria Math" panose="02040503050406030204" pitchFamily="18" charset="0"/>
                              <a:sym typeface="Arial"/>
                            </a:rPr>
                            <m:t>2</m:t>
                          </m:r>
                        </m:sub>
                        <m:sup>
                          <m:r>
                            <a:rPr lang="en-US" sz="4000" i="1" kern="0" smtClean="0">
                              <a:solidFill>
                                <a:srgbClr val="000000"/>
                              </a:solidFill>
                              <a:latin typeface="Cambria Math" panose="02040503050406030204" pitchFamily="18" charset="0"/>
                              <a:sym typeface="Arial"/>
                            </a:rPr>
                            <m:t>2</m:t>
                          </m:r>
                        </m:sup>
                      </m:sSubSup>
                      <m:sSub>
                        <m:sSubPr>
                          <m:ctrlPr>
                            <a:rPr lang="en-US" sz="4000" i="1" kern="0" smtClean="0">
                              <a:solidFill>
                                <a:srgbClr val="000000"/>
                              </a:solidFill>
                              <a:latin typeface="Cambria Math" panose="02040503050406030204" pitchFamily="18" charset="0"/>
                              <a:sym typeface="Arial"/>
                            </a:rPr>
                          </m:ctrlPr>
                        </m:sSubPr>
                        <m:e>
                          <m:r>
                            <a:rPr lang="en-US" sz="4000" i="1" kern="0" smtClean="0">
                              <a:solidFill>
                                <a:srgbClr val="000000"/>
                              </a:solidFill>
                              <a:latin typeface="Cambria Math" panose="02040503050406030204" pitchFamily="18" charset="0"/>
                              <a:sym typeface="Arial"/>
                            </a:rPr>
                            <m:t>𝑋</m:t>
                          </m:r>
                        </m:e>
                        <m:sub>
                          <m:r>
                            <a:rPr lang="en-US" sz="4000" i="1" kern="0" smtClean="0">
                              <a:solidFill>
                                <a:srgbClr val="000000"/>
                              </a:solidFill>
                              <a:latin typeface="Cambria Math" panose="02040503050406030204" pitchFamily="18" charset="0"/>
                              <a:sym typeface="Arial"/>
                            </a:rPr>
                            <m:t>2</m:t>
                          </m:r>
                        </m:sub>
                      </m:sSub>
                      <m:r>
                        <a:rPr lang="en-US" sz="4000" i="1" kern="0" smtClean="0">
                          <a:solidFill>
                            <a:srgbClr val="000000"/>
                          </a:solidFill>
                          <a:latin typeface="Cambria Math" panose="02040503050406030204" pitchFamily="18" charset="0"/>
                          <a:sym typeface="Arial"/>
                        </a:rPr>
                        <m:t>+..</m:t>
                      </m:r>
                      <m:sSub>
                        <m:sSubPr>
                          <m:ctrlPr>
                            <a:rPr lang="en-US" sz="4000" i="1" kern="0" smtClean="0">
                              <a:solidFill>
                                <a:srgbClr val="000000"/>
                              </a:solidFill>
                              <a:latin typeface="Cambria Math" panose="02040503050406030204" pitchFamily="18" charset="0"/>
                              <a:sym typeface="Arial"/>
                            </a:rPr>
                          </m:ctrlPr>
                        </m:sSubPr>
                        <m:e>
                          <m:sSubSup>
                            <m:sSubSupPr>
                              <m:ctrlPr>
                                <a:rPr lang="en-US" sz="4000" i="1" kern="0" smtClean="0">
                                  <a:solidFill>
                                    <a:srgbClr val="000000"/>
                                  </a:solidFill>
                                  <a:latin typeface="Cambria Math" panose="02040503050406030204" pitchFamily="18" charset="0"/>
                                  <a:sym typeface="Arial"/>
                                </a:rPr>
                              </m:ctrlPr>
                            </m:sSubSupPr>
                            <m:e>
                              <m:r>
                                <a:rPr lang="en-US" sz="4000" i="1" kern="0" smtClean="0">
                                  <a:solidFill>
                                    <a:srgbClr val="000000"/>
                                  </a:solidFill>
                                  <a:latin typeface="Cambria Math" panose="02040503050406030204" pitchFamily="18" charset="0"/>
                                  <a:sym typeface="Arial"/>
                                </a:rPr>
                                <m:t>𝑊</m:t>
                              </m:r>
                            </m:e>
                            <m:sub>
                              <m:r>
                                <a:rPr lang="en-US" sz="4000" i="1" kern="0" smtClean="0">
                                  <a:solidFill>
                                    <a:srgbClr val="000000"/>
                                  </a:solidFill>
                                  <a:latin typeface="Cambria Math" panose="02040503050406030204" pitchFamily="18" charset="0"/>
                                  <a:sym typeface="Arial"/>
                                </a:rPr>
                                <m:t>𝑚</m:t>
                              </m:r>
                            </m:sub>
                            <m:sup>
                              <m:r>
                                <a:rPr lang="en-US" sz="4000" i="1" kern="0" smtClean="0">
                                  <a:solidFill>
                                    <a:srgbClr val="000000"/>
                                  </a:solidFill>
                                  <a:latin typeface="Cambria Math" panose="02040503050406030204" pitchFamily="18" charset="0"/>
                                  <a:sym typeface="Arial"/>
                                </a:rPr>
                                <m:t>2</m:t>
                              </m:r>
                            </m:sup>
                          </m:sSubSup>
                          <m:r>
                            <a:rPr lang="en-US" sz="4000" i="1" kern="0" smtClean="0">
                              <a:solidFill>
                                <a:srgbClr val="000000"/>
                              </a:solidFill>
                              <a:latin typeface="Cambria Math" panose="02040503050406030204" pitchFamily="18" charset="0"/>
                              <a:sym typeface="Arial"/>
                            </a:rPr>
                            <m:t>𝑋</m:t>
                          </m:r>
                        </m:e>
                        <m:sub>
                          <m:r>
                            <a:rPr lang="en-US" sz="4000" i="1" kern="0" smtClean="0">
                              <a:solidFill>
                                <a:srgbClr val="000000"/>
                              </a:solidFill>
                              <a:latin typeface="Cambria Math" panose="02040503050406030204" pitchFamily="18" charset="0"/>
                              <a:sym typeface="Arial"/>
                            </a:rPr>
                            <m:t>𝑚</m:t>
                          </m:r>
                        </m:sub>
                      </m:sSub>
                      <m:r>
                        <a:rPr lang="en-US" sz="4000" i="1" kern="0" smtClean="0">
                          <a:solidFill>
                            <a:srgbClr val="000000"/>
                          </a:solidFill>
                          <a:latin typeface="Cambria Math" panose="02040503050406030204" pitchFamily="18" charset="0"/>
                          <a:sym typeface="Arial"/>
                        </a:rPr>
                        <m:t>+</m:t>
                      </m:r>
                      <m:sSup>
                        <m:sSupPr>
                          <m:ctrlPr>
                            <a:rPr lang="en-US" sz="4000" i="1" kern="0" smtClean="0">
                              <a:solidFill>
                                <a:srgbClr val="000000"/>
                              </a:solidFill>
                              <a:latin typeface="Cambria Math" panose="02040503050406030204" pitchFamily="18" charset="0"/>
                              <a:sym typeface="Arial"/>
                            </a:rPr>
                          </m:ctrlPr>
                        </m:sSupPr>
                        <m:e>
                          <m:r>
                            <a:rPr lang="en-US" sz="4000" i="1" kern="0" smtClean="0">
                              <a:solidFill>
                                <a:srgbClr val="000000"/>
                              </a:solidFill>
                              <a:latin typeface="Cambria Math" panose="02040503050406030204" pitchFamily="18" charset="0"/>
                              <a:sym typeface="Arial"/>
                            </a:rPr>
                            <m:t>𝑏</m:t>
                          </m:r>
                        </m:e>
                        <m:sup>
                          <m:r>
                            <a:rPr lang="en-US" sz="4000" i="1" kern="0" smtClean="0">
                              <a:solidFill>
                                <a:srgbClr val="000000"/>
                              </a:solidFill>
                              <a:latin typeface="Cambria Math" panose="02040503050406030204" pitchFamily="18" charset="0"/>
                              <a:sym typeface="Arial"/>
                            </a:rPr>
                            <m:t>2</m:t>
                          </m:r>
                        </m:sup>
                      </m:sSup>
                    </m:oMath>
                  </m:oMathPara>
                </a14:m>
                <a:endParaRPr lang="en-US" sz="4000" kern="0" dirty="0">
                  <a:solidFill>
                    <a:srgbClr val="000000"/>
                  </a:solidFill>
                  <a:latin typeface="Arial"/>
                  <a:cs typeface="Arial"/>
                  <a:sym typeface="Arial"/>
                </a:endParaRPr>
              </a:p>
            </p:txBody>
          </p:sp>
        </mc:Choice>
        <mc:Fallback>
          <p:sp>
            <p:nvSpPr>
              <p:cNvPr id="36" name="TextBox 35">
                <a:extLst>
                  <a:ext uri="{FF2B5EF4-FFF2-40B4-BE49-F238E27FC236}">
                    <a16:creationId xmlns:a16="http://schemas.microsoft.com/office/drawing/2014/main" id="{0F979E16-6B6F-4283-2ED6-35DC67D011BC}"/>
                  </a:ext>
                </a:extLst>
              </p:cNvPr>
              <p:cNvSpPr txBox="1">
                <a:spLocks noRot="1" noChangeAspect="1" noMove="1" noResize="1" noEditPoints="1" noAdjustHandles="1" noChangeArrowheads="1" noChangeShapeType="1" noTextEdit="1"/>
              </p:cNvSpPr>
              <p:nvPr/>
            </p:nvSpPr>
            <p:spPr>
              <a:xfrm>
                <a:off x="7164091" y="6535062"/>
                <a:ext cx="6681881" cy="623889"/>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4AC78896-60E7-4D24-E187-576C225A0203}"/>
                  </a:ext>
                </a:extLst>
              </p:cNvPr>
              <p:cNvSpPr txBox="1"/>
              <p:nvPr/>
            </p:nvSpPr>
            <p:spPr>
              <a:xfrm>
                <a:off x="14722207" y="6450481"/>
                <a:ext cx="7575754" cy="623889"/>
              </a:xfrm>
              <a:prstGeom prst="rect">
                <a:avLst/>
              </a:prstGeom>
              <a:noFill/>
            </p:spPr>
            <p:txBody>
              <a:bodyPr wrap="square" lIns="0" tIns="0" rIns="0" bIns="0" rtlCol="0">
                <a:spAutoFit/>
              </a:bodyPr>
              <a:lstStyle/>
              <a:p>
                <a:pPr defTabSz="914400">
                  <a:buClr>
                    <a:srgbClr val="000000"/>
                  </a:buClr>
                  <a:buFont typeface="Arial"/>
                  <a:buNone/>
                </a:pPr>
                <a14:m>
                  <m:oMath xmlns:m="http://schemas.openxmlformats.org/officeDocument/2006/math">
                    <m:sSubSup>
                      <m:sSubSupPr>
                        <m:ctrlPr>
                          <a:rPr lang="en-US" sz="4000" i="1" kern="0" smtClean="0">
                            <a:solidFill>
                              <a:srgbClr val="000000"/>
                            </a:solidFill>
                            <a:latin typeface="Cambria Math" panose="02040503050406030204" pitchFamily="18" charset="0"/>
                            <a:sym typeface="Arial"/>
                          </a:rPr>
                        </m:ctrlPr>
                      </m:sSubSupPr>
                      <m:e>
                        <m:r>
                          <a:rPr lang="en-US" sz="4000" i="1" kern="0" smtClean="0">
                            <a:solidFill>
                              <a:srgbClr val="000000"/>
                            </a:solidFill>
                            <a:latin typeface="Cambria Math" panose="02040503050406030204" pitchFamily="18" charset="0"/>
                            <a:sym typeface="Arial"/>
                          </a:rPr>
                          <m:t>𝑔</m:t>
                        </m:r>
                        <m:r>
                          <a:rPr lang="en-US" sz="4000" i="1" kern="0" smtClean="0">
                            <a:solidFill>
                              <a:srgbClr val="000000"/>
                            </a:solidFill>
                            <a:latin typeface="Cambria Math" panose="02040503050406030204" pitchFamily="18" charset="0"/>
                            <a:sym typeface="Arial"/>
                          </a:rPr>
                          <m:t>(</m:t>
                        </m:r>
                        <m:r>
                          <a:rPr lang="en-US" sz="4000" i="1" kern="0" smtClean="0">
                            <a:solidFill>
                              <a:srgbClr val="000000"/>
                            </a:solidFill>
                            <a:latin typeface="Cambria Math" panose="02040503050406030204" pitchFamily="18" charset="0"/>
                            <a:sym typeface="Arial"/>
                          </a:rPr>
                          <m:t>𝑊</m:t>
                        </m:r>
                      </m:e>
                      <m:sub>
                        <m:r>
                          <a:rPr lang="en-US" sz="4000" i="1" kern="0" smtClean="0">
                            <a:solidFill>
                              <a:srgbClr val="000000"/>
                            </a:solidFill>
                            <a:latin typeface="Cambria Math" panose="02040503050406030204" pitchFamily="18" charset="0"/>
                            <a:sym typeface="Arial"/>
                          </a:rPr>
                          <m:t>1</m:t>
                        </m:r>
                      </m:sub>
                      <m:sup>
                        <m:r>
                          <a:rPr lang="en-US" sz="4000" i="1" kern="0" smtClean="0">
                            <a:solidFill>
                              <a:srgbClr val="000000"/>
                            </a:solidFill>
                            <a:latin typeface="Cambria Math" panose="02040503050406030204" pitchFamily="18" charset="0"/>
                            <a:sym typeface="Arial"/>
                          </a:rPr>
                          <m:t>2</m:t>
                        </m:r>
                      </m:sup>
                    </m:sSubSup>
                    <m:sSub>
                      <m:sSubPr>
                        <m:ctrlPr>
                          <a:rPr lang="en-US" sz="4000" i="1" kern="0" smtClean="0">
                            <a:solidFill>
                              <a:srgbClr val="000000"/>
                            </a:solidFill>
                            <a:latin typeface="Cambria Math" panose="02040503050406030204" pitchFamily="18" charset="0"/>
                            <a:sym typeface="Arial"/>
                          </a:rPr>
                        </m:ctrlPr>
                      </m:sSubPr>
                      <m:e>
                        <m:r>
                          <a:rPr lang="en-US" sz="4000" i="1" kern="0" smtClean="0">
                            <a:solidFill>
                              <a:srgbClr val="000000"/>
                            </a:solidFill>
                            <a:latin typeface="Cambria Math" panose="02040503050406030204" pitchFamily="18" charset="0"/>
                            <a:sym typeface="Arial"/>
                          </a:rPr>
                          <m:t>𝑋</m:t>
                        </m:r>
                      </m:e>
                      <m:sub>
                        <m:r>
                          <a:rPr lang="en-US" sz="4000" i="1" kern="0" smtClean="0">
                            <a:solidFill>
                              <a:srgbClr val="000000"/>
                            </a:solidFill>
                            <a:latin typeface="Cambria Math" panose="02040503050406030204" pitchFamily="18" charset="0"/>
                            <a:sym typeface="Arial"/>
                          </a:rPr>
                          <m:t>1</m:t>
                        </m:r>
                      </m:sub>
                    </m:sSub>
                    <m:r>
                      <a:rPr lang="en-US" sz="4000" i="1" kern="0" smtClean="0">
                        <a:solidFill>
                          <a:srgbClr val="000000"/>
                        </a:solidFill>
                        <a:latin typeface="Cambria Math" panose="02040503050406030204" pitchFamily="18" charset="0"/>
                        <a:sym typeface="Arial"/>
                      </a:rPr>
                      <m:t>+ </m:t>
                    </m:r>
                    <m:sSubSup>
                      <m:sSubSupPr>
                        <m:ctrlPr>
                          <a:rPr lang="en-US" sz="4000" i="1" kern="0" smtClean="0">
                            <a:solidFill>
                              <a:srgbClr val="000000"/>
                            </a:solidFill>
                            <a:latin typeface="Cambria Math" panose="02040503050406030204" pitchFamily="18" charset="0"/>
                            <a:sym typeface="Arial"/>
                          </a:rPr>
                        </m:ctrlPr>
                      </m:sSubSupPr>
                      <m:e>
                        <m:r>
                          <a:rPr lang="en-US" sz="4000" i="1" kern="0" smtClean="0">
                            <a:solidFill>
                              <a:srgbClr val="000000"/>
                            </a:solidFill>
                            <a:latin typeface="Cambria Math" panose="02040503050406030204" pitchFamily="18" charset="0"/>
                            <a:sym typeface="Arial"/>
                          </a:rPr>
                          <m:t>𝑊</m:t>
                        </m:r>
                      </m:e>
                      <m:sub>
                        <m:r>
                          <a:rPr lang="en-US" sz="4000" i="1" kern="0" smtClean="0">
                            <a:solidFill>
                              <a:srgbClr val="000000"/>
                            </a:solidFill>
                            <a:latin typeface="Cambria Math" panose="02040503050406030204" pitchFamily="18" charset="0"/>
                            <a:sym typeface="Arial"/>
                          </a:rPr>
                          <m:t>2</m:t>
                        </m:r>
                      </m:sub>
                      <m:sup>
                        <m:r>
                          <a:rPr lang="en-US" sz="4000" i="1" kern="0" smtClean="0">
                            <a:solidFill>
                              <a:srgbClr val="000000"/>
                            </a:solidFill>
                            <a:latin typeface="Cambria Math" panose="02040503050406030204" pitchFamily="18" charset="0"/>
                            <a:sym typeface="Arial"/>
                          </a:rPr>
                          <m:t>2</m:t>
                        </m:r>
                      </m:sup>
                    </m:sSubSup>
                    <m:sSub>
                      <m:sSubPr>
                        <m:ctrlPr>
                          <a:rPr lang="en-US" sz="4000" i="1" kern="0" smtClean="0">
                            <a:solidFill>
                              <a:srgbClr val="000000"/>
                            </a:solidFill>
                            <a:latin typeface="Cambria Math" panose="02040503050406030204" pitchFamily="18" charset="0"/>
                            <a:sym typeface="Arial"/>
                          </a:rPr>
                        </m:ctrlPr>
                      </m:sSubPr>
                      <m:e>
                        <m:r>
                          <a:rPr lang="en-US" sz="4000" i="1" kern="0" smtClean="0">
                            <a:solidFill>
                              <a:srgbClr val="000000"/>
                            </a:solidFill>
                            <a:latin typeface="Cambria Math" panose="02040503050406030204" pitchFamily="18" charset="0"/>
                            <a:sym typeface="Arial"/>
                          </a:rPr>
                          <m:t>𝑋</m:t>
                        </m:r>
                      </m:e>
                      <m:sub>
                        <m:r>
                          <a:rPr lang="en-US" sz="4000" i="1" kern="0" smtClean="0">
                            <a:solidFill>
                              <a:srgbClr val="000000"/>
                            </a:solidFill>
                            <a:latin typeface="Cambria Math" panose="02040503050406030204" pitchFamily="18" charset="0"/>
                            <a:sym typeface="Arial"/>
                          </a:rPr>
                          <m:t>2</m:t>
                        </m:r>
                      </m:sub>
                    </m:sSub>
                    <m:r>
                      <a:rPr lang="en-US" sz="4000" i="1" kern="0" smtClean="0">
                        <a:solidFill>
                          <a:srgbClr val="000000"/>
                        </a:solidFill>
                        <a:latin typeface="Cambria Math" panose="02040503050406030204" pitchFamily="18" charset="0"/>
                        <a:sym typeface="Arial"/>
                      </a:rPr>
                      <m:t>+..</m:t>
                    </m:r>
                    <m:sSub>
                      <m:sSubPr>
                        <m:ctrlPr>
                          <a:rPr lang="en-US" sz="4000" i="1" kern="0" smtClean="0">
                            <a:solidFill>
                              <a:srgbClr val="000000"/>
                            </a:solidFill>
                            <a:latin typeface="Cambria Math" panose="02040503050406030204" pitchFamily="18" charset="0"/>
                            <a:sym typeface="Arial"/>
                          </a:rPr>
                        </m:ctrlPr>
                      </m:sSubPr>
                      <m:e>
                        <m:sSubSup>
                          <m:sSubSupPr>
                            <m:ctrlPr>
                              <a:rPr lang="en-US" sz="4000" i="1" kern="0" smtClean="0">
                                <a:solidFill>
                                  <a:srgbClr val="000000"/>
                                </a:solidFill>
                                <a:latin typeface="Cambria Math" panose="02040503050406030204" pitchFamily="18" charset="0"/>
                                <a:sym typeface="Arial"/>
                              </a:rPr>
                            </m:ctrlPr>
                          </m:sSubSupPr>
                          <m:e>
                            <m:r>
                              <a:rPr lang="en-US" sz="4000" i="1" kern="0" smtClean="0">
                                <a:solidFill>
                                  <a:srgbClr val="000000"/>
                                </a:solidFill>
                                <a:latin typeface="Cambria Math" panose="02040503050406030204" pitchFamily="18" charset="0"/>
                                <a:sym typeface="Arial"/>
                              </a:rPr>
                              <m:t>𝑊</m:t>
                            </m:r>
                          </m:e>
                          <m:sub>
                            <m:r>
                              <a:rPr lang="en-US" sz="4000" i="1" kern="0" smtClean="0">
                                <a:solidFill>
                                  <a:srgbClr val="000000"/>
                                </a:solidFill>
                                <a:latin typeface="Cambria Math" panose="02040503050406030204" pitchFamily="18" charset="0"/>
                                <a:sym typeface="Arial"/>
                              </a:rPr>
                              <m:t>𝑚</m:t>
                            </m:r>
                          </m:sub>
                          <m:sup>
                            <m:r>
                              <a:rPr lang="en-US" sz="4000" i="1" kern="0" smtClean="0">
                                <a:solidFill>
                                  <a:srgbClr val="000000"/>
                                </a:solidFill>
                                <a:latin typeface="Cambria Math" panose="02040503050406030204" pitchFamily="18" charset="0"/>
                                <a:sym typeface="Arial"/>
                              </a:rPr>
                              <m:t>2</m:t>
                            </m:r>
                          </m:sup>
                        </m:sSubSup>
                        <m:r>
                          <a:rPr lang="en-US" sz="4000" i="1" kern="0" smtClean="0">
                            <a:solidFill>
                              <a:srgbClr val="000000"/>
                            </a:solidFill>
                            <a:latin typeface="Cambria Math" panose="02040503050406030204" pitchFamily="18" charset="0"/>
                            <a:sym typeface="Arial"/>
                          </a:rPr>
                          <m:t>𝑋</m:t>
                        </m:r>
                      </m:e>
                      <m:sub>
                        <m:r>
                          <a:rPr lang="en-US" sz="4000" i="1" kern="0" smtClean="0">
                            <a:solidFill>
                              <a:srgbClr val="000000"/>
                            </a:solidFill>
                            <a:latin typeface="Cambria Math" panose="02040503050406030204" pitchFamily="18" charset="0"/>
                            <a:sym typeface="Arial"/>
                          </a:rPr>
                          <m:t>𝑚</m:t>
                        </m:r>
                      </m:sub>
                    </m:sSub>
                    <m:r>
                      <a:rPr lang="en-US" sz="4000" i="1" kern="0" smtClean="0">
                        <a:solidFill>
                          <a:srgbClr val="000000"/>
                        </a:solidFill>
                        <a:latin typeface="Cambria Math" panose="02040503050406030204" pitchFamily="18" charset="0"/>
                        <a:sym typeface="Arial"/>
                      </a:rPr>
                      <m:t>+</m:t>
                    </m:r>
                    <m:sSup>
                      <m:sSupPr>
                        <m:ctrlPr>
                          <a:rPr lang="en-US" sz="4000" i="1" kern="0" smtClean="0">
                            <a:solidFill>
                              <a:srgbClr val="000000"/>
                            </a:solidFill>
                            <a:latin typeface="Cambria Math" panose="02040503050406030204" pitchFamily="18" charset="0"/>
                            <a:sym typeface="Arial"/>
                          </a:rPr>
                        </m:ctrlPr>
                      </m:sSupPr>
                      <m:e>
                        <m:r>
                          <a:rPr lang="en-US" sz="4000" i="1" kern="0" smtClean="0">
                            <a:solidFill>
                              <a:srgbClr val="000000"/>
                            </a:solidFill>
                            <a:latin typeface="Cambria Math" panose="02040503050406030204" pitchFamily="18" charset="0"/>
                            <a:sym typeface="Arial"/>
                          </a:rPr>
                          <m:t>𝑏</m:t>
                        </m:r>
                      </m:e>
                      <m:sup>
                        <m:r>
                          <a:rPr lang="en-US" sz="4000" i="1" kern="0" smtClean="0">
                            <a:solidFill>
                              <a:srgbClr val="000000"/>
                            </a:solidFill>
                            <a:latin typeface="Cambria Math" panose="02040503050406030204" pitchFamily="18" charset="0"/>
                            <a:sym typeface="Arial"/>
                          </a:rPr>
                          <m:t>2</m:t>
                        </m:r>
                      </m:sup>
                    </m:sSup>
                  </m:oMath>
                </a14:m>
                <a:r>
                  <a:rPr lang="en-US" sz="4000" kern="0" dirty="0">
                    <a:solidFill>
                      <a:srgbClr val="000000"/>
                    </a:solidFill>
                    <a:latin typeface="Arial"/>
                    <a:cs typeface="Arial"/>
                    <a:sym typeface="Arial"/>
                  </a:rPr>
                  <a:t>)</a:t>
                </a:r>
              </a:p>
            </p:txBody>
          </p:sp>
        </mc:Choice>
        <mc:Fallback>
          <p:sp>
            <p:nvSpPr>
              <p:cNvPr id="37" name="TextBox 36">
                <a:extLst>
                  <a:ext uri="{FF2B5EF4-FFF2-40B4-BE49-F238E27FC236}">
                    <a16:creationId xmlns:a16="http://schemas.microsoft.com/office/drawing/2014/main" id="{4AC78896-60E7-4D24-E187-576C225A0203}"/>
                  </a:ext>
                </a:extLst>
              </p:cNvPr>
              <p:cNvSpPr txBox="1">
                <a:spLocks noRot="1" noChangeAspect="1" noMove="1" noResize="1" noEditPoints="1" noAdjustHandles="1" noChangeArrowheads="1" noChangeShapeType="1" noTextEdit="1"/>
              </p:cNvSpPr>
              <p:nvPr/>
            </p:nvSpPr>
            <p:spPr>
              <a:xfrm>
                <a:off x="14722207" y="6450481"/>
                <a:ext cx="7575754" cy="623889"/>
              </a:xfrm>
              <a:prstGeom prst="rect">
                <a:avLst/>
              </a:prstGeom>
              <a:blipFill>
                <a:blip r:embed="rId8"/>
                <a:stretch>
                  <a:fillRect t="-23529" r="-483" b="-4902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BA5582EF-37E6-3C84-57D5-DC2A3421EE5E}"/>
                  </a:ext>
                </a:extLst>
              </p:cNvPr>
              <p:cNvSpPr txBox="1"/>
              <p:nvPr/>
            </p:nvSpPr>
            <p:spPr>
              <a:xfrm>
                <a:off x="6805934" y="4381524"/>
                <a:ext cx="7549301" cy="622606"/>
              </a:xfrm>
              <a:prstGeom prst="rect">
                <a:avLst/>
              </a:prstGeom>
              <a:noFill/>
            </p:spPr>
            <p:txBody>
              <a:bodyPr wrap="square" lIns="0" tIns="0" rIns="0" bIns="0" rtlCol="0">
                <a:spAutoFit/>
              </a:bodyPr>
              <a:lstStyle/>
              <a:p>
                <a:pPr defTabSz="914400">
                  <a:buClr>
                    <a:srgbClr val="000000"/>
                  </a:buClr>
                  <a:buFont typeface="Arial"/>
                  <a:buNone/>
                </a:pPr>
                <a14:m>
                  <m:oMathPara xmlns:m="http://schemas.openxmlformats.org/officeDocument/2006/math">
                    <m:oMathParaPr>
                      <m:jc m:val="centerGroup"/>
                    </m:oMathParaPr>
                    <m:oMath xmlns:m="http://schemas.openxmlformats.org/officeDocument/2006/math">
                      <m:sSubSup>
                        <m:sSubSupPr>
                          <m:ctrlPr>
                            <a:rPr lang="en-US" sz="4000" i="1" kern="0" smtClean="0">
                              <a:solidFill>
                                <a:srgbClr val="000000"/>
                              </a:solidFill>
                              <a:latin typeface="Cambria Math" panose="02040503050406030204" pitchFamily="18" charset="0"/>
                              <a:sym typeface="Arial"/>
                            </a:rPr>
                          </m:ctrlPr>
                        </m:sSubSupPr>
                        <m:e>
                          <m:r>
                            <a:rPr lang="en-US" sz="4000" i="1" kern="0" smtClean="0">
                              <a:solidFill>
                                <a:srgbClr val="000000"/>
                              </a:solidFill>
                              <a:latin typeface="Cambria Math" panose="02040503050406030204" pitchFamily="18" charset="0"/>
                              <a:sym typeface="Arial"/>
                            </a:rPr>
                            <m:t>𝑊</m:t>
                          </m:r>
                        </m:e>
                        <m:sub>
                          <m:r>
                            <a:rPr lang="en-US" sz="4000" i="1" kern="0" smtClean="0">
                              <a:solidFill>
                                <a:srgbClr val="000000"/>
                              </a:solidFill>
                              <a:latin typeface="Cambria Math" panose="02040503050406030204" pitchFamily="18" charset="0"/>
                              <a:sym typeface="Arial"/>
                            </a:rPr>
                            <m:t>1</m:t>
                          </m:r>
                        </m:sub>
                        <m:sup>
                          <m:r>
                            <a:rPr lang="en-US" sz="4000" i="1" kern="0" smtClean="0">
                              <a:solidFill>
                                <a:srgbClr val="000000"/>
                              </a:solidFill>
                              <a:latin typeface="Cambria Math" panose="02040503050406030204" pitchFamily="18" charset="0"/>
                              <a:sym typeface="Arial"/>
                            </a:rPr>
                            <m:t>1</m:t>
                          </m:r>
                        </m:sup>
                      </m:sSubSup>
                      <m:sSub>
                        <m:sSubPr>
                          <m:ctrlPr>
                            <a:rPr lang="en-US" sz="4000" i="1" kern="0" smtClean="0">
                              <a:solidFill>
                                <a:srgbClr val="000000"/>
                              </a:solidFill>
                              <a:latin typeface="Cambria Math" panose="02040503050406030204" pitchFamily="18" charset="0"/>
                              <a:sym typeface="Arial"/>
                            </a:rPr>
                          </m:ctrlPr>
                        </m:sSubPr>
                        <m:e>
                          <m:r>
                            <a:rPr lang="en-US" sz="4000" i="1" kern="0" smtClean="0">
                              <a:solidFill>
                                <a:srgbClr val="000000"/>
                              </a:solidFill>
                              <a:latin typeface="Cambria Math" panose="02040503050406030204" pitchFamily="18" charset="0"/>
                              <a:sym typeface="Arial"/>
                            </a:rPr>
                            <m:t>𝑋</m:t>
                          </m:r>
                        </m:e>
                        <m:sub>
                          <m:r>
                            <a:rPr lang="en-US" sz="4000" i="1" kern="0" smtClean="0">
                              <a:solidFill>
                                <a:srgbClr val="000000"/>
                              </a:solidFill>
                              <a:latin typeface="Cambria Math" panose="02040503050406030204" pitchFamily="18" charset="0"/>
                              <a:sym typeface="Arial"/>
                            </a:rPr>
                            <m:t>1</m:t>
                          </m:r>
                        </m:sub>
                      </m:sSub>
                      <m:r>
                        <a:rPr lang="en-US" sz="4000" i="1" kern="0" smtClean="0">
                          <a:solidFill>
                            <a:srgbClr val="000000"/>
                          </a:solidFill>
                          <a:latin typeface="Cambria Math" panose="02040503050406030204" pitchFamily="18" charset="0"/>
                          <a:sym typeface="Arial"/>
                        </a:rPr>
                        <m:t>+ </m:t>
                      </m:r>
                      <m:sSubSup>
                        <m:sSubSupPr>
                          <m:ctrlPr>
                            <a:rPr lang="en-US" sz="4000" i="1" kern="0" smtClean="0">
                              <a:solidFill>
                                <a:srgbClr val="000000"/>
                              </a:solidFill>
                              <a:latin typeface="Cambria Math" panose="02040503050406030204" pitchFamily="18" charset="0"/>
                              <a:sym typeface="Arial"/>
                            </a:rPr>
                          </m:ctrlPr>
                        </m:sSubSupPr>
                        <m:e>
                          <m:r>
                            <a:rPr lang="en-US" sz="4000" i="1" kern="0" smtClean="0">
                              <a:solidFill>
                                <a:srgbClr val="000000"/>
                              </a:solidFill>
                              <a:latin typeface="Cambria Math" panose="02040503050406030204" pitchFamily="18" charset="0"/>
                              <a:sym typeface="Arial"/>
                            </a:rPr>
                            <m:t>𝑊</m:t>
                          </m:r>
                        </m:e>
                        <m:sub>
                          <m:r>
                            <a:rPr lang="en-US" sz="4000" i="1" kern="0" smtClean="0">
                              <a:solidFill>
                                <a:srgbClr val="000000"/>
                              </a:solidFill>
                              <a:latin typeface="Cambria Math" panose="02040503050406030204" pitchFamily="18" charset="0"/>
                              <a:sym typeface="Arial"/>
                            </a:rPr>
                            <m:t>2</m:t>
                          </m:r>
                        </m:sub>
                        <m:sup>
                          <m:r>
                            <a:rPr lang="en-US" sz="4000" i="1" kern="0" smtClean="0">
                              <a:solidFill>
                                <a:srgbClr val="000000"/>
                              </a:solidFill>
                              <a:latin typeface="Cambria Math" panose="02040503050406030204" pitchFamily="18" charset="0"/>
                              <a:sym typeface="Arial"/>
                            </a:rPr>
                            <m:t>1</m:t>
                          </m:r>
                        </m:sup>
                      </m:sSubSup>
                      <m:sSub>
                        <m:sSubPr>
                          <m:ctrlPr>
                            <a:rPr lang="en-US" sz="4000" i="1" kern="0" smtClean="0">
                              <a:solidFill>
                                <a:srgbClr val="000000"/>
                              </a:solidFill>
                              <a:latin typeface="Cambria Math" panose="02040503050406030204" pitchFamily="18" charset="0"/>
                              <a:sym typeface="Arial"/>
                            </a:rPr>
                          </m:ctrlPr>
                        </m:sSubPr>
                        <m:e>
                          <m:r>
                            <a:rPr lang="en-US" sz="4000" i="1" kern="0" smtClean="0">
                              <a:solidFill>
                                <a:srgbClr val="000000"/>
                              </a:solidFill>
                              <a:latin typeface="Cambria Math" panose="02040503050406030204" pitchFamily="18" charset="0"/>
                              <a:sym typeface="Arial"/>
                            </a:rPr>
                            <m:t>𝑋</m:t>
                          </m:r>
                        </m:e>
                        <m:sub>
                          <m:r>
                            <a:rPr lang="en-US" sz="4000" i="1" kern="0" smtClean="0">
                              <a:solidFill>
                                <a:srgbClr val="000000"/>
                              </a:solidFill>
                              <a:latin typeface="Cambria Math" panose="02040503050406030204" pitchFamily="18" charset="0"/>
                              <a:sym typeface="Arial"/>
                            </a:rPr>
                            <m:t>2</m:t>
                          </m:r>
                        </m:sub>
                      </m:sSub>
                      <m:r>
                        <a:rPr lang="en-US" sz="4000" i="1" kern="0" smtClean="0">
                          <a:solidFill>
                            <a:srgbClr val="000000"/>
                          </a:solidFill>
                          <a:latin typeface="Cambria Math" panose="02040503050406030204" pitchFamily="18" charset="0"/>
                          <a:sym typeface="Arial"/>
                        </a:rPr>
                        <m:t>+..</m:t>
                      </m:r>
                      <m:sSub>
                        <m:sSubPr>
                          <m:ctrlPr>
                            <a:rPr lang="en-US" sz="4000" i="1" kern="0" smtClean="0">
                              <a:solidFill>
                                <a:srgbClr val="000000"/>
                              </a:solidFill>
                              <a:latin typeface="Cambria Math" panose="02040503050406030204" pitchFamily="18" charset="0"/>
                              <a:sym typeface="Arial"/>
                            </a:rPr>
                          </m:ctrlPr>
                        </m:sSubPr>
                        <m:e>
                          <m:sSubSup>
                            <m:sSubSupPr>
                              <m:ctrlPr>
                                <a:rPr lang="en-US" sz="4000" i="1" kern="0" smtClean="0">
                                  <a:solidFill>
                                    <a:srgbClr val="000000"/>
                                  </a:solidFill>
                                  <a:latin typeface="Cambria Math" panose="02040503050406030204" pitchFamily="18" charset="0"/>
                                  <a:sym typeface="Arial"/>
                                </a:rPr>
                              </m:ctrlPr>
                            </m:sSubSupPr>
                            <m:e>
                              <m:r>
                                <a:rPr lang="en-US" sz="4000" i="1" kern="0" smtClean="0">
                                  <a:solidFill>
                                    <a:srgbClr val="000000"/>
                                  </a:solidFill>
                                  <a:latin typeface="Cambria Math" panose="02040503050406030204" pitchFamily="18" charset="0"/>
                                  <a:sym typeface="Arial"/>
                                </a:rPr>
                                <m:t>𝑊</m:t>
                              </m:r>
                            </m:e>
                            <m:sub>
                              <m:r>
                                <a:rPr lang="en-US" sz="4000" i="1" kern="0" smtClean="0">
                                  <a:solidFill>
                                    <a:srgbClr val="000000"/>
                                  </a:solidFill>
                                  <a:latin typeface="Cambria Math" panose="02040503050406030204" pitchFamily="18" charset="0"/>
                                  <a:sym typeface="Arial"/>
                                </a:rPr>
                                <m:t>𝑚</m:t>
                              </m:r>
                            </m:sub>
                            <m:sup>
                              <m:r>
                                <a:rPr lang="en-US" sz="4000" i="1" kern="0" smtClean="0">
                                  <a:solidFill>
                                    <a:srgbClr val="000000"/>
                                  </a:solidFill>
                                  <a:latin typeface="Cambria Math" panose="02040503050406030204" pitchFamily="18" charset="0"/>
                                  <a:sym typeface="Arial"/>
                                </a:rPr>
                                <m:t>1</m:t>
                              </m:r>
                            </m:sup>
                          </m:sSubSup>
                          <m:r>
                            <a:rPr lang="en-US" sz="4000" i="1" kern="0" smtClean="0">
                              <a:solidFill>
                                <a:srgbClr val="000000"/>
                              </a:solidFill>
                              <a:latin typeface="Cambria Math" panose="02040503050406030204" pitchFamily="18" charset="0"/>
                              <a:sym typeface="Arial"/>
                            </a:rPr>
                            <m:t>𝑋</m:t>
                          </m:r>
                        </m:e>
                        <m:sub>
                          <m:r>
                            <a:rPr lang="en-US" sz="4000" i="1" kern="0" smtClean="0">
                              <a:solidFill>
                                <a:srgbClr val="000000"/>
                              </a:solidFill>
                              <a:latin typeface="Cambria Math" panose="02040503050406030204" pitchFamily="18" charset="0"/>
                              <a:sym typeface="Arial"/>
                            </a:rPr>
                            <m:t>𝑚</m:t>
                          </m:r>
                        </m:sub>
                      </m:sSub>
                      <m:r>
                        <a:rPr lang="en-US" sz="4000" i="1" kern="0" smtClean="0">
                          <a:solidFill>
                            <a:srgbClr val="000000"/>
                          </a:solidFill>
                          <a:latin typeface="Cambria Math" panose="02040503050406030204" pitchFamily="18" charset="0"/>
                          <a:sym typeface="Arial"/>
                        </a:rPr>
                        <m:t>+</m:t>
                      </m:r>
                      <m:sSup>
                        <m:sSupPr>
                          <m:ctrlPr>
                            <a:rPr lang="en-US" sz="4000" i="1" kern="0" smtClean="0">
                              <a:solidFill>
                                <a:srgbClr val="000000"/>
                              </a:solidFill>
                              <a:latin typeface="Cambria Math" panose="02040503050406030204" pitchFamily="18" charset="0"/>
                              <a:sym typeface="Arial"/>
                            </a:rPr>
                          </m:ctrlPr>
                        </m:sSupPr>
                        <m:e>
                          <m:r>
                            <a:rPr lang="en-US" sz="4000" i="1" kern="0" smtClean="0">
                              <a:solidFill>
                                <a:srgbClr val="000000"/>
                              </a:solidFill>
                              <a:latin typeface="Cambria Math" panose="02040503050406030204" pitchFamily="18" charset="0"/>
                              <a:sym typeface="Arial"/>
                            </a:rPr>
                            <m:t>𝑏</m:t>
                          </m:r>
                        </m:e>
                        <m:sup>
                          <m:r>
                            <a:rPr lang="en-US" sz="4000" i="1" kern="0" smtClean="0">
                              <a:solidFill>
                                <a:srgbClr val="000000"/>
                              </a:solidFill>
                              <a:latin typeface="Cambria Math" panose="02040503050406030204" pitchFamily="18" charset="0"/>
                              <a:sym typeface="Arial"/>
                            </a:rPr>
                            <m:t>1</m:t>
                          </m:r>
                        </m:sup>
                      </m:sSup>
                    </m:oMath>
                  </m:oMathPara>
                </a14:m>
                <a:endParaRPr lang="en-US" sz="4000" kern="0" dirty="0">
                  <a:solidFill>
                    <a:srgbClr val="000000"/>
                  </a:solidFill>
                  <a:latin typeface="Arial"/>
                  <a:cs typeface="Arial"/>
                  <a:sym typeface="Arial"/>
                </a:endParaRPr>
              </a:p>
            </p:txBody>
          </p:sp>
        </mc:Choice>
        <mc:Fallback>
          <p:sp>
            <p:nvSpPr>
              <p:cNvPr id="40" name="TextBox 39">
                <a:extLst>
                  <a:ext uri="{FF2B5EF4-FFF2-40B4-BE49-F238E27FC236}">
                    <a16:creationId xmlns:a16="http://schemas.microsoft.com/office/drawing/2014/main" id="{BA5582EF-37E6-3C84-57D5-DC2A3421EE5E}"/>
                  </a:ext>
                </a:extLst>
              </p:cNvPr>
              <p:cNvSpPr txBox="1">
                <a:spLocks noRot="1" noChangeAspect="1" noMove="1" noResize="1" noEditPoints="1" noAdjustHandles="1" noChangeArrowheads="1" noChangeShapeType="1" noTextEdit="1"/>
              </p:cNvSpPr>
              <p:nvPr/>
            </p:nvSpPr>
            <p:spPr>
              <a:xfrm>
                <a:off x="6805934" y="4381524"/>
                <a:ext cx="7549301" cy="622606"/>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611240EC-641F-7FB8-2013-8EDBCE329241}"/>
                  </a:ext>
                </a:extLst>
              </p:cNvPr>
              <p:cNvSpPr txBox="1"/>
              <p:nvPr/>
            </p:nvSpPr>
            <p:spPr>
              <a:xfrm>
                <a:off x="14663295" y="4331102"/>
                <a:ext cx="7395791" cy="622606"/>
              </a:xfrm>
              <a:prstGeom prst="rect">
                <a:avLst/>
              </a:prstGeom>
              <a:noFill/>
            </p:spPr>
            <p:txBody>
              <a:bodyPr wrap="square" lIns="0" tIns="0" rIns="0" bIns="0" rtlCol="0">
                <a:spAutoFit/>
              </a:bodyPr>
              <a:lstStyle/>
              <a:p>
                <a:pPr defTabSz="914400">
                  <a:buClr>
                    <a:srgbClr val="000000"/>
                  </a:buClr>
                  <a:buFont typeface="Arial"/>
                  <a:buNone/>
                </a:pPr>
                <a14:m>
                  <m:oMathPara xmlns:m="http://schemas.openxmlformats.org/officeDocument/2006/math">
                    <m:oMathParaPr>
                      <m:jc m:val="centerGroup"/>
                    </m:oMathParaPr>
                    <m:oMath xmlns:m="http://schemas.openxmlformats.org/officeDocument/2006/math">
                      <m:sSubSup>
                        <m:sSubSupPr>
                          <m:ctrlPr>
                            <a:rPr lang="en-US" sz="4000" i="1" kern="0" smtClean="0">
                              <a:solidFill>
                                <a:srgbClr val="000000"/>
                              </a:solidFill>
                              <a:latin typeface="Cambria Math" panose="02040503050406030204" pitchFamily="18" charset="0"/>
                              <a:sym typeface="Arial"/>
                            </a:rPr>
                          </m:ctrlPr>
                        </m:sSubSupPr>
                        <m:e>
                          <m:r>
                            <a:rPr lang="en-US" sz="4000" i="1" kern="0" smtClean="0">
                              <a:solidFill>
                                <a:srgbClr val="000000"/>
                              </a:solidFill>
                              <a:latin typeface="Cambria Math" panose="02040503050406030204" pitchFamily="18" charset="0"/>
                              <a:sym typeface="Arial"/>
                            </a:rPr>
                            <m:t>𝑔</m:t>
                          </m:r>
                          <m:r>
                            <a:rPr lang="en-US" sz="4000" i="1" kern="0" smtClean="0">
                              <a:solidFill>
                                <a:srgbClr val="000000"/>
                              </a:solidFill>
                              <a:latin typeface="Cambria Math" panose="02040503050406030204" pitchFamily="18" charset="0"/>
                              <a:sym typeface="Arial"/>
                            </a:rPr>
                            <m:t>(</m:t>
                          </m:r>
                          <m:r>
                            <a:rPr lang="en-US" sz="4000" i="1" kern="0" smtClean="0">
                              <a:solidFill>
                                <a:srgbClr val="000000"/>
                              </a:solidFill>
                              <a:latin typeface="Cambria Math" panose="02040503050406030204" pitchFamily="18" charset="0"/>
                              <a:sym typeface="Arial"/>
                            </a:rPr>
                            <m:t>𝑊</m:t>
                          </m:r>
                        </m:e>
                        <m:sub>
                          <m:r>
                            <a:rPr lang="en-US" sz="4000" i="1" kern="0" smtClean="0">
                              <a:solidFill>
                                <a:srgbClr val="000000"/>
                              </a:solidFill>
                              <a:latin typeface="Cambria Math" panose="02040503050406030204" pitchFamily="18" charset="0"/>
                              <a:sym typeface="Arial"/>
                            </a:rPr>
                            <m:t>1</m:t>
                          </m:r>
                        </m:sub>
                        <m:sup>
                          <m:r>
                            <a:rPr lang="en-US" sz="4000" i="1" kern="0" smtClean="0">
                              <a:solidFill>
                                <a:srgbClr val="000000"/>
                              </a:solidFill>
                              <a:latin typeface="Cambria Math" panose="02040503050406030204" pitchFamily="18" charset="0"/>
                              <a:sym typeface="Arial"/>
                            </a:rPr>
                            <m:t>1</m:t>
                          </m:r>
                        </m:sup>
                      </m:sSubSup>
                      <m:sSub>
                        <m:sSubPr>
                          <m:ctrlPr>
                            <a:rPr lang="en-US" sz="4000" i="1" kern="0" smtClean="0">
                              <a:solidFill>
                                <a:srgbClr val="000000"/>
                              </a:solidFill>
                              <a:latin typeface="Cambria Math" panose="02040503050406030204" pitchFamily="18" charset="0"/>
                              <a:sym typeface="Arial"/>
                            </a:rPr>
                          </m:ctrlPr>
                        </m:sSubPr>
                        <m:e>
                          <m:r>
                            <a:rPr lang="en-US" sz="4000" i="1" kern="0" smtClean="0">
                              <a:solidFill>
                                <a:srgbClr val="000000"/>
                              </a:solidFill>
                              <a:latin typeface="Cambria Math" panose="02040503050406030204" pitchFamily="18" charset="0"/>
                              <a:sym typeface="Arial"/>
                            </a:rPr>
                            <m:t>𝑋</m:t>
                          </m:r>
                        </m:e>
                        <m:sub>
                          <m:r>
                            <a:rPr lang="en-US" sz="4000" i="1" kern="0" smtClean="0">
                              <a:solidFill>
                                <a:srgbClr val="000000"/>
                              </a:solidFill>
                              <a:latin typeface="Cambria Math" panose="02040503050406030204" pitchFamily="18" charset="0"/>
                              <a:sym typeface="Arial"/>
                            </a:rPr>
                            <m:t>1</m:t>
                          </m:r>
                        </m:sub>
                      </m:sSub>
                      <m:r>
                        <a:rPr lang="en-US" sz="4000" i="1" kern="0" smtClean="0">
                          <a:solidFill>
                            <a:srgbClr val="000000"/>
                          </a:solidFill>
                          <a:latin typeface="Cambria Math" panose="02040503050406030204" pitchFamily="18" charset="0"/>
                          <a:sym typeface="Arial"/>
                        </a:rPr>
                        <m:t>+ </m:t>
                      </m:r>
                      <m:sSubSup>
                        <m:sSubSupPr>
                          <m:ctrlPr>
                            <a:rPr lang="en-US" sz="4000" i="1" kern="0" smtClean="0">
                              <a:solidFill>
                                <a:srgbClr val="000000"/>
                              </a:solidFill>
                              <a:latin typeface="Cambria Math" panose="02040503050406030204" pitchFamily="18" charset="0"/>
                              <a:sym typeface="Arial"/>
                            </a:rPr>
                          </m:ctrlPr>
                        </m:sSubSupPr>
                        <m:e>
                          <m:r>
                            <a:rPr lang="en-US" sz="4000" i="1" kern="0" smtClean="0">
                              <a:solidFill>
                                <a:srgbClr val="000000"/>
                              </a:solidFill>
                              <a:latin typeface="Cambria Math" panose="02040503050406030204" pitchFamily="18" charset="0"/>
                              <a:sym typeface="Arial"/>
                            </a:rPr>
                            <m:t>𝑊</m:t>
                          </m:r>
                        </m:e>
                        <m:sub>
                          <m:r>
                            <a:rPr lang="en-US" sz="4000" i="1" kern="0" smtClean="0">
                              <a:solidFill>
                                <a:srgbClr val="000000"/>
                              </a:solidFill>
                              <a:latin typeface="Cambria Math" panose="02040503050406030204" pitchFamily="18" charset="0"/>
                              <a:sym typeface="Arial"/>
                            </a:rPr>
                            <m:t>2</m:t>
                          </m:r>
                        </m:sub>
                        <m:sup>
                          <m:r>
                            <a:rPr lang="en-US" sz="4000" i="1" kern="0" smtClean="0">
                              <a:solidFill>
                                <a:srgbClr val="000000"/>
                              </a:solidFill>
                              <a:latin typeface="Cambria Math" panose="02040503050406030204" pitchFamily="18" charset="0"/>
                              <a:sym typeface="Arial"/>
                            </a:rPr>
                            <m:t>1</m:t>
                          </m:r>
                        </m:sup>
                      </m:sSubSup>
                      <m:sSub>
                        <m:sSubPr>
                          <m:ctrlPr>
                            <a:rPr lang="en-US" sz="4000" i="1" kern="0" smtClean="0">
                              <a:solidFill>
                                <a:srgbClr val="000000"/>
                              </a:solidFill>
                              <a:latin typeface="Cambria Math" panose="02040503050406030204" pitchFamily="18" charset="0"/>
                              <a:sym typeface="Arial"/>
                            </a:rPr>
                          </m:ctrlPr>
                        </m:sSubPr>
                        <m:e>
                          <m:r>
                            <a:rPr lang="en-US" sz="4000" i="1" kern="0" smtClean="0">
                              <a:solidFill>
                                <a:srgbClr val="000000"/>
                              </a:solidFill>
                              <a:latin typeface="Cambria Math" panose="02040503050406030204" pitchFamily="18" charset="0"/>
                              <a:sym typeface="Arial"/>
                            </a:rPr>
                            <m:t>𝑋</m:t>
                          </m:r>
                        </m:e>
                        <m:sub>
                          <m:r>
                            <a:rPr lang="en-US" sz="4000" i="1" kern="0" smtClean="0">
                              <a:solidFill>
                                <a:srgbClr val="000000"/>
                              </a:solidFill>
                              <a:latin typeface="Cambria Math" panose="02040503050406030204" pitchFamily="18" charset="0"/>
                              <a:sym typeface="Arial"/>
                            </a:rPr>
                            <m:t>2</m:t>
                          </m:r>
                        </m:sub>
                      </m:sSub>
                      <m:r>
                        <a:rPr lang="en-US" sz="4000" i="1" kern="0" smtClean="0">
                          <a:solidFill>
                            <a:srgbClr val="000000"/>
                          </a:solidFill>
                          <a:latin typeface="Cambria Math" panose="02040503050406030204" pitchFamily="18" charset="0"/>
                          <a:sym typeface="Arial"/>
                        </a:rPr>
                        <m:t>+..</m:t>
                      </m:r>
                      <m:sSub>
                        <m:sSubPr>
                          <m:ctrlPr>
                            <a:rPr lang="en-US" sz="4000" i="1" kern="0" smtClean="0">
                              <a:solidFill>
                                <a:srgbClr val="000000"/>
                              </a:solidFill>
                              <a:latin typeface="Cambria Math" panose="02040503050406030204" pitchFamily="18" charset="0"/>
                              <a:sym typeface="Arial"/>
                            </a:rPr>
                          </m:ctrlPr>
                        </m:sSubPr>
                        <m:e>
                          <m:sSubSup>
                            <m:sSubSupPr>
                              <m:ctrlPr>
                                <a:rPr lang="en-US" sz="4000" i="1" kern="0" smtClean="0">
                                  <a:solidFill>
                                    <a:srgbClr val="000000"/>
                                  </a:solidFill>
                                  <a:latin typeface="Cambria Math" panose="02040503050406030204" pitchFamily="18" charset="0"/>
                                  <a:sym typeface="Arial"/>
                                </a:rPr>
                              </m:ctrlPr>
                            </m:sSubSupPr>
                            <m:e>
                              <m:r>
                                <a:rPr lang="en-US" sz="4000" i="1" kern="0" smtClean="0">
                                  <a:solidFill>
                                    <a:srgbClr val="000000"/>
                                  </a:solidFill>
                                  <a:latin typeface="Cambria Math" panose="02040503050406030204" pitchFamily="18" charset="0"/>
                                  <a:sym typeface="Arial"/>
                                </a:rPr>
                                <m:t>𝑊</m:t>
                              </m:r>
                            </m:e>
                            <m:sub>
                              <m:r>
                                <a:rPr lang="en-US" sz="4000" i="1" kern="0" smtClean="0">
                                  <a:solidFill>
                                    <a:srgbClr val="000000"/>
                                  </a:solidFill>
                                  <a:latin typeface="Cambria Math" panose="02040503050406030204" pitchFamily="18" charset="0"/>
                                  <a:sym typeface="Arial"/>
                                </a:rPr>
                                <m:t>𝑚</m:t>
                              </m:r>
                            </m:sub>
                            <m:sup>
                              <m:r>
                                <a:rPr lang="en-US" sz="4000" i="1" kern="0" smtClean="0">
                                  <a:solidFill>
                                    <a:srgbClr val="000000"/>
                                  </a:solidFill>
                                  <a:latin typeface="Cambria Math" panose="02040503050406030204" pitchFamily="18" charset="0"/>
                                  <a:sym typeface="Arial"/>
                                </a:rPr>
                                <m:t>1</m:t>
                              </m:r>
                            </m:sup>
                          </m:sSubSup>
                          <m:r>
                            <a:rPr lang="en-US" sz="4000" i="1" kern="0" smtClean="0">
                              <a:solidFill>
                                <a:srgbClr val="000000"/>
                              </a:solidFill>
                              <a:latin typeface="Cambria Math" panose="02040503050406030204" pitchFamily="18" charset="0"/>
                              <a:sym typeface="Arial"/>
                            </a:rPr>
                            <m:t>𝑋</m:t>
                          </m:r>
                        </m:e>
                        <m:sub>
                          <m:r>
                            <a:rPr lang="en-US" sz="4000" i="1" kern="0" smtClean="0">
                              <a:solidFill>
                                <a:srgbClr val="000000"/>
                              </a:solidFill>
                              <a:latin typeface="Cambria Math" panose="02040503050406030204" pitchFamily="18" charset="0"/>
                              <a:sym typeface="Arial"/>
                            </a:rPr>
                            <m:t>𝑚</m:t>
                          </m:r>
                        </m:sub>
                      </m:sSub>
                      <m:r>
                        <a:rPr lang="en-US" sz="4000" i="1" kern="0" smtClean="0">
                          <a:solidFill>
                            <a:srgbClr val="000000"/>
                          </a:solidFill>
                          <a:latin typeface="Cambria Math" panose="02040503050406030204" pitchFamily="18" charset="0"/>
                          <a:sym typeface="Arial"/>
                        </a:rPr>
                        <m:t>+</m:t>
                      </m:r>
                      <m:sSup>
                        <m:sSupPr>
                          <m:ctrlPr>
                            <a:rPr lang="en-US" sz="4000" i="1" kern="0" smtClean="0">
                              <a:solidFill>
                                <a:srgbClr val="000000"/>
                              </a:solidFill>
                              <a:latin typeface="Cambria Math" panose="02040503050406030204" pitchFamily="18" charset="0"/>
                              <a:sym typeface="Arial"/>
                            </a:rPr>
                          </m:ctrlPr>
                        </m:sSupPr>
                        <m:e>
                          <m:r>
                            <a:rPr lang="en-US" sz="4000" i="1" kern="0" smtClean="0">
                              <a:solidFill>
                                <a:srgbClr val="000000"/>
                              </a:solidFill>
                              <a:latin typeface="Cambria Math" panose="02040503050406030204" pitchFamily="18" charset="0"/>
                              <a:sym typeface="Arial"/>
                            </a:rPr>
                            <m:t>𝑏</m:t>
                          </m:r>
                        </m:e>
                        <m:sup>
                          <m:r>
                            <a:rPr lang="en-US" sz="4000" i="1" kern="0" smtClean="0">
                              <a:solidFill>
                                <a:srgbClr val="000000"/>
                              </a:solidFill>
                              <a:latin typeface="Cambria Math" panose="02040503050406030204" pitchFamily="18" charset="0"/>
                              <a:sym typeface="Arial"/>
                            </a:rPr>
                            <m:t>1</m:t>
                          </m:r>
                        </m:sup>
                      </m:sSup>
                      <m:r>
                        <a:rPr lang="en-US" sz="4000" i="1" kern="0" smtClean="0">
                          <a:solidFill>
                            <a:srgbClr val="000000"/>
                          </a:solidFill>
                          <a:latin typeface="Cambria Math" panose="02040503050406030204" pitchFamily="18" charset="0"/>
                          <a:sym typeface="Arial"/>
                        </a:rPr>
                        <m:t>)</m:t>
                      </m:r>
                    </m:oMath>
                  </m:oMathPara>
                </a14:m>
                <a:endParaRPr lang="en-US" sz="4000" kern="0" dirty="0">
                  <a:solidFill>
                    <a:srgbClr val="000000"/>
                  </a:solidFill>
                  <a:latin typeface="Arial"/>
                  <a:cs typeface="Arial"/>
                  <a:sym typeface="Arial"/>
                </a:endParaRPr>
              </a:p>
            </p:txBody>
          </p:sp>
        </mc:Choice>
        <mc:Fallback>
          <p:sp>
            <p:nvSpPr>
              <p:cNvPr id="41" name="TextBox 40">
                <a:extLst>
                  <a:ext uri="{FF2B5EF4-FFF2-40B4-BE49-F238E27FC236}">
                    <a16:creationId xmlns:a16="http://schemas.microsoft.com/office/drawing/2014/main" id="{611240EC-641F-7FB8-2013-8EDBCE329241}"/>
                  </a:ext>
                </a:extLst>
              </p:cNvPr>
              <p:cNvSpPr txBox="1">
                <a:spLocks noRot="1" noChangeAspect="1" noMove="1" noResize="1" noEditPoints="1" noAdjustHandles="1" noChangeArrowheads="1" noChangeShapeType="1" noTextEdit="1"/>
              </p:cNvSpPr>
              <p:nvPr/>
            </p:nvSpPr>
            <p:spPr>
              <a:xfrm>
                <a:off x="14663295" y="4331102"/>
                <a:ext cx="7395791" cy="622606"/>
              </a:xfrm>
              <a:prstGeom prst="rect">
                <a:avLst/>
              </a:prstGeom>
              <a:blipFill>
                <a:blip r:embed="rId10"/>
                <a:stretch>
                  <a:fillRect/>
                </a:stretch>
              </a:blipFill>
            </p:spPr>
            <p:txBody>
              <a:bodyPr/>
              <a:lstStyle/>
              <a:p>
                <a:r>
                  <a:rPr lang="en-GB">
                    <a:noFill/>
                  </a:rPr>
                  <a:t> </a:t>
                </a:r>
              </a:p>
            </p:txBody>
          </p:sp>
        </mc:Fallback>
      </mc:AlternateContent>
      <p:sp>
        <p:nvSpPr>
          <p:cNvPr id="42" name="TextBox 41">
            <a:extLst>
              <a:ext uri="{FF2B5EF4-FFF2-40B4-BE49-F238E27FC236}">
                <a16:creationId xmlns:a16="http://schemas.microsoft.com/office/drawing/2014/main" id="{4D882788-F3E6-B80A-8A74-4C7C82A84716}"/>
              </a:ext>
            </a:extLst>
          </p:cNvPr>
          <p:cNvSpPr txBox="1"/>
          <p:nvPr/>
        </p:nvSpPr>
        <p:spPr>
          <a:xfrm>
            <a:off x="4228775" y="11619117"/>
            <a:ext cx="3432537" cy="1938992"/>
          </a:xfrm>
          <a:prstGeom prst="rect">
            <a:avLst/>
          </a:prstGeom>
          <a:noFill/>
        </p:spPr>
        <p:txBody>
          <a:bodyPr wrap="square" rtlCol="0">
            <a:spAutoFit/>
          </a:bodyPr>
          <a:lstStyle/>
          <a:p>
            <a:r>
              <a:rPr lang="en-US" sz="4000" b="1" dirty="0">
                <a:solidFill>
                  <a:schemeClr val="bg1"/>
                </a:solidFill>
                <a:latin typeface="+mn-lt"/>
              </a:rPr>
              <a:t>Hidden layer with 3 </a:t>
            </a:r>
            <a:r>
              <a:rPr lang="en-US" sz="4000" b="1" dirty="0" err="1">
                <a:solidFill>
                  <a:schemeClr val="bg1"/>
                </a:solidFill>
                <a:latin typeface="+mn-lt"/>
              </a:rPr>
              <a:t>perceptrons</a:t>
            </a:r>
            <a:endParaRPr lang="en-US" sz="4000" b="1" dirty="0">
              <a:solidFill>
                <a:schemeClr val="bg1"/>
              </a:solidFill>
              <a:latin typeface="+mn-lt"/>
            </a:endParaRPr>
          </a:p>
        </p:txBody>
      </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B05D08C4-127F-14D9-F2FA-0288AD297A77}"/>
                  </a:ext>
                </a:extLst>
              </p:cNvPr>
              <p:cNvSpPr txBox="1"/>
              <p:nvPr/>
            </p:nvSpPr>
            <p:spPr>
              <a:xfrm>
                <a:off x="21820010" y="6353823"/>
                <a:ext cx="3094075" cy="5605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𝑎</m:t>
                          </m:r>
                        </m:e>
                        <m:sub>
                          <m:r>
                            <a:rPr lang="en-US" sz="3600" b="0" i="1" smtClean="0">
                              <a:solidFill>
                                <a:schemeClr val="bg1"/>
                              </a:solidFill>
                              <a:latin typeface="Cambria Math" panose="02040503050406030204" pitchFamily="18" charset="0"/>
                            </a:rPr>
                            <m:t>1</m:t>
                          </m:r>
                        </m:sub>
                        <m:sup>
                          <m:r>
                            <a:rPr lang="en-GB" sz="3600" b="0" i="1" smtClean="0">
                              <a:solidFill>
                                <a:schemeClr val="bg1"/>
                              </a:solidFill>
                              <a:latin typeface="Cambria Math" panose="02040503050406030204" pitchFamily="18" charset="0"/>
                            </a:rPr>
                            <m:t>2</m:t>
                          </m:r>
                        </m:sup>
                      </m:sSubSup>
                    </m:oMath>
                  </m:oMathPara>
                </a14:m>
                <a:endParaRPr lang="en-US" sz="3600" dirty="0">
                  <a:solidFill>
                    <a:schemeClr val="bg1"/>
                  </a:solidFill>
                  <a:latin typeface="+mn-lt"/>
                </a:endParaRPr>
              </a:p>
            </p:txBody>
          </p:sp>
        </mc:Choice>
        <mc:Fallback>
          <p:sp>
            <p:nvSpPr>
              <p:cNvPr id="43" name="TextBox 42">
                <a:extLst>
                  <a:ext uri="{FF2B5EF4-FFF2-40B4-BE49-F238E27FC236}">
                    <a16:creationId xmlns:a16="http://schemas.microsoft.com/office/drawing/2014/main" id="{B05D08C4-127F-14D9-F2FA-0288AD297A77}"/>
                  </a:ext>
                </a:extLst>
              </p:cNvPr>
              <p:cNvSpPr txBox="1">
                <a:spLocks noRot="1" noChangeAspect="1" noMove="1" noResize="1" noEditPoints="1" noAdjustHandles="1" noChangeArrowheads="1" noChangeShapeType="1" noTextEdit="1"/>
              </p:cNvSpPr>
              <p:nvPr/>
            </p:nvSpPr>
            <p:spPr>
              <a:xfrm>
                <a:off x="21820010" y="6353823"/>
                <a:ext cx="3094075" cy="560538"/>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6E166D8E-0F54-8CBE-9CA5-5333006C79EF}"/>
                  </a:ext>
                </a:extLst>
              </p:cNvPr>
              <p:cNvSpPr txBox="1"/>
              <p:nvPr/>
            </p:nvSpPr>
            <p:spPr>
              <a:xfrm>
                <a:off x="21749528" y="8774466"/>
                <a:ext cx="3094075" cy="5631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chemeClr val="bg1"/>
                              </a:solidFill>
                              <a:latin typeface="Cambria Math" panose="02040503050406030204" pitchFamily="18" charset="0"/>
                            </a:rPr>
                          </m:ctrlPr>
                        </m:sSubSupPr>
                        <m:e>
                          <m:r>
                            <a:rPr lang="en-US" sz="3600" b="0" i="1" smtClean="0">
                              <a:solidFill>
                                <a:schemeClr val="bg1"/>
                              </a:solidFill>
                              <a:latin typeface="Cambria Math" panose="02040503050406030204" pitchFamily="18" charset="0"/>
                            </a:rPr>
                            <m:t>𝑎</m:t>
                          </m:r>
                        </m:e>
                        <m:sub>
                          <m:r>
                            <a:rPr lang="en-US" sz="3600" b="0" i="1" smtClean="0">
                              <a:solidFill>
                                <a:schemeClr val="bg1"/>
                              </a:solidFill>
                              <a:latin typeface="Cambria Math" panose="02040503050406030204" pitchFamily="18" charset="0"/>
                            </a:rPr>
                            <m:t>1</m:t>
                          </m:r>
                        </m:sub>
                        <m:sup>
                          <m:r>
                            <a:rPr lang="en-GB" sz="3600" b="0" i="1" smtClean="0">
                              <a:solidFill>
                                <a:schemeClr val="bg1"/>
                              </a:solidFill>
                              <a:latin typeface="Cambria Math" panose="02040503050406030204" pitchFamily="18" charset="0"/>
                            </a:rPr>
                            <m:t>3</m:t>
                          </m:r>
                        </m:sup>
                      </m:sSubSup>
                    </m:oMath>
                  </m:oMathPara>
                </a14:m>
                <a:endParaRPr lang="en-US" sz="3600" dirty="0">
                  <a:solidFill>
                    <a:schemeClr val="bg1"/>
                  </a:solidFill>
                  <a:latin typeface="+mn-lt"/>
                </a:endParaRPr>
              </a:p>
            </p:txBody>
          </p:sp>
        </mc:Choice>
        <mc:Fallback>
          <p:sp>
            <p:nvSpPr>
              <p:cNvPr id="44" name="TextBox 43">
                <a:extLst>
                  <a:ext uri="{FF2B5EF4-FFF2-40B4-BE49-F238E27FC236}">
                    <a16:creationId xmlns:a16="http://schemas.microsoft.com/office/drawing/2014/main" id="{6E166D8E-0F54-8CBE-9CA5-5333006C79EF}"/>
                  </a:ext>
                </a:extLst>
              </p:cNvPr>
              <p:cNvSpPr txBox="1">
                <a:spLocks noRot="1" noChangeAspect="1" noMove="1" noResize="1" noEditPoints="1" noAdjustHandles="1" noChangeArrowheads="1" noChangeShapeType="1" noTextEdit="1"/>
              </p:cNvSpPr>
              <p:nvPr/>
            </p:nvSpPr>
            <p:spPr>
              <a:xfrm>
                <a:off x="21749528" y="8774466"/>
                <a:ext cx="3094075" cy="563167"/>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D29AE7B6-5792-392F-227B-743AF78EB760}"/>
                  </a:ext>
                </a:extLst>
              </p:cNvPr>
              <p:cNvSpPr txBox="1"/>
              <p:nvPr/>
            </p:nvSpPr>
            <p:spPr>
              <a:xfrm>
                <a:off x="6891618" y="8634764"/>
                <a:ext cx="6954354" cy="626967"/>
              </a:xfrm>
              <a:prstGeom prst="rect">
                <a:avLst/>
              </a:prstGeom>
              <a:noFill/>
            </p:spPr>
            <p:txBody>
              <a:bodyPr wrap="square" lIns="0" tIns="0" rIns="0" bIns="0" rtlCol="0">
                <a:spAutoFit/>
              </a:bodyPr>
              <a:lstStyle/>
              <a:p>
                <a:pPr defTabSz="914400">
                  <a:buClr>
                    <a:srgbClr val="000000"/>
                  </a:buClr>
                  <a:buFont typeface="Arial"/>
                  <a:buNone/>
                </a:pPr>
                <a14:m>
                  <m:oMathPara xmlns:m="http://schemas.openxmlformats.org/officeDocument/2006/math">
                    <m:oMathParaPr>
                      <m:jc m:val="centerGroup"/>
                    </m:oMathParaPr>
                    <m:oMath xmlns:m="http://schemas.openxmlformats.org/officeDocument/2006/math">
                      <m:sSubSup>
                        <m:sSubSupPr>
                          <m:ctrlPr>
                            <a:rPr lang="en-US" sz="4000" i="1" kern="0" smtClean="0">
                              <a:solidFill>
                                <a:srgbClr val="000000"/>
                              </a:solidFill>
                              <a:latin typeface="Cambria Math" panose="02040503050406030204" pitchFamily="18" charset="0"/>
                              <a:sym typeface="Arial"/>
                            </a:rPr>
                          </m:ctrlPr>
                        </m:sSubSupPr>
                        <m:e>
                          <m:r>
                            <a:rPr lang="en-US" sz="4000" i="1" kern="0" smtClean="0">
                              <a:solidFill>
                                <a:srgbClr val="000000"/>
                              </a:solidFill>
                              <a:latin typeface="Cambria Math" panose="02040503050406030204" pitchFamily="18" charset="0"/>
                              <a:sym typeface="Arial"/>
                            </a:rPr>
                            <m:t>𝑊</m:t>
                          </m:r>
                        </m:e>
                        <m:sub>
                          <m:r>
                            <a:rPr lang="en-US" sz="4000" i="1" kern="0" smtClean="0">
                              <a:solidFill>
                                <a:srgbClr val="000000"/>
                              </a:solidFill>
                              <a:latin typeface="Cambria Math" panose="02040503050406030204" pitchFamily="18" charset="0"/>
                              <a:sym typeface="Arial"/>
                            </a:rPr>
                            <m:t>1</m:t>
                          </m:r>
                        </m:sub>
                        <m:sup>
                          <m:r>
                            <a:rPr lang="en-US" sz="4000" i="1" kern="0" smtClean="0">
                              <a:solidFill>
                                <a:srgbClr val="000000"/>
                              </a:solidFill>
                              <a:latin typeface="Cambria Math" panose="02040503050406030204" pitchFamily="18" charset="0"/>
                              <a:sym typeface="Arial"/>
                            </a:rPr>
                            <m:t>3</m:t>
                          </m:r>
                        </m:sup>
                      </m:sSubSup>
                      <m:sSub>
                        <m:sSubPr>
                          <m:ctrlPr>
                            <a:rPr lang="en-US" sz="4000" i="1" kern="0" smtClean="0">
                              <a:solidFill>
                                <a:srgbClr val="000000"/>
                              </a:solidFill>
                              <a:latin typeface="Cambria Math" panose="02040503050406030204" pitchFamily="18" charset="0"/>
                              <a:sym typeface="Arial"/>
                            </a:rPr>
                          </m:ctrlPr>
                        </m:sSubPr>
                        <m:e>
                          <m:r>
                            <a:rPr lang="en-US" sz="4000" i="1" kern="0" smtClean="0">
                              <a:solidFill>
                                <a:srgbClr val="000000"/>
                              </a:solidFill>
                              <a:latin typeface="Cambria Math" panose="02040503050406030204" pitchFamily="18" charset="0"/>
                              <a:sym typeface="Arial"/>
                            </a:rPr>
                            <m:t>𝑋</m:t>
                          </m:r>
                        </m:e>
                        <m:sub>
                          <m:r>
                            <a:rPr lang="en-US" sz="4000" i="1" kern="0" smtClean="0">
                              <a:solidFill>
                                <a:srgbClr val="000000"/>
                              </a:solidFill>
                              <a:latin typeface="Cambria Math" panose="02040503050406030204" pitchFamily="18" charset="0"/>
                              <a:sym typeface="Arial"/>
                            </a:rPr>
                            <m:t>1</m:t>
                          </m:r>
                        </m:sub>
                      </m:sSub>
                      <m:r>
                        <a:rPr lang="en-US" sz="4000" i="1" kern="0" smtClean="0">
                          <a:solidFill>
                            <a:srgbClr val="000000"/>
                          </a:solidFill>
                          <a:latin typeface="Cambria Math" panose="02040503050406030204" pitchFamily="18" charset="0"/>
                          <a:sym typeface="Arial"/>
                        </a:rPr>
                        <m:t>+ </m:t>
                      </m:r>
                      <m:sSubSup>
                        <m:sSubSupPr>
                          <m:ctrlPr>
                            <a:rPr lang="en-US" sz="4000" i="1" kern="0" smtClean="0">
                              <a:solidFill>
                                <a:srgbClr val="000000"/>
                              </a:solidFill>
                              <a:latin typeface="Cambria Math" panose="02040503050406030204" pitchFamily="18" charset="0"/>
                              <a:sym typeface="Arial"/>
                            </a:rPr>
                          </m:ctrlPr>
                        </m:sSubSupPr>
                        <m:e>
                          <m:r>
                            <a:rPr lang="en-US" sz="4000" i="1" kern="0" smtClean="0">
                              <a:solidFill>
                                <a:srgbClr val="000000"/>
                              </a:solidFill>
                              <a:latin typeface="Cambria Math" panose="02040503050406030204" pitchFamily="18" charset="0"/>
                              <a:sym typeface="Arial"/>
                            </a:rPr>
                            <m:t>𝑊</m:t>
                          </m:r>
                        </m:e>
                        <m:sub>
                          <m:r>
                            <a:rPr lang="en-US" sz="4000" i="1" kern="0" smtClean="0">
                              <a:solidFill>
                                <a:srgbClr val="000000"/>
                              </a:solidFill>
                              <a:latin typeface="Cambria Math" panose="02040503050406030204" pitchFamily="18" charset="0"/>
                              <a:sym typeface="Arial"/>
                            </a:rPr>
                            <m:t>2</m:t>
                          </m:r>
                        </m:sub>
                        <m:sup>
                          <m:r>
                            <a:rPr lang="en-US" sz="4000" i="1" kern="0" smtClean="0">
                              <a:solidFill>
                                <a:srgbClr val="000000"/>
                              </a:solidFill>
                              <a:latin typeface="Cambria Math" panose="02040503050406030204" pitchFamily="18" charset="0"/>
                              <a:sym typeface="Arial"/>
                            </a:rPr>
                            <m:t>3</m:t>
                          </m:r>
                        </m:sup>
                      </m:sSubSup>
                      <m:sSub>
                        <m:sSubPr>
                          <m:ctrlPr>
                            <a:rPr lang="en-US" sz="4000" i="1" kern="0" smtClean="0">
                              <a:solidFill>
                                <a:srgbClr val="000000"/>
                              </a:solidFill>
                              <a:latin typeface="Cambria Math" panose="02040503050406030204" pitchFamily="18" charset="0"/>
                              <a:sym typeface="Arial"/>
                            </a:rPr>
                          </m:ctrlPr>
                        </m:sSubPr>
                        <m:e>
                          <m:r>
                            <a:rPr lang="en-US" sz="4000" i="1" kern="0" smtClean="0">
                              <a:solidFill>
                                <a:srgbClr val="000000"/>
                              </a:solidFill>
                              <a:latin typeface="Cambria Math" panose="02040503050406030204" pitchFamily="18" charset="0"/>
                              <a:sym typeface="Arial"/>
                            </a:rPr>
                            <m:t>𝑋</m:t>
                          </m:r>
                        </m:e>
                        <m:sub>
                          <m:r>
                            <a:rPr lang="en-US" sz="4000" i="1" kern="0" smtClean="0">
                              <a:solidFill>
                                <a:srgbClr val="000000"/>
                              </a:solidFill>
                              <a:latin typeface="Cambria Math" panose="02040503050406030204" pitchFamily="18" charset="0"/>
                              <a:sym typeface="Arial"/>
                            </a:rPr>
                            <m:t>2</m:t>
                          </m:r>
                        </m:sub>
                      </m:sSub>
                      <m:r>
                        <a:rPr lang="en-US" sz="4000" i="1" kern="0" smtClean="0">
                          <a:solidFill>
                            <a:srgbClr val="000000"/>
                          </a:solidFill>
                          <a:latin typeface="Cambria Math" panose="02040503050406030204" pitchFamily="18" charset="0"/>
                          <a:sym typeface="Arial"/>
                        </a:rPr>
                        <m:t>+..</m:t>
                      </m:r>
                      <m:sSub>
                        <m:sSubPr>
                          <m:ctrlPr>
                            <a:rPr lang="en-US" sz="4000" i="1" kern="0" smtClean="0">
                              <a:solidFill>
                                <a:srgbClr val="000000"/>
                              </a:solidFill>
                              <a:latin typeface="Cambria Math" panose="02040503050406030204" pitchFamily="18" charset="0"/>
                              <a:sym typeface="Arial"/>
                            </a:rPr>
                          </m:ctrlPr>
                        </m:sSubPr>
                        <m:e>
                          <m:sSubSup>
                            <m:sSubSupPr>
                              <m:ctrlPr>
                                <a:rPr lang="en-US" sz="4000" i="1" kern="0" smtClean="0">
                                  <a:solidFill>
                                    <a:srgbClr val="000000"/>
                                  </a:solidFill>
                                  <a:latin typeface="Cambria Math" panose="02040503050406030204" pitchFamily="18" charset="0"/>
                                  <a:sym typeface="Arial"/>
                                </a:rPr>
                              </m:ctrlPr>
                            </m:sSubSupPr>
                            <m:e>
                              <m:r>
                                <a:rPr lang="en-US" sz="4000" i="1" kern="0" smtClean="0">
                                  <a:solidFill>
                                    <a:srgbClr val="000000"/>
                                  </a:solidFill>
                                  <a:latin typeface="Cambria Math" panose="02040503050406030204" pitchFamily="18" charset="0"/>
                                  <a:sym typeface="Arial"/>
                                </a:rPr>
                                <m:t>𝑊</m:t>
                              </m:r>
                            </m:e>
                            <m:sub>
                              <m:r>
                                <a:rPr lang="en-US" sz="4000" i="1" kern="0" smtClean="0">
                                  <a:solidFill>
                                    <a:srgbClr val="000000"/>
                                  </a:solidFill>
                                  <a:latin typeface="Cambria Math" panose="02040503050406030204" pitchFamily="18" charset="0"/>
                                  <a:sym typeface="Arial"/>
                                </a:rPr>
                                <m:t>𝑚</m:t>
                              </m:r>
                            </m:sub>
                            <m:sup>
                              <m:r>
                                <a:rPr lang="en-US" sz="4000" i="1" kern="0" smtClean="0">
                                  <a:solidFill>
                                    <a:srgbClr val="000000"/>
                                  </a:solidFill>
                                  <a:latin typeface="Cambria Math" panose="02040503050406030204" pitchFamily="18" charset="0"/>
                                  <a:sym typeface="Arial"/>
                                </a:rPr>
                                <m:t>3</m:t>
                              </m:r>
                            </m:sup>
                          </m:sSubSup>
                          <m:r>
                            <a:rPr lang="en-US" sz="4000" i="1" kern="0" smtClean="0">
                              <a:solidFill>
                                <a:srgbClr val="000000"/>
                              </a:solidFill>
                              <a:latin typeface="Cambria Math" panose="02040503050406030204" pitchFamily="18" charset="0"/>
                              <a:sym typeface="Arial"/>
                            </a:rPr>
                            <m:t>𝑋</m:t>
                          </m:r>
                        </m:e>
                        <m:sub>
                          <m:r>
                            <a:rPr lang="en-US" sz="4000" i="1" kern="0" smtClean="0">
                              <a:solidFill>
                                <a:srgbClr val="000000"/>
                              </a:solidFill>
                              <a:latin typeface="Cambria Math" panose="02040503050406030204" pitchFamily="18" charset="0"/>
                              <a:sym typeface="Arial"/>
                            </a:rPr>
                            <m:t>𝑚</m:t>
                          </m:r>
                        </m:sub>
                      </m:sSub>
                      <m:r>
                        <a:rPr lang="en-US" sz="4000" i="1" kern="0" smtClean="0">
                          <a:solidFill>
                            <a:srgbClr val="000000"/>
                          </a:solidFill>
                          <a:latin typeface="Cambria Math" panose="02040503050406030204" pitchFamily="18" charset="0"/>
                          <a:sym typeface="Arial"/>
                        </a:rPr>
                        <m:t>+</m:t>
                      </m:r>
                      <m:sSup>
                        <m:sSupPr>
                          <m:ctrlPr>
                            <a:rPr lang="en-US" sz="4000" i="1" kern="0" smtClean="0">
                              <a:solidFill>
                                <a:srgbClr val="000000"/>
                              </a:solidFill>
                              <a:latin typeface="Cambria Math" panose="02040503050406030204" pitchFamily="18" charset="0"/>
                              <a:sym typeface="Arial"/>
                            </a:rPr>
                          </m:ctrlPr>
                        </m:sSupPr>
                        <m:e>
                          <m:r>
                            <a:rPr lang="en-US" sz="4000" i="1" kern="0" smtClean="0">
                              <a:solidFill>
                                <a:srgbClr val="000000"/>
                              </a:solidFill>
                              <a:latin typeface="Cambria Math" panose="02040503050406030204" pitchFamily="18" charset="0"/>
                              <a:sym typeface="Arial"/>
                            </a:rPr>
                            <m:t>𝑏</m:t>
                          </m:r>
                        </m:e>
                        <m:sup>
                          <m:r>
                            <a:rPr lang="en-US" sz="4000" i="1" kern="0" smtClean="0">
                              <a:solidFill>
                                <a:srgbClr val="000000"/>
                              </a:solidFill>
                              <a:latin typeface="Cambria Math" panose="02040503050406030204" pitchFamily="18" charset="0"/>
                              <a:sym typeface="Arial"/>
                            </a:rPr>
                            <m:t>3</m:t>
                          </m:r>
                        </m:sup>
                      </m:sSup>
                    </m:oMath>
                  </m:oMathPara>
                </a14:m>
                <a:endParaRPr lang="en-US" sz="4000" kern="0" dirty="0">
                  <a:solidFill>
                    <a:srgbClr val="000000"/>
                  </a:solidFill>
                  <a:latin typeface="Arial"/>
                  <a:cs typeface="Arial"/>
                  <a:sym typeface="Arial"/>
                </a:endParaRPr>
              </a:p>
            </p:txBody>
          </p:sp>
        </mc:Choice>
        <mc:Fallback>
          <p:sp>
            <p:nvSpPr>
              <p:cNvPr id="47" name="TextBox 46">
                <a:extLst>
                  <a:ext uri="{FF2B5EF4-FFF2-40B4-BE49-F238E27FC236}">
                    <a16:creationId xmlns:a16="http://schemas.microsoft.com/office/drawing/2014/main" id="{D29AE7B6-5792-392F-227B-743AF78EB760}"/>
                  </a:ext>
                </a:extLst>
              </p:cNvPr>
              <p:cNvSpPr txBox="1">
                <a:spLocks noRot="1" noChangeAspect="1" noMove="1" noResize="1" noEditPoints="1" noAdjustHandles="1" noChangeArrowheads="1" noChangeShapeType="1" noTextEdit="1"/>
              </p:cNvSpPr>
              <p:nvPr/>
            </p:nvSpPr>
            <p:spPr>
              <a:xfrm>
                <a:off x="6891618" y="8634764"/>
                <a:ext cx="6954354" cy="626967"/>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935FCD91-B27C-2EF7-BFEA-261E2E318383}"/>
                  </a:ext>
                </a:extLst>
              </p:cNvPr>
              <p:cNvSpPr txBox="1"/>
              <p:nvPr/>
            </p:nvSpPr>
            <p:spPr>
              <a:xfrm>
                <a:off x="14651724" y="8569741"/>
                <a:ext cx="8014115" cy="626967"/>
              </a:xfrm>
              <a:prstGeom prst="rect">
                <a:avLst/>
              </a:prstGeom>
              <a:noFill/>
            </p:spPr>
            <p:txBody>
              <a:bodyPr wrap="square" lIns="0" tIns="0" rIns="0" bIns="0" rtlCol="0">
                <a:spAutoFit/>
              </a:bodyPr>
              <a:lstStyle/>
              <a:p>
                <a:pPr defTabSz="914400">
                  <a:buClr>
                    <a:srgbClr val="000000"/>
                  </a:buClr>
                  <a:buFont typeface="Arial"/>
                  <a:buNone/>
                </a:pPr>
                <a14:m>
                  <m:oMath xmlns:m="http://schemas.openxmlformats.org/officeDocument/2006/math">
                    <m:sSubSup>
                      <m:sSubSupPr>
                        <m:ctrlPr>
                          <a:rPr lang="en-US" sz="4000" i="1" kern="0" smtClean="0">
                            <a:solidFill>
                              <a:srgbClr val="000000"/>
                            </a:solidFill>
                            <a:latin typeface="Cambria Math" panose="02040503050406030204" pitchFamily="18" charset="0"/>
                            <a:sym typeface="Arial"/>
                          </a:rPr>
                        </m:ctrlPr>
                      </m:sSubSupPr>
                      <m:e>
                        <m:r>
                          <a:rPr lang="en-US" sz="4000" i="1" kern="0" smtClean="0">
                            <a:solidFill>
                              <a:srgbClr val="000000"/>
                            </a:solidFill>
                            <a:latin typeface="Cambria Math" panose="02040503050406030204" pitchFamily="18" charset="0"/>
                            <a:sym typeface="Arial"/>
                          </a:rPr>
                          <m:t>𝑔</m:t>
                        </m:r>
                        <m:r>
                          <a:rPr lang="en-US" sz="4000" i="1" kern="0" smtClean="0">
                            <a:solidFill>
                              <a:srgbClr val="000000"/>
                            </a:solidFill>
                            <a:latin typeface="Cambria Math" panose="02040503050406030204" pitchFamily="18" charset="0"/>
                            <a:sym typeface="Arial"/>
                          </a:rPr>
                          <m:t>(</m:t>
                        </m:r>
                        <m:r>
                          <a:rPr lang="en-US" sz="4000" i="1" kern="0" smtClean="0">
                            <a:solidFill>
                              <a:srgbClr val="000000"/>
                            </a:solidFill>
                            <a:latin typeface="Cambria Math" panose="02040503050406030204" pitchFamily="18" charset="0"/>
                            <a:sym typeface="Arial"/>
                          </a:rPr>
                          <m:t>𝑊</m:t>
                        </m:r>
                      </m:e>
                      <m:sub>
                        <m:r>
                          <a:rPr lang="en-US" sz="4000" i="1" kern="0" smtClean="0">
                            <a:solidFill>
                              <a:srgbClr val="000000"/>
                            </a:solidFill>
                            <a:latin typeface="Cambria Math" panose="02040503050406030204" pitchFamily="18" charset="0"/>
                            <a:sym typeface="Arial"/>
                          </a:rPr>
                          <m:t>1</m:t>
                        </m:r>
                      </m:sub>
                      <m:sup>
                        <m:r>
                          <a:rPr lang="en-US" sz="4000" i="1" kern="0" smtClean="0">
                            <a:solidFill>
                              <a:srgbClr val="000000"/>
                            </a:solidFill>
                            <a:latin typeface="Cambria Math" panose="02040503050406030204" pitchFamily="18" charset="0"/>
                            <a:sym typeface="Arial"/>
                          </a:rPr>
                          <m:t>3</m:t>
                        </m:r>
                      </m:sup>
                    </m:sSubSup>
                    <m:sSub>
                      <m:sSubPr>
                        <m:ctrlPr>
                          <a:rPr lang="en-US" sz="4000" i="1" kern="0" smtClean="0">
                            <a:solidFill>
                              <a:srgbClr val="000000"/>
                            </a:solidFill>
                            <a:latin typeface="Cambria Math" panose="02040503050406030204" pitchFamily="18" charset="0"/>
                            <a:sym typeface="Arial"/>
                          </a:rPr>
                        </m:ctrlPr>
                      </m:sSubPr>
                      <m:e>
                        <m:r>
                          <a:rPr lang="en-US" sz="4000" i="1" kern="0" smtClean="0">
                            <a:solidFill>
                              <a:srgbClr val="000000"/>
                            </a:solidFill>
                            <a:latin typeface="Cambria Math" panose="02040503050406030204" pitchFamily="18" charset="0"/>
                            <a:sym typeface="Arial"/>
                          </a:rPr>
                          <m:t>𝑋</m:t>
                        </m:r>
                      </m:e>
                      <m:sub>
                        <m:r>
                          <a:rPr lang="en-US" sz="4000" i="1" kern="0" smtClean="0">
                            <a:solidFill>
                              <a:srgbClr val="000000"/>
                            </a:solidFill>
                            <a:latin typeface="Cambria Math" panose="02040503050406030204" pitchFamily="18" charset="0"/>
                            <a:sym typeface="Arial"/>
                          </a:rPr>
                          <m:t>1</m:t>
                        </m:r>
                      </m:sub>
                    </m:sSub>
                    <m:r>
                      <a:rPr lang="en-US" sz="4000" i="1" kern="0" smtClean="0">
                        <a:solidFill>
                          <a:srgbClr val="000000"/>
                        </a:solidFill>
                        <a:latin typeface="Cambria Math" panose="02040503050406030204" pitchFamily="18" charset="0"/>
                        <a:sym typeface="Arial"/>
                      </a:rPr>
                      <m:t>+ </m:t>
                    </m:r>
                    <m:sSubSup>
                      <m:sSubSupPr>
                        <m:ctrlPr>
                          <a:rPr lang="en-US" sz="4000" i="1" kern="0" smtClean="0">
                            <a:solidFill>
                              <a:srgbClr val="000000"/>
                            </a:solidFill>
                            <a:latin typeface="Cambria Math" panose="02040503050406030204" pitchFamily="18" charset="0"/>
                            <a:sym typeface="Arial"/>
                          </a:rPr>
                        </m:ctrlPr>
                      </m:sSubSupPr>
                      <m:e>
                        <m:r>
                          <a:rPr lang="en-US" sz="4000" i="1" kern="0" smtClean="0">
                            <a:solidFill>
                              <a:srgbClr val="000000"/>
                            </a:solidFill>
                            <a:latin typeface="Cambria Math" panose="02040503050406030204" pitchFamily="18" charset="0"/>
                            <a:sym typeface="Arial"/>
                          </a:rPr>
                          <m:t>𝑊</m:t>
                        </m:r>
                      </m:e>
                      <m:sub>
                        <m:r>
                          <a:rPr lang="en-US" sz="4000" i="1" kern="0" smtClean="0">
                            <a:solidFill>
                              <a:srgbClr val="000000"/>
                            </a:solidFill>
                            <a:latin typeface="Cambria Math" panose="02040503050406030204" pitchFamily="18" charset="0"/>
                            <a:sym typeface="Arial"/>
                          </a:rPr>
                          <m:t>2</m:t>
                        </m:r>
                      </m:sub>
                      <m:sup>
                        <m:r>
                          <a:rPr lang="en-US" sz="4000" i="1" kern="0" smtClean="0">
                            <a:solidFill>
                              <a:srgbClr val="000000"/>
                            </a:solidFill>
                            <a:latin typeface="Cambria Math" panose="02040503050406030204" pitchFamily="18" charset="0"/>
                            <a:sym typeface="Arial"/>
                          </a:rPr>
                          <m:t>3</m:t>
                        </m:r>
                      </m:sup>
                    </m:sSubSup>
                    <m:sSub>
                      <m:sSubPr>
                        <m:ctrlPr>
                          <a:rPr lang="en-US" sz="4000" i="1" kern="0" smtClean="0">
                            <a:solidFill>
                              <a:srgbClr val="000000"/>
                            </a:solidFill>
                            <a:latin typeface="Cambria Math" panose="02040503050406030204" pitchFamily="18" charset="0"/>
                            <a:sym typeface="Arial"/>
                          </a:rPr>
                        </m:ctrlPr>
                      </m:sSubPr>
                      <m:e>
                        <m:r>
                          <a:rPr lang="en-US" sz="4000" i="1" kern="0" smtClean="0">
                            <a:solidFill>
                              <a:srgbClr val="000000"/>
                            </a:solidFill>
                            <a:latin typeface="Cambria Math" panose="02040503050406030204" pitchFamily="18" charset="0"/>
                            <a:sym typeface="Arial"/>
                          </a:rPr>
                          <m:t>𝑋</m:t>
                        </m:r>
                      </m:e>
                      <m:sub>
                        <m:r>
                          <a:rPr lang="en-US" sz="4000" i="1" kern="0" smtClean="0">
                            <a:solidFill>
                              <a:srgbClr val="000000"/>
                            </a:solidFill>
                            <a:latin typeface="Cambria Math" panose="02040503050406030204" pitchFamily="18" charset="0"/>
                            <a:sym typeface="Arial"/>
                          </a:rPr>
                          <m:t>2</m:t>
                        </m:r>
                      </m:sub>
                    </m:sSub>
                    <m:r>
                      <a:rPr lang="en-US" sz="4000" i="1" kern="0" smtClean="0">
                        <a:solidFill>
                          <a:srgbClr val="000000"/>
                        </a:solidFill>
                        <a:latin typeface="Cambria Math" panose="02040503050406030204" pitchFamily="18" charset="0"/>
                        <a:sym typeface="Arial"/>
                      </a:rPr>
                      <m:t>+..</m:t>
                    </m:r>
                    <m:sSub>
                      <m:sSubPr>
                        <m:ctrlPr>
                          <a:rPr lang="en-US" sz="4000" i="1" kern="0" smtClean="0">
                            <a:solidFill>
                              <a:srgbClr val="000000"/>
                            </a:solidFill>
                            <a:latin typeface="Cambria Math" panose="02040503050406030204" pitchFamily="18" charset="0"/>
                            <a:sym typeface="Arial"/>
                          </a:rPr>
                        </m:ctrlPr>
                      </m:sSubPr>
                      <m:e>
                        <m:sSubSup>
                          <m:sSubSupPr>
                            <m:ctrlPr>
                              <a:rPr lang="en-US" sz="4000" i="1" kern="0" smtClean="0">
                                <a:solidFill>
                                  <a:srgbClr val="000000"/>
                                </a:solidFill>
                                <a:latin typeface="Cambria Math" panose="02040503050406030204" pitchFamily="18" charset="0"/>
                                <a:sym typeface="Arial"/>
                              </a:rPr>
                            </m:ctrlPr>
                          </m:sSubSupPr>
                          <m:e>
                            <m:r>
                              <a:rPr lang="en-US" sz="4000" i="1" kern="0" smtClean="0">
                                <a:solidFill>
                                  <a:srgbClr val="000000"/>
                                </a:solidFill>
                                <a:latin typeface="Cambria Math" panose="02040503050406030204" pitchFamily="18" charset="0"/>
                                <a:sym typeface="Arial"/>
                              </a:rPr>
                              <m:t>𝑊</m:t>
                            </m:r>
                          </m:e>
                          <m:sub>
                            <m:r>
                              <a:rPr lang="en-US" sz="4000" i="1" kern="0" smtClean="0">
                                <a:solidFill>
                                  <a:srgbClr val="000000"/>
                                </a:solidFill>
                                <a:latin typeface="Cambria Math" panose="02040503050406030204" pitchFamily="18" charset="0"/>
                                <a:sym typeface="Arial"/>
                              </a:rPr>
                              <m:t>𝑚</m:t>
                            </m:r>
                          </m:sub>
                          <m:sup>
                            <m:r>
                              <a:rPr lang="en-US" sz="4000" i="1" kern="0" smtClean="0">
                                <a:solidFill>
                                  <a:srgbClr val="000000"/>
                                </a:solidFill>
                                <a:latin typeface="Cambria Math" panose="02040503050406030204" pitchFamily="18" charset="0"/>
                                <a:sym typeface="Arial"/>
                              </a:rPr>
                              <m:t>3</m:t>
                            </m:r>
                          </m:sup>
                        </m:sSubSup>
                        <m:r>
                          <a:rPr lang="en-US" sz="4000" i="1" kern="0" smtClean="0">
                            <a:solidFill>
                              <a:srgbClr val="000000"/>
                            </a:solidFill>
                            <a:latin typeface="Cambria Math" panose="02040503050406030204" pitchFamily="18" charset="0"/>
                            <a:sym typeface="Arial"/>
                          </a:rPr>
                          <m:t>𝑋</m:t>
                        </m:r>
                      </m:e>
                      <m:sub>
                        <m:r>
                          <a:rPr lang="en-US" sz="4000" i="1" kern="0" smtClean="0">
                            <a:solidFill>
                              <a:srgbClr val="000000"/>
                            </a:solidFill>
                            <a:latin typeface="Cambria Math" panose="02040503050406030204" pitchFamily="18" charset="0"/>
                            <a:sym typeface="Arial"/>
                          </a:rPr>
                          <m:t>𝑚</m:t>
                        </m:r>
                      </m:sub>
                    </m:sSub>
                    <m:r>
                      <a:rPr lang="en-US" sz="4000" i="1" kern="0" smtClean="0">
                        <a:solidFill>
                          <a:srgbClr val="000000"/>
                        </a:solidFill>
                        <a:latin typeface="Cambria Math" panose="02040503050406030204" pitchFamily="18" charset="0"/>
                        <a:sym typeface="Arial"/>
                      </a:rPr>
                      <m:t>+</m:t>
                    </m:r>
                    <m:sSup>
                      <m:sSupPr>
                        <m:ctrlPr>
                          <a:rPr lang="en-US" sz="4000" i="1" kern="0" smtClean="0">
                            <a:solidFill>
                              <a:srgbClr val="000000"/>
                            </a:solidFill>
                            <a:latin typeface="Cambria Math" panose="02040503050406030204" pitchFamily="18" charset="0"/>
                            <a:sym typeface="Arial"/>
                          </a:rPr>
                        </m:ctrlPr>
                      </m:sSupPr>
                      <m:e>
                        <m:r>
                          <a:rPr lang="en-US" sz="4000" i="1" kern="0" smtClean="0">
                            <a:solidFill>
                              <a:srgbClr val="000000"/>
                            </a:solidFill>
                            <a:latin typeface="Cambria Math" panose="02040503050406030204" pitchFamily="18" charset="0"/>
                            <a:sym typeface="Arial"/>
                          </a:rPr>
                          <m:t>𝑏</m:t>
                        </m:r>
                      </m:e>
                      <m:sup>
                        <m:r>
                          <a:rPr lang="en-US" sz="4000" i="1" kern="0" smtClean="0">
                            <a:solidFill>
                              <a:srgbClr val="000000"/>
                            </a:solidFill>
                            <a:latin typeface="Cambria Math" panose="02040503050406030204" pitchFamily="18" charset="0"/>
                            <a:sym typeface="Arial"/>
                          </a:rPr>
                          <m:t>3</m:t>
                        </m:r>
                      </m:sup>
                    </m:sSup>
                  </m:oMath>
                </a14:m>
                <a:r>
                  <a:rPr lang="en-US" sz="4000" kern="0" dirty="0">
                    <a:solidFill>
                      <a:srgbClr val="000000"/>
                    </a:solidFill>
                    <a:latin typeface="Arial"/>
                    <a:cs typeface="Arial"/>
                    <a:sym typeface="Arial"/>
                  </a:rPr>
                  <a:t>)</a:t>
                </a:r>
              </a:p>
            </p:txBody>
          </p:sp>
        </mc:Choice>
        <mc:Fallback>
          <p:sp>
            <p:nvSpPr>
              <p:cNvPr id="48" name="TextBox 47">
                <a:extLst>
                  <a:ext uri="{FF2B5EF4-FFF2-40B4-BE49-F238E27FC236}">
                    <a16:creationId xmlns:a16="http://schemas.microsoft.com/office/drawing/2014/main" id="{935FCD91-B27C-2EF7-BFEA-261E2E318383}"/>
                  </a:ext>
                </a:extLst>
              </p:cNvPr>
              <p:cNvSpPr txBox="1">
                <a:spLocks noRot="1" noChangeAspect="1" noMove="1" noResize="1" noEditPoints="1" noAdjustHandles="1" noChangeArrowheads="1" noChangeShapeType="1" noTextEdit="1"/>
              </p:cNvSpPr>
              <p:nvPr/>
            </p:nvSpPr>
            <p:spPr>
              <a:xfrm>
                <a:off x="14651724" y="8569741"/>
                <a:ext cx="8014115" cy="626967"/>
              </a:xfrm>
              <a:prstGeom prst="rect">
                <a:avLst/>
              </a:prstGeom>
              <a:blipFill>
                <a:blip r:embed="rId14"/>
                <a:stretch>
                  <a:fillRect t="-23301" b="-47573"/>
                </a:stretch>
              </a:blipFill>
            </p:spPr>
            <p:txBody>
              <a:bodyPr/>
              <a:lstStyle/>
              <a:p>
                <a:r>
                  <a:rPr lang="en-GB">
                    <a:noFill/>
                  </a:rPr>
                  <a:t> </a:t>
                </a:r>
              </a:p>
            </p:txBody>
          </p:sp>
        </mc:Fallback>
      </mc:AlternateContent>
      <p:sp>
        <p:nvSpPr>
          <p:cNvPr id="49" name="Left Brace 48">
            <a:extLst>
              <a:ext uri="{FF2B5EF4-FFF2-40B4-BE49-F238E27FC236}">
                <a16:creationId xmlns:a16="http://schemas.microsoft.com/office/drawing/2014/main" id="{56443909-B00E-0229-49B0-A4DEAB650989}"/>
              </a:ext>
            </a:extLst>
          </p:cNvPr>
          <p:cNvSpPr/>
          <p:nvPr/>
        </p:nvSpPr>
        <p:spPr>
          <a:xfrm rot="16200000">
            <a:off x="15114591" y="1156733"/>
            <a:ext cx="655671" cy="16774374"/>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50" name="TextBox 49">
            <a:extLst>
              <a:ext uri="{FF2B5EF4-FFF2-40B4-BE49-F238E27FC236}">
                <a16:creationId xmlns:a16="http://schemas.microsoft.com/office/drawing/2014/main" id="{439E6F83-28CC-18D6-269C-53D4CF8030DE}"/>
              </a:ext>
            </a:extLst>
          </p:cNvPr>
          <p:cNvSpPr txBox="1"/>
          <p:nvPr/>
        </p:nvSpPr>
        <p:spPr>
          <a:xfrm>
            <a:off x="10066479" y="9836619"/>
            <a:ext cx="15729787" cy="646331"/>
          </a:xfrm>
          <a:prstGeom prst="rect">
            <a:avLst/>
          </a:prstGeom>
          <a:noFill/>
        </p:spPr>
        <p:txBody>
          <a:bodyPr wrap="square" rtlCol="0">
            <a:spAutoFit/>
          </a:bodyPr>
          <a:lstStyle/>
          <a:p>
            <a:r>
              <a:rPr lang="en-GB" sz="3600" b="1" dirty="0">
                <a:solidFill>
                  <a:schemeClr val="bg1"/>
                </a:solidFill>
              </a:rPr>
              <a:t>What happens in each </a:t>
            </a:r>
            <a:r>
              <a:rPr lang="en-GB" sz="3600" b="1" dirty="0" err="1">
                <a:solidFill>
                  <a:schemeClr val="bg1"/>
                </a:solidFill>
              </a:rPr>
              <a:t>peceptron</a:t>
            </a:r>
            <a:r>
              <a:rPr lang="en-GB" sz="3600" b="1" dirty="0">
                <a:solidFill>
                  <a:schemeClr val="bg1"/>
                </a:solidFill>
              </a:rPr>
              <a:t> in the layer:</a:t>
            </a:r>
          </a:p>
        </p:txBody>
      </p:sp>
      <p:sp>
        <p:nvSpPr>
          <p:cNvPr id="51" name="TextBox 50">
            <a:extLst>
              <a:ext uri="{FF2B5EF4-FFF2-40B4-BE49-F238E27FC236}">
                <a16:creationId xmlns:a16="http://schemas.microsoft.com/office/drawing/2014/main" id="{83A9C360-3DEA-F058-3A4B-F090E3E30EA9}"/>
              </a:ext>
            </a:extLst>
          </p:cNvPr>
          <p:cNvSpPr txBox="1"/>
          <p:nvPr/>
        </p:nvSpPr>
        <p:spPr>
          <a:xfrm>
            <a:off x="8306654" y="10672521"/>
            <a:ext cx="6906747" cy="2862322"/>
          </a:xfrm>
          <a:prstGeom prst="rect">
            <a:avLst/>
          </a:prstGeom>
          <a:noFill/>
        </p:spPr>
        <p:txBody>
          <a:bodyPr wrap="square" rtlCol="0">
            <a:spAutoFit/>
          </a:bodyPr>
          <a:lstStyle/>
          <a:p>
            <a:r>
              <a:rPr lang="en-GB" sz="3600" b="1" dirty="0">
                <a:solidFill>
                  <a:schemeClr val="bg1"/>
                </a:solidFill>
              </a:rPr>
              <a:t>1</a:t>
            </a:r>
            <a:r>
              <a:rPr lang="en-GB" sz="3600" b="1" baseline="30000" dirty="0">
                <a:solidFill>
                  <a:schemeClr val="bg1"/>
                </a:solidFill>
              </a:rPr>
              <a:t>st</a:t>
            </a:r>
            <a:r>
              <a:rPr lang="en-GB" sz="3600" b="1" dirty="0">
                <a:solidFill>
                  <a:schemeClr val="bg1"/>
                </a:solidFill>
              </a:rPr>
              <a:t> step</a:t>
            </a:r>
            <a:r>
              <a:rPr lang="en-GB" sz="3600" dirty="0">
                <a:solidFill>
                  <a:schemeClr val="bg1"/>
                </a:solidFill>
              </a:rPr>
              <a:t>: sum up the features with weight W (W for each feature and each perceptron </a:t>
            </a:r>
            <a:r>
              <a:rPr lang="en-GB" sz="3600" b="1" dirty="0">
                <a:solidFill>
                  <a:schemeClr val="bg1"/>
                </a:solidFill>
              </a:rPr>
              <a:t>differ</a:t>
            </a:r>
            <a:r>
              <a:rPr lang="en-GB" sz="3600" dirty="0">
                <a:solidFill>
                  <a:schemeClr val="bg1"/>
                </a:solidFill>
              </a:rPr>
              <a:t>, and is determined during the training</a:t>
            </a:r>
            <a:endParaRPr lang="en-GB" sz="3600" b="1" dirty="0">
              <a:solidFill>
                <a:schemeClr val="bg1"/>
              </a:solidFill>
            </a:endParaRPr>
          </a:p>
        </p:txBody>
      </p:sp>
      <p:sp>
        <p:nvSpPr>
          <p:cNvPr id="52" name="TextBox 51">
            <a:extLst>
              <a:ext uri="{FF2B5EF4-FFF2-40B4-BE49-F238E27FC236}">
                <a16:creationId xmlns:a16="http://schemas.microsoft.com/office/drawing/2014/main" id="{96DC227A-0D0C-FA7F-94D5-32F7B22C1096}"/>
              </a:ext>
            </a:extLst>
          </p:cNvPr>
          <p:cNvSpPr txBox="1"/>
          <p:nvPr/>
        </p:nvSpPr>
        <p:spPr>
          <a:xfrm>
            <a:off x="15986290" y="10687805"/>
            <a:ext cx="8337870" cy="2862322"/>
          </a:xfrm>
          <a:prstGeom prst="rect">
            <a:avLst/>
          </a:prstGeom>
          <a:noFill/>
        </p:spPr>
        <p:txBody>
          <a:bodyPr wrap="square" rtlCol="0">
            <a:spAutoFit/>
          </a:bodyPr>
          <a:lstStyle/>
          <a:p>
            <a:r>
              <a:rPr lang="en-GB" sz="3600" b="1" dirty="0">
                <a:solidFill>
                  <a:schemeClr val="bg1"/>
                </a:solidFill>
              </a:rPr>
              <a:t>2nd step</a:t>
            </a:r>
            <a:r>
              <a:rPr lang="en-GB" sz="3600" dirty="0">
                <a:solidFill>
                  <a:schemeClr val="bg1"/>
                </a:solidFill>
              </a:rPr>
              <a:t>: the summation is then transformed via g (activation function), which is normally the same non-linear function across the three </a:t>
            </a:r>
            <a:r>
              <a:rPr lang="en-GB" sz="3600" dirty="0" err="1">
                <a:solidFill>
                  <a:schemeClr val="bg1"/>
                </a:solidFill>
              </a:rPr>
              <a:t>perceptrons</a:t>
            </a:r>
            <a:r>
              <a:rPr lang="en-GB" sz="3600" dirty="0">
                <a:solidFill>
                  <a:schemeClr val="bg1"/>
                </a:solidFill>
              </a:rPr>
              <a:t>. </a:t>
            </a:r>
            <a:endParaRPr lang="en-GB" sz="3600" b="1" dirty="0">
              <a:solidFill>
                <a:schemeClr val="bg1"/>
              </a:solidFill>
            </a:endParaRPr>
          </a:p>
        </p:txBody>
      </p:sp>
    </p:spTree>
    <p:extLst>
      <p:ext uri="{BB962C8B-B14F-4D97-AF65-F5344CB8AC3E}">
        <p14:creationId xmlns:p14="http://schemas.microsoft.com/office/powerpoint/2010/main" val="2591686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7D6B84-D840-53A6-272F-BDDC7FD4C318}"/>
              </a:ext>
            </a:extLst>
          </p:cNvPr>
          <p:cNvSpPr>
            <a:spLocks noGrp="1"/>
          </p:cNvSpPr>
          <p:nvPr>
            <p:ph type="title"/>
          </p:nvPr>
        </p:nvSpPr>
        <p:spPr>
          <a:xfrm>
            <a:off x="1368424" y="8974665"/>
            <a:ext cx="17068800" cy="3014134"/>
          </a:xfrm>
        </p:spPr>
        <p:txBody>
          <a:bodyPr/>
          <a:lstStyle/>
          <a:p>
            <a:r>
              <a:rPr lang="en-GB" dirty="0">
                <a:latin typeface="+mn-lt"/>
              </a:rPr>
              <a:t>Example – Predicting learners’ engagement</a:t>
            </a:r>
          </a:p>
        </p:txBody>
      </p:sp>
      <p:sp>
        <p:nvSpPr>
          <p:cNvPr id="5" name="Oval 4">
            <a:extLst>
              <a:ext uri="{FF2B5EF4-FFF2-40B4-BE49-F238E27FC236}">
                <a16:creationId xmlns:a16="http://schemas.microsoft.com/office/drawing/2014/main" id="{5DFC06BB-9186-0DDD-89E2-B659106FF76C}"/>
              </a:ext>
            </a:extLst>
          </p:cNvPr>
          <p:cNvSpPr/>
          <p:nvPr/>
        </p:nvSpPr>
        <p:spPr>
          <a:xfrm>
            <a:off x="9630400" y="9999896"/>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 name="Oval 5">
            <a:extLst>
              <a:ext uri="{FF2B5EF4-FFF2-40B4-BE49-F238E27FC236}">
                <a16:creationId xmlns:a16="http://schemas.microsoft.com/office/drawing/2014/main" id="{1FB2EA1E-7172-4EE7-8B2C-CDA898F99678}"/>
              </a:ext>
            </a:extLst>
          </p:cNvPr>
          <p:cNvSpPr/>
          <p:nvPr/>
        </p:nvSpPr>
        <p:spPr>
          <a:xfrm>
            <a:off x="9519295" y="4595297"/>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D0E087E-3387-4722-4E7A-E20D5CF95349}"/>
              </a:ext>
            </a:extLst>
          </p:cNvPr>
          <p:cNvSpPr/>
          <p:nvPr/>
        </p:nvSpPr>
        <p:spPr>
          <a:xfrm>
            <a:off x="9519295" y="7261988"/>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451EB8E-6869-B951-DB66-7748CC89E4BD}"/>
              </a:ext>
            </a:extLst>
          </p:cNvPr>
          <p:cNvSpPr/>
          <p:nvPr/>
        </p:nvSpPr>
        <p:spPr>
          <a:xfrm>
            <a:off x="14732792" y="7261987"/>
            <a:ext cx="1871330" cy="1809601"/>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40FE13F2-4244-3E9A-8A09-3D57CE3B0979}"/>
              </a:ext>
            </a:extLst>
          </p:cNvPr>
          <p:cNvCxnSpPr>
            <a:cxnSpLocks/>
            <a:endCxn id="7" idx="1"/>
          </p:cNvCxnSpPr>
          <p:nvPr/>
        </p:nvCxnSpPr>
        <p:spPr>
          <a:xfrm>
            <a:off x="5725571" y="5033186"/>
            <a:ext cx="4067774" cy="24938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38375AA-D88F-10EE-0D05-01A41937A65F}"/>
              </a:ext>
            </a:extLst>
          </p:cNvPr>
          <p:cNvCxnSpPr>
            <a:cxnSpLocks/>
          </p:cNvCxnSpPr>
          <p:nvPr/>
        </p:nvCxnSpPr>
        <p:spPr>
          <a:xfrm>
            <a:off x="5757321" y="4944265"/>
            <a:ext cx="382519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A93127D1-5D62-DD2B-03A8-78ABE31B3CE2}"/>
              </a:ext>
            </a:extLst>
          </p:cNvPr>
          <p:cNvCxnSpPr>
            <a:cxnSpLocks/>
          </p:cNvCxnSpPr>
          <p:nvPr/>
        </p:nvCxnSpPr>
        <p:spPr>
          <a:xfrm>
            <a:off x="5868426" y="9803879"/>
            <a:ext cx="3509682" cy="12598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47680627-940F-F5AB-504D-CAF60E7A61C4}"/>
              </a:ext>
            </a:extLst>
          </p:cNvPr>
          <p:cNvCxnSpPr>
            <a:cxnSpLocks/>
          </p:cNvCxnSpPr>
          <p:nvPr/>
        </p:nvCxnSpPr>
        <p:spPr>
          <a:xfrm flipV="1">
            <a:off x="5695148" y="5467135"/>
            <a:ext cx="3667845" cy="40395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21A896EF-59BA-6D26-6139-E53F1B283D0B}"/>
              </a:ext>
            </a:extLst>
          </p:cNvPr>
          <p:cNvCxnSpPr>
            <a:cxnSpLocks/>
          </p:cNvCxnSpPr>
          <p:nvPr/>
        </p:nvCxnSpPr>
        <p:spPr>
          <a:xfrm>
            <a:off x="5673751" y="5227900"/>
            <a:ext cx="4119594" cy="47719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06EFDFCE-FD77-64AE-8C8D-CD84E72A723C}"/>
              </a:ext>
            </a:extLst>
          </p:cNvPr>
          <p:cNvCxnSpPr>
            <a:cxnSpLocks/>
          </p:cNvCxnSpPr>
          <p:nvPr/>
        </p:nvCxnSpPr>
        <p:spPr>
          <a:xfrm flipV="1">
            <a:off x="5887203" y="5227900"/>
            <a:ext cx="3490905" cy="21908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D08C0E2B-B3C9-36DA-F426-D40F16D88243}"/>
              </a:ext>
            </a:extLst>
          </p:cNvPr>
          <p:cNvCxnSpPr>
            <a:cxnSpLocks/>
          </p:cNvCxnSpPr>
          <p:nvPr/>
        </p:nvCxnSpPr>
        <p:spPr>
          <a:xfrm flipV="1">
            <a:off x="5934828" y="11473270"/>
            <a:ext cx="3736867" cy="12084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DEC37B3F-2145-9BF1-67FC-07C61839DD6D}"/>
              </a:ext>
            </a:extLst>
          </p:cNvPr>
          <p:cNvCxnSpPr>
            <a:cxnSpLocks/>
            <a:endCxn id="6" idx="2"/>
          </p:cNvCxnSpPr>
          <p:nvPr/>
        </p:nvCxnSpPr>
        <p:spPr>
          <a:xfrm flipV="1">
            <a:off x="5757321" y="5500098"/>
            <a:ext cx="3761974" cy="67906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91A3EA7-CAC7-ED5D-8D67-2982C318BB91}"/>
              </a:ext>
            </a:extLst>
          </p:cNvPr>
          <p:cNvCxnSpPr>
            <a:cxnSpLocks/>
            <a:endCxn id="7" idx="3"/>
          </p:cNvCxnSpPr>
          <p:nvPr/>
        </p:nvCxnSpPr>
        <p:spPr>
          <a:xfrm flipV="1">
            <a:off x="5909721" y="8806579"/>
            <a:ext cx="3883624" cy="36365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7F0CBFC7-48AD-4745-9AFD-451E6401DA35}"/>
              </a:ext>
            </a:extLst>
          </p:cNvPr>
          <p:cNvCxnSpPr>
            <a:cxnSpLocks/>
          </p:cNvCxnSpPr>
          <p:nvPr/>
        </p:nvCxnSpPr>
        <p:spPr>
          <a:xfrm>
            <a:off x="5909721" y="7648268"/>
            <a:ext cx="3394018" cy="6259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1D20E4B1-D72B-606B-81E1-8931ED8780B3}"/>
              </a:ext>
            </a:extLst>
          </p:cNvPr>
          <p:cNvCxnSpPr>
            <a:cxnSpLocks/>
          </p:cNvCxnSpPr>
          <p:nvPr/>
        </p:nvCxnSpPr>
        <p:spPr>
          <a:xfrm>
            <a:off x="5789071" y="7828000"/>
            <a:ext cx="3761974" cy="29131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CFF2FD8B-9394-F9D6-6B60-A4FD4EAD3A16}"/>
              </a:ext>
            </a:extLst>
          </p:cNvPr>
          <p:cNvCxnSpPr>
            <a:cxnSpLocks/>
          </p:cNvCxnSpPr>
          <p:nvPr/>
        </p:nvCxnSpPr>
        <p:spPr>
          <a:xfrm flipV="1">
            <a:off x="5847548" y="8526736"/>
            <a:ext cx="3494240" cy="11323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608098DA-DDDD-872D-FF10-79B89F923AFA}"/>
              </a:ext>
            </a:extLst>
          </p:cNvPr>
          <p:cNvCxnSpPr>
            <a:cxnSpLocks/>
          </p:cNvCxnSpPr>
          <p:nvPr/>
        </p:nvCxnSpPr>
        <p:spPr>
          <a:xfrm>
            <a:off x="11531812" y="5487361"/>
            <a:ext cx="3443280" cy="17746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BDC748F2-28F7-6FC5-FF1B-E09B42D58EE6}"/>
              </a:ext>
            </a:extLst>
          </p:cNvPr>
          <p:cNvCxnSpPr>
            <a:cxnSpLocks/>
          </p:cNvCxnSpPr>
          <p:nvPr/>
        </p:nvCxnSpPr>
        <p:spPr>
          <a:xfrm>
            <a:off x="11501368" y="8027759"/>
            <a:ext cx="30902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865A095A-2695-3B65-7F50-E89A12283D0E}"/>
              </a:ext>
            </a:extLst>
          </p:cNvPr>
          <p:cNvCxnSpPr>
            <a:cxnSpLocks/>
          </p:cNvCxnSpPr>
          <p:nvPr/>
        </p:nvCxnSpPr>
        <p:spPr>
          <a:xfrm flipV="1">
            <a:off x="11390625" y="8895413"/>
            <a:ext cx="3342167" cy="17294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A4E5F961-F121-9E5A-370A-F3C7D88CFC2F}"/>
              </a:ext>
            </a:extLst>
          </p:cNvPr>
          <p:cNvCxnSpPr>
            <a:cxnSpLocks/>
          </p:cNvCxnSpPr>
          <p:nvPr/>
        </p:nvCxnSpPr>
        <p:spPr>
          <a:xfrm>
            <a:off x="16967200" y="8052734"/>
            <a:ext cx="149092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Content Placeholder 37">
            <a:extLst>
              <a:ext uri="{FF2B5EF4-FFF2-40B4-BE49-F238E27FC236}">
                <a16:creationId xmlns:a16="http://schemas.microsoft.com/office/drawing/2014/main" id="{5F2823EF-B448-8640-2FE0-21E4239DA83C}"/>
              </a:ext>
            </a:extLst>
          </p:cNvPr>
          <p:cNvSpPr txBox="1">
            <a:spLocks/>
          </p:cNvSpPr>
          <p:nvPr/>
        </p:nvSpPr>
        <p:spPr>
          <a:xfrm>
            <a:off x="3823817" y="2918325"/>
            <a:ext cx="3742661" cy="1029380"/>
          </a:xfrm>
          <a:prstGeom prst="rect">
            <a:avLst/>
          </a:prstGeom>
          <a:noFill/>
          <a:ln>
            <a:noFill/>
          </a:ln>
        </p:spPr>
        <p:txBody>
          <a:bodyPr spcFirstLastPara="1" wrap="square" lIns="243800" tIns="243800" rIns="243800" bIns="243800" anchor="t" anchorCtr="0">
            <a:normAutofit fontScale="92500" lnSpcReduction="10000"/>
          </a:bodyPr>
          <a:lstStyle>
            <a:defPPr marR="0" lvl="0" algn="l" rtl="0">
              <a:lnSpc>
                <a:spcPct val="100000"/>
              </a:lnSpc>
              <a:spcBef>
                <a:spcPts val="0"/>
              </a:spcBef>
              <a:spcAft>
                <a:spcPts val="0"/>
              </a:spcAft>
            </a:defPPr>
            <a:lvl1pPr marL="457200" marR="0" lvl="0" indent="-457200" algn="l" rtl="0">
              <a:lnSpc>
                <a:spcPct val="115000"/>
              </a:lnSpc>
              <a:spcBef>
                <a:spcPts val="0"/>
              </a:spcBef>
              <a:spcAft>
                <a:spcPts val="0"/>
              </a:spcAft>
              <a:buClr>
                <a:schemeClr val="dk1"/>
              </a:buClr>
              <a:buSzPct val="36000"/>
              <a:buFont typeface="Arial" panose="020B0604020202020204" pitchFamily="34" charset="0"/>
              <a:buChar char="•"/>
              <a:defRPr sz="3600" b="0" i="0" u="none" strike="noStrike" cap="none">
                <a:solidFill>
                  <a:schemeClr val="dk1"/>
                </a:solidFill>
                <a:latin typeface="Source Sans Pro"/>
                <a:ea typeface="Source Sans Pro"/>
                <a:cs typeface="Source Sans Pro"/>
                <a:sym typeface="Source Sans Pro"/>
              </a:defRPr>
            </a:lvl1pPr>
            <a:lvl2pPr marL="914400" marR="0" lvl="1" indent="-635000" algn="l" rtl="0">
              <a:lnSpc>
                <a:spcPct val="115000"/>
              </a:lnSpc>
              <a:spcBef>
                <a:spcPts val="0"/>
              </a:spcBef>
              <a:spcAft>
                <a:spcPts val="0"/>
              </a:spcAft>
              <a:buClr>
                <a:schemeClr val="dk1"/>
              </a:buClr>
              <a:buSzPct val="36000"/>
              <a:buFont typeface="Source Sans Pro"/>
              <a:buChar char="○"/>
              <a:defRPr sz="3600" b="0" i="0" u="none" strike="noStrike" cap="none">
                <a:solidFill>
                  <a:schemeClr val="dk1"/>
                </a:solidFill>
                <a:latin typeface="Source Sans Pro"/>
                <a:ea typeface="Source Sans Pro"/>
                <a:cs typeface="Source Sans Pro"/>
                <a:sym typeface="Source Sans Pro"/>
              </a:defRPr>
            </a:lvl2pPr>
            <a:lvl3pPr marL="1371600" marR="0" lvl="2"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3pPr>
            <a:lvl4pPr marL="1828800" marR="0" lvl="3"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4pPr>
            <a:lvl5pPr marL="2286000" marR="0" lvl="4"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5pPr>
            <a:lvl6pPr marL="2743200" marR="0" lvl="5"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6pPr>
            <a:lvl7pPr marL="3200400" marR="0" lvl="6"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7pPr>
            <a:lvl8pPr marL="3657600" marR="0" lvl="7"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8pPr>
            <a:lvl9pPr marL="4114800" marR="0" lvl="8"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9pPr>
          </a:lstStyle>
          <a:p>
            <a:pPr marL="0" indent="0">
              <a:buNone/>
            </a:pPr>
            <a:r>
              <a:rPr lang="en-GB" b="1" dirty="0">
                <a:latin typeface="+mn-lt"/>
              </a:rPr>
              <a:t>Input layer</a:t>
            </a:r>
          </a:p>
          <a:p>
            <a:pPr marL="0" indent="0">
              <a:buNone/>
            </a:pPr>
            <a:endParaRPr lang="en-GB" b="1" dirty="0">
              <a:latin typeface="+mn-lt"/>
            </a:endParaRPr>
          </a:p>
        </p:txBody>
      </p:sp>
      <p:sp>
        <p:nvSpPr>
          <p:cNvPr id="26" name="Content Placeholder 37">
            <a:extLst>
              <a:ext uri="{FF2B5EF4-FFF2-40B4-BE49-F238E27FC236}">
                <a16:creationId xmlns:a16="http://schemas.microsoft.com/office/drawing/2014/main" id="{6364FFAB-D487-AA99-9E1D-E2929F00F4FC}"/>
              </a:ext>
            </a:extLst>
          </p:cNvPr>
          <p:cNvSpPr txBox="1">
            <a:spLocks/>
          </p:cNvSpPr>
          <p:nvPr/>
        </p:nvSpPr>
        <p:spPr>
          <a:xfrm>
            <a:off x="9362993" y="2878792"/>
            <a:ext cx="4249163" cy="1628468"/>
          </a:xfrm>
          <a:prstGeom prst="rect">
            <a:avLst/>
          </a:prstGeom>
          <a:noFill/>
          <a:ln>
            <a:noFill/>
          </a:ln>
        </p:spPr>
        <p:txBody>
          <a:bodyPr spcFirstLastPara="1" wrap="square" lIns="243800" tIns="243800" rIns="243800" bIns="243800" anchor="t" anchorCtr="0">
            <a:normAutofit fontScale="92500" lnSpcReduction="10000"/>
          </a:bodyPr>
          <a:lstStyle>
            <a:defPPr marR="0" lvl="0" algn="l" rtl="0">
              <a:lnSpc>
                <a:spcPct val="100000"/>
              </a:lnSpc>
              <a:spcBef>
                <a:spcPts val="0"/>
              </a:spcBef>
              <a:spcAft>
                <a:spcPts val="0"/>
              </a:spcAft>
            </a:defPPr>
            <a:lvl1pPr marL="457200" marR="0" lvl="0" indent="-457200" algn="l" rtl="0">
              <a:lnSpc>
                <a:spcPct val="115000"/>
              </a:lnSpc>
              <a:spcBef>
                <a:spcPts val="0"/>
              </a:spcBef>
              <a:spcAft>
                <a:spcPts val="0"/>
              </a:spcAft>
              <a:buClr>
                <a:schemeClr val="dk1"/>
              </a:buClr>
              <a:buSzPct val="36000"/>
              <a:buFont typeface="Arial" panose="020B0604020202020204" pitchFamily="34" charset="0"/>
              <a:buChar char="•"/>
              <a:defRPr sz="3600" b="0" i="0" u="none" strike="noStrike" cap="none">
                <a:solidFill>
                  <a:schemeClr val="dk1"/>
                </a:solidFill>
                <a:latin typeface="Source Sans Pro"/>
                <a:ea typeface="Source Sans Pro"/>
                <a:cs typeface="Source Sans Pro"/>
                <a:sym typeface="Source Sans Pro"/>
              </a:defRPr>
            </a:lvl1pPr>
            <a:lvl2pPr marL="914400" marR="0" lvl="1" indent="-635000" algn="l" rtl="0">
              <a:lnSpc>
                <a:spcPct val="115000"/>
              </a:lnSpc>
              <a:spcBef>
                <a:spcPts val="0"/>
              </a:spcBef>
              <a:spcAft>
                <a:spcPts val="0"/>
              </a:spcAft>
              <a:buClr>
                <a:schemeClr val="dk1"/>
              </a:buClr>
              <a:buSzPct val="36000"/>
              <a:buFont typeface="Source Sans Pro"/>
              <a:buChar char="○"/>
              <a:defRPr sz="3600" b="0" i="0" u="none" strike="noStrike" cap="none">
                <a:solidFill>
                  <a:schemeClr val="dk1"/>
                </a:solidFill>
                <a:latin typeface="Source Sans Pro"/>
                <a:ea typeface="Source Sans Pro"/>
                <a:cs typeface="Source Sans Pro"/>
                <a:sym typeface="Source Sans Pro"/>
              </a:defRPr>
            </a:lvl2pPr>
            <a:lvl3pPr marL="1371600" marR="0" lvl="2"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3pPr>
            <a:lvl4pPr marL="1828800" marR="0" lvl="3"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4pPr>
            <a:lvl5pPr marL="2286000" marR="0" lvl="4"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5pPr>
            <a:lvl6pPr marL="2743200" marR="0" lvl="5"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6pPr>
            <a:lvl7pPr marL="3200400" marR="0" lvl="6"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7pPr>
            <a:lvl8pPr marL="3657600" marR="0" lvl="7"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8pPr>
            <a:lvl9pPr marL="4114800" marR="0" lvl="8"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9pPr>
          </a:lstStyle>
          <a:p>
            <a:pPr marL="0" indent="0">
              <a:buNone/>
            </a:pPr>
            <a:r>
              <a:rPr lang="en-GB" b="1" dirty="0">
                <a:latin typeface="+mn-lt"/>
              </a:rPr>
              <a:t>Hidden layer</a:t>
            </a:r>
          </a:p>
          <a:p>
            <a:pPr marL="0" indent="0">
              <a:buNone/>
            </a:pPr>
            <a:r>
              <a:rPr lang="en-GB" b="1" dirty="0">
                <a:latin typeface="+mn-lt"/>
              </a:rPr>
              <a:t>Layer 1</a:t>
            </a:r>
          </a:p>
        </p:txBody>
      </p:sp>
      <p:sp>
        <p:nvSpPr>
          <p:cNvPr id="27" name="Content Placeholder 37">
            <a:extLst>
              <a:ext uri="{FF2B5EF4-FFF2-40B4-BE49-F238E27FC236}">
                <a16:creationId xmlns:a16="http://schemas.microsoft.com/office/drawing/2014/main" id="{D6ECDB03-0443-A61D-8489-B83CCE41F886}"/>
              </a:ext>
            </a:extLst>
          </p:cNvPr>
          <p:cNvSpPr txBox="1">
            <a:spLocks/>
          </p:cNvSpPr>
          <p:nvPr/>
        </p:nvSpPr>
        <p:spPr>
          <a:xfrm>
            <a:off x="14680413" y="2944192"/>
            <a:ext cx="3565058" cy="1628468"/>
          </a:xfrm>
          <a:prstGeom prst="rect">
            <a:avLst/>
          </a:prstGeom>
          <a:noFill/>
          <a:ln>
            <a:noFill/>
          </a:ln>
        </p:spPr>
        <p:txBody>
          <a:bodyPr spcFirstLastPara="1" wrap="square" lIns="243800" tIns="243800" rIns="243800" bIns="243800" anchor="t" anchorCtr="0">
            <a:normAutofit/>
          </a:bodyPr>
          <a:lstStyle>
            <a:defPPr marR="0" lvl="0" algn="l" rtl="0">
              <a:lnSpc>
                <a:spcPct val="100000"/>
              </a:lnSpc>
              <a:spcBef>
                <a:spcPts val="0"/>
              </a:spcBef>
              <a:spcAft>
                <a:spcPts val="0"/>
              </a:spcAft>
            </a:defPPr>
            <a:lvl1pPr marL="457200" marR="0" lvl="0" indent="-457200" algn="l" rtl="0">
              <a:lnSpc>
                <a:spcPct val="115000"/>
              </a:lnSpc>
              <a:spcBef>
                <a:spcPts val="0"/>
              </a:spcBef>
              <a:spcAft>
                <a:spcPts val="0"/>
              </a:spcAft>
              <a:buClr>
                <a:schemeClr val="dk1"/>
              </a:buClr>
              <a:buSzPct val="36000"/>
              <a:buFont typeface="Arial" panose="020B0604020202020204" pitchFamily="34" charset="0"/>
              <a:buChar char="•"/>
              <a:defRPr sz="3600" b="0" i="0" u="none" strike="noStrike" cap="none">
                <a:solidFill>
                  <a:schemeClr val="dk1"/>
                </a:solidFill>
                <a:latin typeface="Source Sans Pro"/>
                <a:ea typeface="Source Sans Pro"/>
                <a:cs typeface="Source Sans Pro"/>
                <a:sym typeface="Source Sans Pro"/>
              </a:defRPr>
            </a:lvl1pPr>
            <a:lvl2pPr marL="914400" marR="0" lvl="1" indent="-635000" algn="l" rtl="0">
              <a:lnSpc>
                <a:spcPct val="115000"/>
              </a:lnSpc>
              <a:spcBef>
                <a:spcPts val="0"/>
              </a:spcBef>
              <a:spcAft>
                <a:spcPts val="0"/>
              </a:spcAft>
              <a:buClr>
                <a:schemeClr val="dk1"/>
              </a:buClr>
              <a:buSzPct val="36000"/>
              <a:buFont typeface="Source Sans Pro"/>
              <a:buChar char="○"/>
              <a:defRPr sz="3600" b="0" i="0" u="none" strike="noStrike" cap="none">
                <a:solidFill>
                  <a:schemeClr val="dk1"/>
                </a:solidFill>
                <a:latin typeface="Source Sans Pro"/>
                <a:ea typeface="Source Sans Pro"/>
                <a:cs typeface="Source Sans Pro"/>
                <a:sym typeface="Source Sans Pro"/>
              </a:defRPr>
            </a:lvl2pPr>
            <a:lvl3pPr marL="1371600" marR="0" lvl="2"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3pPr>
            <a:lvl4pPr marL="1828800" marR="0" lvl="3"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4pPr>
            <a:lvl5pPr marL="2286000" marR="0" lvl="4"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5pPr>
            <a:lvl6pPr marL="2743200" marR="0" lvl="5"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6pPr>
            <a:lvl7pPr marL="3200400" marR="0" lvl="6"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7pPr>
            <a:lvl8pPr marL="3657600" marR="0" lvl="7"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8pPr>
            <a:lvl9pPr marL="4114800" marR="0" lvl="8" indent="-635000" algn="l" rtl="0">
              <a:lnSpc>
                <a:spcPct val="115000"/>
              </a:lnSpc>
              <a:spcBef>
                <a:spcPts val="0"/>
              </a:spcBef>
              <a:spcAft>
                <a:spcPts val="0"/>
              </a:spcAft>
              <a:buClr>
                <a:schemeClr val="dk1"/>
              </a:buClr>
              <a:buSzPts val="6400"/>
              <a:buFont typeface="Source Sans Pro"/>
              <a:buChar char="■"/>
              <a:defRPr sz="6400" b="0" i="0" u="none" strike="noStrike" cap="none">
                <a:solidFill>
                  <a:schemeClr val="dk1"/>
                </a:solidFill>
                <a:latin typeface="Source Sans Pro"/>
                <a:ea typeface="Source Sans Pro"/>
                <a:cs typeface="Source Sans Pro"/>
                <a:sym typeface="Source Sans Pro"/>
              </a:defRPr>
            </a:lvl9pPr>
          </a:lstStyle>
          <a:p>
            <a:pPr marL="0" indent="0">
              <a:buNone/>
            </a:pPr>
            <a:r>
              <a:rPr lang="en-GB" b="1" dirty="0">
                <a:latin typeface="+mn-lt"/>
              </a:rPr>
              <a:t>Output layer</a:t>
            </a:r>
          </a:p>
        </p:txBody>
      </p:sp>
      <p:sp>
        <p:nvSpPr>
          <p:cNvPr id="28" name="TextBox 27">
            <a:extLst>
              <a:ext uri="{FF2B5EF4-FFF2-40B4-BE49-F238E27FC236}">
                <a16:creationId xmlns:a16="http://schemas.microsoft.com/office/drawing/2014/main" id="{BA45F774-48A5-56CC-9063-DD858A16805B}"/>
              </a:ext>
            </a:extLst>
          </p:cNvPr>
          <p:cNvSpPr txBox="1"/>
          <p:nvPr/>
        </p:nvSpPr>
        <p:spPr>
          <a:xfrm>
            <a:off x="2216945" y="4627735"/>
            <a:ext cx="3266326" cy="1200329"/>
          </a:xfrm>
          <a:prstGeom prst="rect">
            <a:avLst/>
          </a:prstGeom>
          <a:noFill/>
        </p:spPr>
        <p:txBody>
          <a:bodyPr wrap="square" rtlCol="0">
            <a:spAutoFit/>
          </a:bodyPr>
          <a:lstStyle/>
          <a:p>
            <a:pPr algn="r"/>
            <a:r>
              <a:rPr lang="en-GB" sz="3600" dirty="0">
                <a:solidFill>
                  <a:schemeClr val="bg1"/>
                </a:solidFill>
                <a:latin typeface="+mn-lt"/>
              </a:rPr>
              <a:t>Length of video</a:t>
            </a:r>
          </a:p>
        </p:txBody>
      </p:sp>
      <p:sp>
        <p:nvSpPr>
          <p:cNvPr id="29" name="TextBox 28">
            <a:extLst>
              <a:ext uri="{FF2B5EF4-FFF2-40B4-BE49-F238E27FC236}">
                <a16:creationId xmlns:a16="http://schemas.microsoft.com/office/drawing/2014/main" id="{EB9A0041-03DF-1ED0-F783-DE570F5FEB00}"/>
              </a:ext>
            </a:extLst>
          </p:cNvPr>
          <p:cNvSpPr txBox="1"/>
          <p:nvPr/>
        </p:nvSpPr>
        <p:spPr>
          <a:xfrm>
            <a:off x="346674" y="6926833"/>
            <a:ext cx="5341861" cy="646331"/>
          </a:xfrm>
          <a:prstGeom prst="rect">
            <a:avLst/>
          </a:prstGeom>
          <a:noFill/>
        </p:spPr>
        <p:txBody>
          <a:bodyPr wrap="square" rtlCol="0">
            <a:spAutoFit/>
          </a:bodyPr>
          <a:lstStyle/>
          <a:p>
            <a:pPr algn="r"/>
            <a:r>
              <a:rPr lang="en-GB" sz="3600" dirty="0">
                <a:solidFill>
                  <a:schemeClr val="bg1"/>
                </a:solidFill>
                <a:latin typeface="+mn-lt"/>
              </a:rPr>
              <a:t>contains story telling?</a:t>
            </a:r>
          </a:p>
        </p:txBody>
      </p:sp>
      <p:sp>
        <p:nvSpPr>
          <p:cNvPr id="30" name="TextBox 29">
            <a:extLst>
              <a:ext uri="{FF2B5EF4-FFF2-40B4-BE49-F238E27FC236}">
                <a16:creationId xmlns:a16="http://schemas.microsoft.com/office/drawing/2014/main" id="{C81627FD-D6E6-F89D-0158-158D18882B3D}"/>
              </a:ext>
            </a:extLst>
          </p:cNvPr>
          <p:cNvSpPr txBox="1"/>
          <p:nvPr/>
        </p:nvSpPr>
        <p:spPr>
          <a:xfrm>
            <a:off x="353286" y="9202895"/>
            <a:ext cx="5341861" cy="1200329"/>
          </a:xfrm>
          <a:prstGeom prst="rect">
            <a:avLst/>
          </a:prstGeom>
          <a:noFill/>
        </p:spPr>
        <p:txBody>
          <a:bodyPr wrap="square" rtlCol="0">
            <a:spAutoFit/>
          </a:bodyPr>
          <a:lstStyle/>
          <a:p>
            <a:pPr algn="r"/>
            <a:r>
              <a:rPr lang="en-GB" sz="3600" dirty="0">
                <a:solidFill>
                  <a:schemeClr val="bg1"/>
                </a:solidFill>
                <a:latin typeface="+mn-lt"/>
              </a:rPr>
              <a:t>Instructor’s face is shown</a:t>
            </a:r>
          </a:p>
        </p:txBody>
      </p:sp>
      <p:sp>
        <p:nvSpPr>
          <p:cNvPr id="31" name="TextBox 30">
            <a:extLst>
              <a:ext uri="{FF2B5EF4-FFF2-40B4-BE49-F238E27FC236}">
                <a16:creationId xmlns:a16="http://schemas.microsoft.com/office/drawing/2014/main" id="{A852DCA8-7901-B609-C854-A5DBCCADEB6A}"/>
              </a:ext>
            </a:extLst>
          </p:cNvPr>
          <p:cNvSpPr txBox="1"/>
          <p:nvPr/>
        </p:nvSpPr>
        <p:spPr>
          <a:xfrm>
            <a:off x="331890" y="11862922"/>
            <a:ext cx="5341861" cy="1200329"/>
          </a:xfrm>
          <a:prstGeom prst="rect">
            <a:avLst/>
          </a:prstGeom>
          <a:noFill/>
        </p:spPr>
        <p:txBody>
          <a:bodyPr wrap="square" rtlCol="0">
            <a:spAutoFit/>
          </a:bodyPr>
          <a:lstStyle/>
          <a:p>
            <a:pPr algn="r"/>
            <a:r>
              <a:rPr lang="en-GB" sz="3600" dirty="0">
                <a:solidFill>
                  <a:schemeClr val="bg1"/>
                </a:solidFill>
                <a:latin typeface="+mn-lt"/>
              </a:rPr>
              <a:t>Words spoken per minute</a:t>
            </a:r>
          </a:p>
        </p:txBody>
      </p:sp>
      <p:sp>
        <p:nvSpPr>
          <p:cNvPr id="32" name="TextBox 31">
            <a:extLst>
              <a:ext uri="{FF2B5EF4-FFF2-40B4-BE49-F238E27FC236}">
                <a16:creationId xmlns:a16="http://schemas.microsoft.com/office/drawing/2014/main" id="{D7016AEB-9470-701B-27E0-1A8DE85D428F}"/>
              </a:ext>
            </a:extLst>
          </p:cNvPr>
          <p:cNvSpPr txBox="1"/>
          <p:nvPr/>
        </p:nvSpPr>
        <p:spPr>
          <a:xfrm>
            <a:off x="18821200" y="7486927"/>
            <a:ext cx="4701086" cy="1754326"/>
          </a:xfrm>
          <a:prstGeom prst="rect">
            <a:avLst/>
          </a:prstGeom>
          <a:noFill/>
        </p:spPr>
        <p:txBody>
          <a:bodyPr wrap="square" rtlCol="0">
            <a:spAutoFit/>
          </a:bodyPr>
          <a:lstStyle/>
          <a:p>
            <a:r>
              <a:rPr lang="en-GB" sz="3600" dirty="0">
                <a:solidFill>
                  <a:schemeClr val="bg1"/>
                </a:solidFill>
                <a:latin typeface="+mn-lt"/>
              </a:rPr>
              <a:t>Number of learners completing the video</a:t>
            </a:r>
          </a:p>
        </p:txBody>
      </p:sp>
      <p:sp>
        <p:nvSpPr>
          <p:cNvPr id="33" name="TextBox 32">
            <a:extLst>
              <a:ext uri="{FF2B5EF4-FFF2-40B4-BE49-F238E27FC236}">
                <a16:creationId xmlns:a16="http://schemas.microsoft.com/office/drawing/2014/main" id="{4997E5AE-BAAC-7176-CFE7-9CD776307C2E}"/>
              </a:ext>
            </a:extLst>
          </p:cNvPr>
          <p:cNvSpPr txBox="1"/>
          <p:nvPr/>
        </p:nvSpPr>
        <p:spPr>
          <a:xfrm>
            <a:off x="21078810" y="143594"/>
            <a:ext cx="4433878" cy="646331"/>
          </a:xfrm>
          <a:prstGeom prst="rect">
            <a:avLst/>
          </a:prstGeom>
          <a:noFill/>
        </p:spPr>
        <p:txBody>
          <a:bodyPr wrap="square" rtlCol="0">
            <a:spAutoFit/>
          </a:bodyPr>
          <a:lstStyle/>
          <a:p>
            <a:r>
              <a:rPr lang="en-GB" sz="3600" dirty="0">
                <a:solidFill>
                  <a:schemeClr val="accent6">
                    <a:lumMod val="60000"/>
                    <a:lumOff val="40000"/>
                  </a:schemeClr>
                </a:solidFill>
                <a:latin typeface="+mn-lt"/>
              </a:rPr>
              <a:t>Architecture</a:t>
            </a:r>
          </a:p>
        </p:txBody>
      </p:sp>
      <p:sp>
        <p:nvSpPr>
          <p:cNvPr id="35" name="TextBox 34">
            <a:extLst>
              <a:ext uri="{FF2B5EF4-FFF2-40B4-BE49-F238E27FC236}">
                <a16:creationId xmlns:a16="http://schemas.microsoft.com/office/drawing/2014/main" id="{06CBDA53-F332-52DB-3846-D2FA4170018F}"/>
              </a:ext>
            </a:extLst>
          </p:cNvPr>
          <p:cNvSpPr txBox="1"/>
          <p:nvPr/>
        </p:nvSpPr>
        <p:spPr>
          <a:xfrm>
            <a:off x="1041400" y="877962"/>
            <a:ext cx="22254349" cy="1754326"/>
          </a:xfrm>
          <a:prstGeom prst="rect">
            <a:avLst/>
          </a:prstGeom>
          <a:noFill/>
        </p:spPr>
        <p:txBody>
          <a:bodyPr wrap="square">
            <a:spAutoFit/>
          </a:bodyPr>
          <a:lstStyle/>
          <a:p>
            <a:pPr rtl="0">
              <a:spcBef>
                <a:spcPts val="0"/>
              </a:spcBef>
              <a:spcAft>
                <a:spcPts val="0"/>
              </a:spcAft>
            </a:pPr>
            <a:r>
              <a:rPr lang="en-GB" sz="7200" b="1" cap="all" dirty="0">
                <a:ln w="3175" cmpd="sng">
                  <a:noFill/>
                </a:ln>
                <a:ea typeface="+mj-ea"/>
                <a:cs typeface="+mj-cs"/>
              </a:rPr>
              <a:t>Example</a:t>
            </a:r>
            <a:r>
              <a:rPr lang="en-GB" sz="1800" b="1" i="0" u="none" strike="noStrike" dirty="0">
                <a:solidFill>
                  <a:srgbClr val="363F49"/>
                </a:solidFill>
                <a:effectLst/>
                <a:latin typeface="Arial" panose="020B0604020202020204" pitchFamily="34" charset="0"/>
              </a:rPr>
              <a:t> </a:t>
            </a:r>
            <a:r>
              <a:rPr lang="en-GB" sz="7200" b="1" cap="all" dirty="0">
                <a:ln w="3175" cmpd="sng">
                  <a:noFill/>
                </a:ln>
                <a:ea typeface="+mj-ea"/>
                <a:cs typeface="+mj-cs"/>
              </a:rPr>
              <a:t>– Predicting learners’ engagement</a:t>
            </a:r>
          </a:p>
          <a:p>
            <a:br>
              <a:rPr lang="en-GB" dirty="0"/>
            </a:br>
            <a:endParaRPr lang="en-GB" dirty="0"/>
          </a:p>
        </p:txBody>
      </p:sp>
    </p:spTree>
    <p:extLst>
      <p:ext uri="{BB962C8B-B14F-4D97-AF65-F5344CB8AC3E}">
        <p14:creationId xmlns:p14="http://schemas.microsoft.com/office/powerpoint/2010/main" val="837269121"/>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8911</TotalTime>
  <Words>4210</Words>
  <Application>Microsoft Office PowerPoint</Application>
  <PresentationFormat>Custom</PresentationFormat>
  <Paragraphs>634</Paragraphs>
  <Slides>43</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Century Gothic</vt:lpstr>
      <vt:lpstr>Helvetica Neue</vt:lpstr>
      <vt:lpstr>Wingdings 3</vt:lpstr>
      <vt:lpstr>Consolas</vt:lpstr>
      <vt:lpstr>Cambria Math</vt:lpstr>
      <vt:lpstr>Source Sans Pro</vt:lpstr>
      <vt:lpstr>Slice</vt:lpstr>
      <vt:lpstr>Artificial Neural Networks</vt:lpstr>
      <vt:lpstr>Outline</vt:lpstr>
      <vt:lpstr>(Artificial) Neural Networks</vt:lpstr>
      <vt:lpstr>Neural Networks in AI and research</vt:lpstr>
      <vt:lpstr>Why neural network?</vt:lpstr>
      <vt:lpstr>Perceptron</vt:lpstr>
      <vt:lpstr>Perceptron within neural network</vt:lpstr>
      <vt:lpstr>What does a perceptron do  in each layer?</vt:lpstr>
      <vt:lpstr>Example – Predicting learners’ engagement</vt:lpstr>
      <vt:lpstr>Perceptron within neural network</vt:lpstr>
      <vt:lpstr>Perceptron within neural network</vt:lpstr>
      <vt:lpstr>Forward propagation</vt:lpstr>
      <vt:lpstr>Intuition</vt:lpstr>
      <vt:lpstr>Hidden layer</vt:lpstr>
      <vt:lpstr>The effect of hidden layers and perceptron</vt:lpstr>
      <vt:lpstr>Activation function for hidden layers</vt:lpstr>
      <vt:lpstr>Output layer – 1 perceptron</vt:lpstr>
      <vt:lpstr>Output layer – Multiple perceptrons</vt:lpstr>
      <vt:lpstr>Output layer – Multiple perceptrons (optional)</vt:lpstr>
      <vt:lpstr>How is the neural network trained? (Optional) Loss function</vt:lpstr>
      <vt:lpstr>What to use?</vt:lpstr>
      <vt:lpstr>What do you have to decide for neural network? Hyperparameters </vt:lpstr>
      <vt:lpstr>Implementation in Python</vt:lpstr>
      <vt:lpstr>General workflow</vt:lpstr>
      <vt:lpstr>Predicting activity from sensor data</vt:lpstr>
      <vt:lpstr>Loading and inspecting data</vt:lpstr>
      <vt:lpstr>Creating X, y </vt:lpstr>
      <vt:lpstr>Pre-processing Split to training and test data    </vt:lpstr>
      <vt:lpstr>Normalisation</vt:lpstr>
      <vt:lpstr>Construct the neural network Specifying the neural network layers, units and activation function</vt:lpstr>
      <vt:lpstr>The neural network architecture </vt:lpstr>
      <vt:lpstr>Construct the neural network Specify the loss function, learning rate and optimizer </vt:lpstr>
      <vt:lpstr>Train the model</vt:lpstr>
      <vt:lpstr>Evaluate the model</vt:lpstr>
      <vt:lpstr>Evaluate the model</vt:lpstr>
      <vt:lpstr>Now lets’ see if you can beat my model… Create a model with different hyperparameters (number of neurons or hidden layers) to compare and note down the confusion matrix</vt:lpstr>
      <vt:lpstr>Confusion matrix vs. F1 score</vt:lpstr>
      <vt:lpstr>Using F1 score to choose/compare models</vt:lpstr>
      <vt:lpstr>Multi-class classification (Optional) different way of implementation</vt:lpstr>
      <vt:lpstr>Considerations</vt:lpstr>
      <vt:lpstr>Overfitting: (optional) Regularisation and dropout</vt:lpstr>
      <vt:lpstr>Solutions to overfitting: (Optional)</vt:lpstr>
      <vt:lpstr>Solutions to overfitting: (Optional)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of Supervised Machine Learning II</dc:title>
  <cp:lastModifiedBy>Shi Min Chua</cp:lastModifiedBy>
  <cp:revision>160</cp:revision>
  <dcterms:modified xsi:type="dcterms:W3CDTF">2024-01-21T15:32:02Z</dcterms:modified>
</cp:coreProperties>
</file>